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7" r:id="rId2"/>
    <p:sldId id="258" r:id="rId3"/>
    <p:sldId id="259" r:id="rId4"/>
    <p:sldId id="315" r:id="rId5"/>
    <p:sldId id="267" r:id="rId6"/>
    <p:sldId id="268" r:id="rId7"/>
    <p:sldId id="309" r:id="rId8"/>
    <p:sldId id="308" r:id="rId9"/>
    <p:sldId id="270" r:id="rId10"/>
    <p:sldId id="271" r:id="rId11"/>
    <p:sldId id="272" r:id="rId12"/>
    <p:sldId id="273" r:id="rId13"/>
    <p:sldId id="274" r:id="rId14"/>
    <p:sldId id="275" r:id="rId15"/>
    <p:sldId id="276" r:id="rId16"/>
    <p:sldId id="277" r:id="rId17"/>
    <p:sldId id="278" r:id="rId18"/>
    <p:sldId id="280" r:id="rId19"/>
    <p:sldId id="311" r:id="rId20"/>
    <p:sldId id="310" r:id="rId21"/>
    <p:sldId id="282" r:id="rId22"/>
    <p:sldId id="283" r:id="rId23"/>
    <p:sldId id="284" r:id="rId24"/>
    <p:sldId id="286" r:id="rId25"/>
    <p:sldId id="313" r:id="rId26"/>
    <p:sldId id="312" r:id="rId27"/>
    <p:sldId id="288" r:id="rId28"/>
    <p:sldId id="289" r:id="rId29"/>
    <p:sldId id="290" r:id="rId30"/>
    <p:sldId id="291" r:id="rId31"/>
    <p:sldId id="292" r:id="rId32"/>
    <p:sldId id="293" r:id="rId33"/>
    <p:sldId id="294" r:id="rId34"/>
    <p:sldId id="295" r:id="rId35"/>
    <p:sldId id="296" r:id="rId36"/>
    <p:sldId id="307"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2" y="2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376377-C9F6-4117-BF64-F399F9042792}" type="datetimeFigureOut">
              <a:rPr lang="en-US" smtClean="0"/>
              <a:pPr/>
              <a:t>10/30/2021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A9F8F3-5232-407B-ABB1-2C9722776D5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BE85B00C-8552-43C3-9B61-29F4DC856857}" type="slidenum">
              <a:rPr lang="en-US" smtClean="0"/>
              <a:pPr/>
              <a:t>1</a:t>
            </a:fld>
            <a:endParaRPr lang="en-US" smtClean="0"/>
          </a:p>
        </p:txBody>
      </p:sp>
      <p:sp>
        <p:nvSpPr>
          <p:cNvPr id="54275" name="Slide Image Placeholder 1"/>
          <p:cNvSpPr>
            <a:spLocks noGrp="1" noRot="1" noChangeAspect="1" noTextEdit="1"/>
          </p:cNvSpPr>
          <p:nvPr>
            <p:ph type="sldImg"/>
          </p:nvPr>
        </p:nvSpPr>
        <p:spPr>
          <a:ln/>
        </p:spPr>
      </p:sp>
      <p:sp>
        <p:nvSpPr>
          <p:cNvPr id="54276" name="Notes Placeholder 2"/>
          <p:cNvSpPr>
            <a:spLocks noGrp="1"/>
          </p:cNvSpPr>
          <p:nvPr>
            <p:ph type="body" idx="1"/>
          </p:nvPr>
        </p:nvSpPr>
        <p:spPr>
          <a:noFill/>
          <a:ln/>
        </p:spPr>
        <p:txBody>
          <a:bodyPr/>
          <a:lstStyle/>
          <a:p>
            <a:pPr eaLnBrk="1" hangingPunct="1"/>
            <a:endParaRPr lang="en-US" dirty="0" smtClean="0"/>
          </a:p>
        </p:txBody>
      </p:sp>
      <p:sp>
        <p:nvSpPr>
          <p:cNvPr id="54277"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eaLnBrk="1" hangingPunct="1"/>
            <a:fld id="{65209146-0DF5-43D8-BF2B-1AB1942175BC}" type="slidenum">
              <a:rPr lang="en-US" sz="1300">
                <a:latin typeface="Arial" charset="0"/>
              </a:rPr>
              <a:pPr algn="r" eaLnBrk="1" hangingPunct="1"/>
              <a:t>1</a:t>
            </a:fld>
            <a:endParaRPr lang="en-US" sz="130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6B048DA8-5BF8-446B-9503-4D4D6809331A}" type="slidenum">
              <a:rPr lang="en-US" smtClean="0"/>
              <a:pPr/>
              <a:t>15</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xfrm>
            <a:off x="913947" y="4343798"/>
            <a:ext cx="5030107" cy="4113609"/>
          </a:xfrm>
          <a:noFill/>
          <a:ln/>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040B4B54-0433-4FE1-8943-21C5A6AD4EC0}" type="slidenum">
              <a:rPr lang="en-US" smtClean="0"/>
              <a:pPr/>
              <a:t>16</a:t>
            </a:fld>
            <a:endParaRPr lang="en-US" smtClean="0"/>
          </a:p>
        </p:txBody>
      </p:sp>
      <p:sp>
        <p:nvSpPr>
          <p:cNvPr id="71683" name="Slide Image Placeholder 1"/>
          <p:cNvSpPr>
            <a:spLocks noGrp="1" noRot="1" noChangeAspect="1" noTextEdit="1"/>
          </p:cNvSpPr>
          <p:nvPr>
            <p:ph type="sldImg"/>
          </p:nvPr>
        </p:nvSpPr>
        <p:spPr>
          <a:ln/>
        </p:spPr>
      </p:sp>
      <p:sp>
        <p:nvSpPr>
          <p:cNvPr id="71684" name="Notes Placeholder 2"/>
          <p:cNvSpPr>
            <a:spLocks noGrp="1"/>
          </p:cNvSpPr>
          <p:nvPr>
            <p:ph type="body" idx="1"/>
          </p:nvPr>
        </p:nvSpPr>
        <p:spPr>
          <a:noFill/>
          <a:ln/>
        </p:spPr>
        <p:txBody>
          <a:bodyPr/>
          <a:lstStyle/>
          <a:p>
            <a:pPr eaLnBrk="1" hangingPunct="1">
              <a:buFontTx/>
              <a:buChar char="•"/>
            </a:pPr>
            <a:endParaRPr lang="en-US" dirty="0" smtClean="0"/>
          </a:p>
        </p:txBody>
      </p:sp>
      <p:sp>
        <p:nvSpPr>
          <p:cNvPr id="71685"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eaLnBrk="1" hangingPunct="1"/>
            <a:fld id="{74B8AC77-DAA3-49DE-BC95-40EBB007D87E}" type="slidenum">
              <a:rPr lang="en-US" sz="1300">
                <a:latin typeface="Arial" charset="0"/>
              </a:rPr>
              <a:pPr algn="r" eaLnBrk="1" hangingPunct="1"/>
              <a:t>16</a:t>
            </a:fld>
            <a:endParaRPr lang="en-US" sz="130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17998B83-D49F-414A-9FD3-3D957878BB86}" type="slidenum">
              <a:rPr lang="en-US" smtClean="0"/>
              <a:pPr/>
              <a:t>17</a:t>
            </a:fld>
            <a:endParaRPr lang="en-US" smtClean="0"/>
          </a:p>
        </p:txBody>
      </p:sp>
      <p:sp>
        <p:nvSpPr>
          <p:cNvPr id="72707" name="Slide Image Placeholder 1"/>
          <p:cNvSpPr>
            <a:spLocks noGrp="1" noRot="1" noChangeAspect="1" noTextEdit="1"/>
          </p:cNvSpPr>
          <p:nvPr>
            <p:ph type="sldImg"/>
          </p:nvPr>
        </p:nvSpPr>
        <p:spPr>
          <a:ln/>
        </p:spPr>
      </p:sp>
      <p:sp>
        <p:nvSpPr>
          <p:cNvPr id="72708" name="Notes Placeholder 2"/>
          <p:cNvSpPr>
            <a:spLocks noGrp="1"/>
          </p:cNvSpPr>
          <p:nvPr>
            <p:ph type="body" idx="1"/>
          </p:nvPr>
        </p:nvSpPr>
        <p:spPr>
          <a:noFill/>
          <a:ln/>
        </p:spPr>
        <p:txBody>
          <a:bodyPr/>
          <a:lstStyle/>
          <a:p>
            <a:pPr eaLnBrk="1" hangingPunct="1">
              <a:buFontTx/>
              <a:buNone/>
            </a:pPr>
            <a:endParaRPr lang="en-US" dirty="0" smtClean="0"/>
          </a:p>
          <a:p>
            <a:pPr eaLnBrk="1" hangingPunct="1"/>
            <a:endParaRPr lang="en-US" dirty="0" smtClean="0"/>
          </a:p>
        </p:txBody>
      </p:sp>
      <p:sp>
        <p:nvSpPr>
          <p:cNvPr id="72709"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eaLnBrk="1" hangingPunct="1"/>
            <a:fld id="{BACE5ADC-7851-454F-8298-F2241E246101}" type="slidenum">
              <a:rPr lang="en-US" sz="1300">
                <a:latin typeface="Arial" charset="0"/>
              </a:rPr>
              <a:pPr algn="r" eaLnBrk="1" hangingPunct="1"/>
              <a:t>17</a:t>
            </a:fld>
            <a:endParaRPr lang="en-US" sz="130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BE6B938B-F5E1-4BBF-829D-274F9C3456CE}" type="slidenum">
              <a:rPr lang="en-US" smtClean="0"/>
              <a:pPr/>
              <a:t>18</a:t>
            </a:fld>
            <a:endParaRPr lang="en-US" smtClean="0"/>
          </a:p>
        </p:txBody>
      </p:sp>
      <p:sp>
        <p:nvSpPr>
          <p:cNvPr id="74755" name="Slide Image Placeholder 1"/>
          <p:cNvSpPr>
            <a:spLocks noGrp="1" noRot="1" noChangeAspect="1" noTextEdit="1"/>
          </p:cNvSpPr>
          <p:nvPr>
            <p:ph type="sldImg"/>
          </p:nvPr>
        </p:nvSpPr>
        <p:spPr>
          <a:ln/>
        </p:spPr>
      </p:sp>
      <p:sp>
        <p:nvSpPr>
          <p:cNvPr id="74756" name="Notes Placeholder 2"/>
          <p:cNvSpPr>
            <a:spLocks noGrp="1"/>
          </p:cNvSpPr>
          <p:nvPr>
            <p:ph type="body" idx="1"/>
          </p:nvPr>
        </p:nvSpPr>
        <p:spPr>
          <a:noFill/>
          <a:ln/>
        </p:spPr>
        <p:txBody>
          <a:bodyPr/>
          <a:lstStyle/>
          <a:p>
            <a:pPr eaLnBrk="1" hangingPunct="1"/>
            <a:endParaRPr lang="en-US" smtClean="0"/>
          </a:p>
        </p:txBody>
      </p:sp>
      <p:sp>
        <p:nvSpPr>
          <p:cNvPr id="74757"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eaLnBrk="1" hangingPunct="1"/>
            <a:fld id="{ACC67837-0A36-4821-ADEC-7B0C87A22C0E}" type="slidenum">
              <a:rPr lang="en-US" sz="1300">
                <a:latin typeface="Arial" charset="0"/>
              </a:rPr>
              <a:pPr algn="r" eaLnBrk="1" hangingPunct="1"/>
              <a:t>18</a:t>
            </a:fld>
            <a:endParaRPr lang="en-US" sz="130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9698D785-BD1D-4768-A064-83FE32D855DF}" type="slidenum">
              <a:rPr lang="en-US" smtClean="0"/>
              <a:pPr/>
              <a:t>21</a:t>
            </a:fld>
            <a:endParaRPr lang="en-US" smtClean="0"/>
          </a:p>
        </p:txBody>
      </p:sp>
      <p:sp>
        <p:nvSpPr>
          <p:cNvPr id="76803" name="Slide Image Placeholder 1"/>
          <p:cNvSpPr>
            <a:spLocks noGrp="1" noRot="1" noChangeAspect="1" noTextEdit="1"/>
          </p:cNvSpPr>
          <p:nvPr>
            <p:ph type="sldImg"/>
          </p:nvPr>
        </p:nvSpPr>
        <p:spPr>
          <a:ln/>
        </p:spPr>
      </p:sp>
      <p:sp>
        <p:nvSpPr>
          <p:cNvPr id="76804" name="Notes Placeholder 2"/>
          <p:cNvSpPr>
            <a:spLocks noGrp="1"/>
          </p:cNvSpPr>
          <p:nvPr>
            <p:ph type="body" idx="1"/>
          </p:nvPr>
        </p:nvSpPr>
        <p:spPr>
          <a:noFill/>
          <a:ln/>
        </p:spPr>
        <p:txBody>
          <a:bodyPr/>
          <a:lstStyle/>
          <a:p>
            <a:pPr eaLnBrk="1" hangingPunct="1">
              <a:buFontTx/>
              <a:buChar char="•"/>
            </a:pPr>
            <a:endParaRPr lang="en-US" smtClean="0"/>
          </a:p>
        </p:txBody>
      </p:sp>
      <p:sp>
        <p:nvSpPr>
          <p:cNvPr id="76805"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eaLnBrk="1" hangingPunct="1"/>
            <a:fld id="{16919AF8-A2A5-4C88-BF18-EFBFD9C65488}" type="slidenum">
              <a:rPr lang="en-US" sz="1300">
                <a:latin typeface="Arial" charset="0"/>
              </a:rPr>
              <a:pPr algn="r" eaLnBrk="1" hangingPunct="1"/>
              <a:t>21</a:t>
            </a:fld>
            <a:endParaRPr lang="en-US" sz="130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B6A871BF-920E-4CC8-9DC0-C5DA2B263D2E}" type="slidenum">
              <a:rPr lang="en-US" smtClean="0"/>
              <a:pPr/>
              <a:t>22</a:t>
            </a:fld>
            <a:endParaRPr lang="en-US" smtClean="0"/>
          </a:p>
        </p:txBody>
      </p:sp>
      <p:sp>
        <p:nvSpPr>
          <p:cNvPr id="77827" name="Slide Image Placeholder 1"/>
          <p:cNvSpPr>
            <a:spLocks noGrp="1" noRot="1" noChangeAspect="1" noTextEdit="1"/>
          </p:cNvSpPr>
          <p:nvPr>
            <p:ph type="sldImg"/>
          </p:nvPr>
        </p:nvSpPr>
        <p:spPr>
          <a:ln/>
        </p:spPr>
      </p:sp>
      <p:sp>
        <p:nvSpPr>
          <p:cNvPr id="77828" name="Notes Placeholder 2"/>
          <p:cNvSpPr>
            <a:spLocks noGrp="1"/>
          </p:cNvSpPr>
          <p:nvPr>
            <p:ph type="body" idx="1"/>
          </p:nvPr>
        </p:nvSpPr>
        <p:spPr>
          <a:noFill/>
          <a:ln/>
        </p:spPr>
        <p:txBody>
          <a:bodyPr/>
          <a:lstStyle/>
          <a:p>
            <a:pPr eaLnBrk="1" hangingPunct="1">
              <a:buFontTx/>
              <a:buNone/>
            </a:pPr>
            <a:endParaRPr lang="en-US" dirty="0" smtClean="0"/>
          </a:p>
        </p:txBody>
      </p:sp>
      <p:sp>
        <p:nvSpPr>
          <p:cNvPr id="77829"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eaLnBrk="1" hangingPunct="1"/>
            <a:fld id="{8ADF30F9-362B-4CF9-A4F7-604A7095C766}" type="slidenum">
              <a:rPr lang="en-US" sz="1300">
                <a:latin typeface="Arial" charset="0"/>
              </a:rPr>
              <a:pPr algn="r" eaLnBrk="1" hangingPunct="1"/>
              <a:t>22</a:t>
            </a:fld>
            <a:endParaRPr lang="en-US" sz="130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BF060005-AF47-490F-A9F4-124BC43326C1}" type="slidenum">
              <a:rPr lang="en-US" smtClean="0"/>
              <a:pPr/>
              <a:t>23</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xfrm>
            <a:off x="913947" y="4343798"/>
            <a:ext cx="5030107" cy="4113609"/>
          </a:xfrm>
          <a:noFill/>
          <a:ln/>
        </p:spPr>
        <p:txBody>
          <a:bodyPr/>
          <a:lstStyle/>
          <a:p>
            <a:pPr eaLnBrk="1" hangingPunct="1"/>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DEE72009-61EF-44F9-ABCE-6C9ECD782E1C}" type="slidenum">
              <a:rPr lang="en-US" smtClean="0"/>
              <a:pPr/>
              <a:t>24</a:t>
            </a:fld>
            <a:endParaRPr lang="en-US" smtClean="0"/>
          </a:p>
        </p:txBody>
      </p:sp>
      <p:sp>
        <p:nvSpPr>
          <p:cNvPr id="80899" name="Slide Image Placeholder 1"/>
          <p:cNvSpPr>
            <a:spLocks noGrp="1" noRot="1" noChangeAspect="1" noTextEdit="1"/>
          </p:cNvSpPr>
          <p:nvPr>
            <p:ph type="sldImg"/>
          </p:nvPr>
        </p:nvSpPr>
        <p:spPr>
          <a:ln/>
        </p:spPr>
      </p:sp>
      <p:sp>
        <p:nvSpPr>
          <p:cNvPr id="80900" name="Notes Placeholder 2"/>
          <p:cNvSpPr>
            <a:spLocks noGrp="1"/>
          </p:cNvSpPr>
          <p:nvPr>
            <p:ph type="body" idx="1"/>
          </p:nvPr>
        </p:nvSpPr>
        <p:spPr>
          <a:noFill/>
          <a:ln/>
        </p:spPr>
        <p:txBody>
          <a:bodyPr/>
          <a:lstStyle/>
          <a:p>
            <a:pPr eaLnBrk="1" hangingPunct="1"/>
            <a:endParaRPr lang="en-US" smtClean="0"/>
          </a:p>
        </p:txBody>
      </p:sp>
      <p:sp>
        <p:nvSpPr>
          <p:cNvPr id="80901"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eaLnBrk="1" hangingPunct="1"/>
            <a:fld id="{BD39A882-13E7-4DF2-97BD-5FCA27CDC6D3}" type="slidenum">
              <a:rPr lang="en-US" sz="1300">
                <a:latin typeface="Arial" charset="0"/>
              </a:rPr>
              <a:pPr algn="r" eaLnBrk="1" hangingPunct="1"/>
              <a:t>24</a:t>
            </a:fld>
            <a:endParaRPr lang="en-US" sz="130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DAC2137A-5FD9-44BB-83DB-F4EF659B8A16}" type="slidenum">
              <a:rPr lang="en-US" smtClean="0"/>
              <a:pPr/>
              <a:t>27</a:t>
            </a:fld>
            <a:endParaRPr lang="en-US"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xfrm>
            <a:off x="913947" y="4343798"/>
            <a:ext cx="5030107" cy="4113609"/>
          </a:xfrm>
          <a:noFill/>
          <a:ln/>
        </p:spPr>
        <p:txBody>
          <a:bodyPr/>
          <a:lstStyle/>
          <a:p>
            <a:pPr eaLnBrk="1" hangingPunct="1"/>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9A872C63-7B2B-4CB9-9281-1408371457B0}" type="slidenum">
              <a:rPr lang="en-US" smtClean="0"/>
              <a:pPr/>
              <a:t>28</a:t>
            </a:fld>
            <a:endParaRPr lang="en-US"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xfrm>
            <a:off x="913947" y="4343798"/>
            <a:ext cx="5030107" cy="4113609"/>
          </a:xfrm>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983089D2-1B1B-4F20-BE65-6635794EDE18}" type="slidenum">
              <a:rPr lang="en-US" smtClean="0"/>
              <a:pPr/>
              <a:t>2</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xfrm>
            <a:off x="913947" y="4343798"/>
            <a:ext cx="5030107" cy="4113609"/>
          </a:xfrm>
          <a:noFill/>
          <a:ln/>
        </p:spPr>
        <p:txBody>
          <a:bodyPr/>
          <a:lstStyle/>
          <a:p>
            <a:pPr eaLnBrk="1" hangingPunct="1"/>
            <a:r>
              <a:rPr lang="en-US" dirty="0" smtClean="0"/>
              <a:t>Quality policy is the overall intention and direction of an organization with regard to quality, as formally expressed by top management. </a:t>
            </a:r>
          </a:p>
          <a:p>
            <a:pPr eaLnBrk="1" hangingPunct="1"/>
            <a:r>
              <a:rPr lang="en-US" dirty="0" smtClean="0"/>
              <a:t>Project Quality Management is implemented through the policies, procedures, and processes of quality planning, quality assurance, and quality control in the context of continuous process improvement.</a:t>
            </a:r>
          </a:p>
          <a:p>
            <a:pPr eaLnBrk="1" hangingPunct="1"/>
            <a:r>
              <a:rPr lang="en-US" dirty="0" smtClean="0"/>
              <a:t>Project Quality Management must address the management of the project and the product of the project. Even though PQM applies to all projects, product quality measurements and techniques are specific to the specific type of product being delivered by the project.</a:t>
            </a:r>
          </a:p>
          <a:p>
            <a:pPr eaLnBrk="1" hangingPunct="1"/>
            <a:r>
              <a:rPr lang="en-US" dirty="0" smtClean="0"/>
              <a:t>Project Management must address the management of the project and the product of the project.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74831B41-DDEE-48CD-A213-CF3C152CCBE0}" type="slidenum">
              <a:rPr lang="en-US" smtClean="0"/>
              <a:pPr/>
              <a:t>29</a:t>
            </a:fld>
            <a:endParaRPr lang="en-US"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xfrm>
            <a:off x="913947" y="4343798"/>
            <a:ext cx="5030107" cy="4113609"/>
          </a:xfrm>
          <a:noFill/>
          <a:ln/>
        </p:spPr>
        <p:txBody>
          <a:bodyPr/>
          <a:lstStyle/>
          <a:p>
            <a:pPr eaLnBrk="1" hangingPunct="1"/>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FD7EEA7C-A86A-4A18-9C4A-84F02C61BC84}" type="slidenum">
              <a:rPr lang="en-US" smtClean="0"/>
              <a:pPr/>
              <a:t>30</a:t>
            </a:fld>
            <a:endParaRPr lang="en-US"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xfrm>
            <a:off x="913947" y="4343798"/>
            <a:ext cx="5030107" cy="4113609"/>
          </a:xfrm>
          <a:noFill/>
          <a:ln/>
        </p:spPr>
        <p:txBody>
          <a:bodyPr/>
          <a:lstStyle/>
          <a:p>
            <a:pPr eaLnBrk="1" hangingPunct="1"/>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205A0E3C-1C88-4F30-B515-5D8DD1ABDD8C}" type="slidenum">
              <a:rPr lang="en-US" smtClean="0"/>
              <a:pPr/>
              <a:t>31</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xfrm>
            <a:off x="913947" y="4343798"/>
            <a:ext cx="5030107" cy="4113609"/>
          </a:xfrm>
          <a:noFill/>
          <a:ln/>
        </p:spPr>
        <p:txBody>
          <a:bodyPr/>
          <a:lstStyle/>
          <a:p>
            <a:pPr eaLnBrk="1" hangingPunct="1"/>
            <a:endParaRPr lang="en-US" smtClean="0">
              <a:latin typeface="Courier New" pitchFamily="49" charset="0"/>
              <a:cs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437C9236-8C35-45B6-8240-0E4912FFF025}" type="slidenum">
              <a:rPr lang="en-US" smtClean="0"/>
              <a:pPr/>
              <a:t>32</a:t>
            </a:fld>
            <a:endParaRPr lang="en-US"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xfrm>
            <a:off x="913947" y="4343798"/>
            <a:ext cx="5030107" cy="4113609"/>
          </a:xfrm>
          <a:noFill/>
          <a:ln/>
        </p:spPr>
        <p:txBody>
          <a:bodyPr/>
          <a:lstStyle/>
          <a:p>
            <a:pPr eaLnBrk="1" hangingPunct="1"/>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AA23E88E-DC85-4324-B444-2D77340B05CA}" type="slidenum">
              <a:rPr lang="en-US" smtClean="0"/>
              <a:pPr/>
              <a:t>33</a:t>
            </a:fld>
            <a:endParaRPr lang="en-US" smtClean="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xfrm>
            <a:off x="913947" y="4343798"/>
            <a:ext cx="5030107" cy="4113609"/>
          </a:xfrm>
          <a:noFill/>
          <a:ln/>
        </p:spPr>
        <p:txBody>
          <a:bodyPr/>
          <a:lstStyle/>
          <a:p>
            <a:pPr eaLnBrk="1" hangingPunct="1"/>
            <a:endParaRPr lang="en-US" smtClean="0"/>
          </a:p>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B36C41EC-F6AD-45FF-8148-B8AED67A9FB9}" type="slidenum">
              <a:rPr lang="en-US" smtClean="0"/>
              <a:pPr/>
              <a:t>34</a:t>
            </a:fld>
            <a:endParaRPr lang="en-US" smtClean="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xfrm>
            <a:off x="913947" y="4343798"/>
            <a:ext cx="5030107" cy="4113609"/>
          </a:xfrm>
          <a:noFill/>
          <a:ln/>
        </p:spPr>
        <p:txBody>
          <a:bodyPr/>
          <a:lstStyle/>
          <a:p>
            <a:pPr eaLnBrk="1" hangingPunct="1"/>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F10DCB9A-6A78-4B4A-A583-E71979C4C9BF}" type="slidenum">
              <a:rPr lang="en-US" smtClean="0"/>
              <a:pPr/>
              <a:t>35</a:t>
            </a:fld>
            <a:endParaRPr lang="en-US"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xfrm>
            <a:off x="913947" y="4343798"/>
            <a:ext cx="5030107" cy="4113609"/>
          </a:xfrm>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DD0094C1-5B9C-47F2-B529-0DE1BD780FAC}" type="slidenum">
              <a:rPr lang="en-US" smtClean="0"/>
              <a:pPr/>
              <a:t>6</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eaLnBrk="1" hangingPunct="1"/>
            <a:fld id="{6203F11B-2E26-4AF5-9FB8-882E307B38F3}" type="slidenum">
              <a:rPr lang="en-US" sz="1300">
                <a:latin typeface="Arial" charset="0"/>
              </a:rPr>
              <a:pPr algn="r" eaLnBrk="1" hangingPunct="1"/>
              <a:t>6</a:t>
            </a:fld>
            <a:endParaRPr lang="en-US" sz="130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F639A706-6F9E-4778-9CF7-7FF2DF5B73E7}" type="slidenum">
              <a:rPr lang="en-US" smtClean="0"/>
              <a:pPr/>
              <a:t>9</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eaLnBrk="1" hangingPunct="1"/>
            <a:fld id="{7C90FCCD-930E-4206-91E7-641451EB958C}" type="slidenum">
              <a:rPr lang="en-US" sz="1300">
                <a:latin typeface="Arial" charset="0"/>
              </a:rPr>
              <a:pPr algn="r" eaLnBrk="1" hangingPunct="1"/>
              <a:t>9</a:t>
            </a:fld>
            <a:endParaRPr lang="en-US" sz="130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CCD267B2-4B87-49F1-B120-E65EB054DA6B}" type="slidenum">
              <a:rPr lang="en-US" smtClean="0"/>
              <a:pPr/>
              <a:t>10</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eaLnBrk="1" hangingPunct="1"/>
            <a:fld id="{7F0F9315-6AAF-45F2-AE98-17D31A6B91EB}" type="slidenum">
              <a:rPr lang="en-US" sz="1300">
                <a:latin typeface="Arial" charset="0"/>
              </a:rPr>
              <a:pPr algn="r" eaLnBrk="1" hangingPunct="1"/>
              <a:t>10</a:t>
            </a:fld>
            <a:endParaRPr lang="en-US" sz="130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61A7F34F-C14B-440C-8FE0-51BCBC6EC5EE}" type="slidenum">
              <a:rPr lang="en-US" smtClean="0"/>
              <a:pPr/>
              <a:t>11</a:t>
            </a:fld>
            <a:endParaRPr lang="en-US" smtClean="0"/>
          </a:p>
        </p:txBody>
      </p:sp>
      <p:sp>
        <p:nvSpPr>
          <p:cNvPr id="66563" name="Slide Image Placeholder 1"/>
          <p:cNvSpPr>
            <a:spLocks noGrp="1" noRot="1" noChangeAspect="1" noTextEdit="1"/>
          </p:cNvSpPr>
          <p:nvPr>
            <p:ph type="sldImg"/>
          </p:nvPr>
        </p:nvSpPr>
        <p:spPr>
          <a:ln/>
        </p:spPr>
      </p:sp>
      <p:sp>
        <p:nvSpPr>
          <p:cNvPr id="66564" name="Notes Placeholder 2"/>
          <p:cNvSpPr>
            <a:spLocks noGrp="1"/>
          </p:cNvSpPr>
          <p:nvPr>
            <p:ph type="body" idx="1"/>
          </p:nvPr>
        </p:nvSpPr>
        <p:spPr>
          <a:noFill/>
          <a:ln/>
        </p:spPr>
        <p:txBody>
          <a:bodyPr/>
          <a:lstStyle/>
          <a:p>
            <a:pPr eaLnBrk="1" hangingPunct="1">
              <a:buFontTx/>
              <a:buChar char="•"/>
            </a:pPr>
            <a:r>
              <a:rPr lang="en-US" smtClean="0"/>
              <a:t>Cost-benefit analysis involves comparing the costs versus the benefits of meeting quality requirements.</a:t>
            </a:r>
          </a:p>
        </p:txBody>
      </p:sp>
      <p:sp>
        <p:nvSpPr>
          <p:cNvPr id="66565"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eaLnBrk="1" hangingPunct="1"/>
            <a:fld id="{284E2905-934A-4DE6-AB7F-226543CFF381}" type="slidenum">
              <a:rPr lang="en-US" sz="1300">
                <a:latin typeface="Arial" charset="0"/>
              </a:rPr>
              <a:pPr algn="r" eaLnBrk="1" hangingPunct="1"/>
              <a:t>11</a:t>
            </a:fld>
            <a:endParaRPr lang="en-US" sz="130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53AC2A68-F673-47E7-892D-DF2E56E2D09C}" type="slidenum">
              <a:rPr lang="en-US" smtClean="0"/>
              <a:pPr/>
              <a:t>12</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xfrm>
            <a:off x="913947" y="4343798"/>
            <a:ext cx="5030107" cy="4113609"/>
          </a:xfrm>
          <a:noFill/>
          <a:ln/>
        </p:spPr>
        <p:txBody>
          <a:bodyPr/>
          <a:lstStyle/>
          <a:p>
            <a:pPr eaLnBrk="1" hangingPunct="1">
              <a:buFontTx/>
              <a:buNone/>
            </a:pP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86718226-7179-49A6-A1E5-6E8108890CEB}" type="slidenum">
              <a:rPr lang="en-US" smtClean="0"/>
              <a:pPr/>
              <a:t>13</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xfrm>
            <a:off x="913947" y="4343798"/>
            <a:ext cx="5030107" cy="4113609"/>
          </a:xfrm>
          <a:noFill/>
          <a:ln/>
        </p:spPr>
        <p:txBody>
          <a:bodyPr/>
          <a:lstStyle/>
          <a:p>
            <a:pPr eaLnBrk="1" hangingPunct="1">
              <a:buFontTx/>
              <a:buChar char="•"/>
            </a:pPr>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7627648-B988-48B9-85AD-4B57E147C794}" type="slidenum">
              <a:rPr lang="en-US" smtClean="0"/>
              <a:pPr/>
              <a:t>14</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xfrm>
            <a:off x="913947" y="4343798"/>
            <a:ext cx="5030107" cy="4113609"/>
          </a:xfrm>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105798-6890-46AD-9A3E-DC764DDFFFEC}" type="datetimeFigureOut">
              <a:rPr lang="en-US" smtClean="0"/>
              <a:pPr/>
              <a:t>10/30/2021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623A1-76E0-4F9F-93A5-6C57830F97C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105798-6890-46AD-9A3E-DC764DDFFFEC}" type="datetimeFigureOut">
              <a:rPr lang="en-US" smtClean="0"/>
              <a:pPr/>
              <a:t>10/30/2021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623A1-76E0-4F9F-93A5-6C57830F97C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105798-6890-46AD-9A3E-DC764DDFFFEC}" type="datetimeFigureOut">
              <a:rPr lang="en-US" smtClean="0"/>
              <a:pPr/>
              <a:t>10/30/2021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623A1-76E0-4F9F-93A5-6C57830F97C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5575" y="990600"/>
            <a:ext cx="8683625" cy="457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12775" y="1828800"/>
            <a:ext cx="7769225" cy="4495800"/>
          </a:xfrm>
        </p:spPr>
        <p:txBody>
          <a:bodyPr/>
          <a:lstStyle/>
          <a:p>
            <a:pPr lvl="0"/>
            <a:endParaRPr lang="en-US" noProof="0" smtClean="0"/>
          </a:p>
        </p:txBody>
      </p:sp>
      <p:sp>
        <p:nvSpPr>
          <p:cNvPr id="4" name="Rectangle 11"/>
          <p:cNvSpPr>
            <a:spLocks noGrp="1" noChangeArrowheads="1"/>
          </p:cNvSpPr>
          <p:nvPr>
            <p:ph type="sldNum" sz="quarter" idx="10"/>
          </p:nvPr>
        </p:nvSpPr>
        <p:spPr>
          <a:ln/>
        </p:spPr>
        <p:txBody>
          <a:bodyPr/>
          <a:lstStyle>
            <a:lvl1pPr>
              <a:defRPr/>
            </a:lvl1pPr>
          </a:lstStyle>
          <a:p>
            <a:pPr>
              <a:defRPr/>
            </a:pPr>
            <a:fld id="{D63D190B-A135-413F-B163-A40AF2155221}"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5575" y="990600"/>
            <a:ext cx="8683625" cy="457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12775" y="1828800"/>
            <a:ext cx="3808413"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573588" y="1828800"/>
            <a:ext cx="3808412"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3588" y="4152900"/>
            <a:ext cx="3808412"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1"/>
          <p:cNvSpPr>
            <a:spLocks noGrp="1" noChangeArrowheads="1"/>
          </p:cNvSpPr>
          <p:nvPr>
            <p:ph type="sldNum" sz="quarter" idx="10"/>
          </p:nvPr>
        </p:nvSpPr>
        <p:spPr>
          <a:ln/>
        </p:spPr>
        <p:txBody>
          <a:bodyPr/>
          <a:lstStyle>
            <a:lvl1pPr>
              <a:defRPr/>
            </a:lvl1pPr>
          </a:lstStyle>
          <a:p>
            <a:pPr>
              <a:defRPr/>
            </a:pPr>
            <a:fld id="{B2A48193-6EA7-40EE-903B-E1E93D4AEBE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105798-6890-46AD-9A3E-DC764DDFFFEC}" type="datetimeFigureOut">
              <a:rPr lang="en-US" smtClean="0"/>
              <a:pPr/>
              <a:t>10/30/2021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623A1-76E0-4F9F-93A5-6C57830F97C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105798-6890-46AD-9A3E-DC764DDFFFEC}" type="datetimeFigureOut">
              <a:rPr lang="en-US" smtClean="0"/>
              <a:pPr/>
              <a:t>10/30/2021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623A1-76E0-4F9F-93A5-6C57830F97C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105798-6890-46AD-9A3E-DC764DDFFFEC}" type="datetimeFigureOut">
              <a:rPr lang="en-US" smtClean="0"/>
              <a:pPr/>
              <a:t>10/30/2021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B623A1-76E0-4F9F-93A5-6C57830F97C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105798-6890-46AD-9A3E-DC764DDFFFEC}" type="datetimeFigureOut">
              <a:rPr lang="en-US" smtClean="0"/>
              <a:pPr/>
              <a:t>10/30/2021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B623A1-76E0-4F9F-93A5-6C57830F97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105798-6890-46AD-9A3E-DC764DDFFFEC}" type="datetimeFigureOut">
              <a:rPr lang="en-US" smtClean="0"/>
              <a:pPr/>
              <a:t>10/30/2021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B623A1-76E0-4F9F-93A5-6C57830F97C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105798-6890-46AD-9A3E-DC764DDFFFEC}" type="datetimeFigureOut">
              <a:rPr lang="en-US" smtClean="0"/>
              <a:pPr/>
              <a:t>10/30/2021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B623A1-76E0-4F9F-93A5-6C57830F97C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105798-6890-46AD-9A3E-DC764DDFFFEC}" type="datetimeFigureOut">
              <a:rPr lang="en-US" smtClean="0"/>
              <a:pPr/>
              <a:t>10/30/2021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B623A1-76E0-4F9F-93A5-6C57830F97C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105798-6890-46AD-9A3E-DC764DDFFFEC}" type="datetimeFigureOut">
              <a:rPr lang="en-US" smtClean="0"/>
              <a:pPr/>
              <a:t>10/30/2021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B623A1-76E0-4F9F-93A5-6C57830F97C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105798-6890-46AD-9A3E-DC764DDFFFEC}" type="datetimeFigureOut">
              <a:rPr lang="en-US" smtClean="0"/>
              <a:pPr/>
              <a:t>10/30/2021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B623A1-76E0-4F9F-93A5-6C57830F97C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idx="4294967295"/>
          </p:nvPr>
        </p:nvSpPr>
        <p:spPr>
          <a:xfrm>
            <a:off x="533400" y="1425575"/>
            <a:ext cx="6248400" cy="1470025"/>
          </a:xfrm>
        </p:spPr>
        <p:style>
          <a:lnRef idx="0">
            <a:schemeClr val="accent1"/>
          </a:lnRef>
          <a:fillRef idx="3">
            <a:schemeClr val="accent1"/>
          </a:fillRef>
          <a:effectRef idx="3">
            <a:schemeClr val="accent1"/>
          </a:effectRef>
          <a:fontRef idx="minor">
            <a:schemeClr val="lt1"/>
          </a:fontRef>
        </p:style>
        <p:txBody>
          <a:bodyPr/>
          <a:lstStyle/>
          <a:p>
            <a:pPr algn="ctr"/>
            <a:r>
              <a:rPr lang="en-US" sz="4000" dirty="0" smtClean="0"/>
              <a:t>CHAPTER TWO</a:t>
            </a:r>
          </a:p>
        </p:txBody>
      </p:sp>
      <p:sp>
        <p:nvSpPr>
          <p:cNvPr id="3075" name="Rectangle 5"/>
          <p:cNvSpPr>
            <a:spLocks noGrp="1" noChangeArrowheads="1"/>
          </p:cNvSpPr>
          <p:nvPr>
            <p:ph type="subTitle" idx="4294967295"/>
          </p:nvPr>
        </p:nvSpPr>
        <p:spPr>
          <a:xfrm>
            <a:off x="1447800" y="3352800"/>
            <a:ext cx="7239000" cy="1752600"/>
          </a:xfrm>
        </p:spPr>
        <p:style>
          <a:lnRef idx="0">
            <a:schemeClr val="dk1"/>
          </a:lnRef>
          <a:fillRef idx="3">
            <a:schemeClr val="dk1"/>
          </a:fillRef>
          <a:effectRef idx="3">
            <a:schemeClr val="dk1"/>
          </a:effectRef>
          <a:fontRef idx="minor">
            <a:schemeClr val="lt1"/>
          </a:fontRef>
        </p:style>
        <p:txBody>
          <a:bodyPr/>
          <a:lstStyle/>
          <a:p>
            <a:pPr marL="0" indent="0" algn="ctr">
              <a:buFontTx/>
              <a:buNone/>
            </a:pPr>
            <a:r>
              <a:rPr lang="en-US" sz="3600" b="1" dirty="0" smtClean="0">
                <a:solidFill>
                  <a:schemeClr val="bg1"/>
                </a:solidFill>
              </a:rPr>
              <a:t>THE PROCESS OF PROJECT QUALITY MANAGEMENT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p:cNvSpPr>
            <a:spLocks noGrp="1"/>
          </p:cNvSpPr>
          <p:nvPr>
            <p:ph type="sldNum" sz="quarter" idx="10"/>
          </p:nvPr>
        </p:nvSpPr>
        <p:spPr/>
        <p:txBody>
          <a:bodyPr/>
          <a:lstStyle/>
          <a:p>
            <a:pPr>
              <a:defRPr/>
            </a:pPr>
            <a:fld id="{92B06689-6618-42DD-8B4C-C28F8DD9F2D0}" type="slidenum">
              <a:rPr lang="en-US"/>
              <a:pPr>
                <a:defRPr/>
              </a:pPr>
              <a:t>10</a:t>
            </a:fld>
            <a:endParaRPr lang="en-US"/>
          </a:p>
        </p:txBody>
      </p:sp>
      <p:graphicFrame>
        <p:nvGraphicFramePr>
          <p:cNvPr id="281645" name="Group 45"/>
          <p:cNvGraphicFramePr>
            <a:graphicFrameLocks noGrp="1"/>
          </p:cNvGraphicFramePr>
          <p:nvPr/>
        </p:nvGraphicFramePr>
        <p:xfrm>
          <a:off x="228600" y="1817688"/>
          <a:ext cx="8229600" cy="4292117"/>
        </p:xfrm>
        <a:graphic>
          <a:graphicData uri="http://schemas.openxmlformats.org/drawingml/2006/table">
            <a:tbl>
              <a:tblPr/>
              <a:tblGrid>
                <a:gridCol w="2556769"/>
                <a:gridCol w="5672831"/>
              </a:tblGrid>
              <a:tr h="809155">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1" i="0" u="none" strike="noStrike" cap="none" normalizeH="0" baseline="0" dirty="0" smtClean="0">
                          <a:ln>
                            <a:noFill/>
                          </a:ln>
                          <a:solidFill>
                            <a:schemeClr val="accent4">
                              <a:lumMod val="50000"/>
                            </a:schemeClr>
                          </a:solidFill>
                          <a:effectLst/>
                          <a:latin typeface="Arial" charset="0"/>
                        </a:rPr>
                        <a:t>4.Cost Performance Baseline</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0" i="0" u="none" strike="noStrike" cap="none" normalizeH="0" baseline="0" dirty="0" smtClean="0">
                          <a:ln>
                            <a:noFill/>
                          </a:ln>
                          <a:solidFill>
                            <a:schemeClr val="tx1"/>
                          </a:solidFill>
                          <a:effectLst/>
                          <a:latin typeface="Arial" charset="0"/>
                        </a:rPr>
                        <a:t>Documents the accepted time phase used to measure cost performance</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1046">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1" i="0" u="none" strike="noStrike" cap="none" normalizeH="0" baseline="0" dirty="0" smtClean="0">
                          <a:ln>
                            <a:noFill/>
                          </a:ln>
                          <a:solidFill>
                            <a:schemeClr val="accent4">
                              <a:lumMod val="50000"/>
                            </a:schemeClr>
                          </a:solidFill>
                          <a:effectLst/>
                          <a:latin typeface="Arial" charset="0"/>
                        </a:rPr>
                        <a:t>5.Risk Register</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0" i="0" u="none" strike="noStrike" cap="none" normalizeH="0" baseline="0" dirty="0" smtClean="0">
                          <a:ln>
                            <a:noFill/>
                          </a:ln>
                          <a:solidFill>
                            <a:schemeClr val="tx1"/>
                          </a:solidFill>
                          <a:effectLst/>
                          <a:latin typeface="Arial" charset="0"/>
                        </a:rPr>
                        <a:t>Contains information on threats and opportunities that may impact quality requirements</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48956">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1" i="0" u="none" strike="noStrike" cap="none" normalizeH="0" baseline="0" dirty="0" smtClean="0">
                          <a:ln>
                            <a:noFill/>
                          </a:ln>
                          <a:solidFill>
                            <a:schemeClr val="accent4">
                              <a:lumMod val="50000"/>
                            </a:schemeClr>
                          </a:solidFill>
                          <a:effectLst/>
                          <a:latin typeface="Arial" charset="0"/>
                        </a:rPr>
                        <a:t>6.Enterprise Environmental Factors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0" i="0" u="none" strike="noStrike" cap="none" normalizeH="0" baseline="0" dirty="0" smtClean="0">
                          <a:ln>
                            <a:noFill/>
                          </a:ln>
                          <a:solidFill>
                            <a:schemeClr val="tx1"/>
                          </a:solidFill>
                          <a:effectLst/>
                          <a:latin typeface="Arial" charset="0"/>
                        </a:rPr>
                        <a:t>Factors in the project’s environment that affect the project.  Organizational culture, infrastructure, tools, human resources, personnel policies, marketplace conditions, government agency regulations, rules, standards, laws, and guidelines specific to the application area or industry all may have some influence on the project</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9155">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1" i="0" u="none" strike="noStrike" cap="none" normalizeH="0" baseline="0" dirty="0" smtClean="0">
                          <a:ln>
                            <a:noFill/>
                          </a:ln>
                          <a:solidFill>
                            <a:schemeClr val="accent4">
                              <a:lumMod val="50000"/>
                            </a:schemeClr>
                          </a:solidFill>
                          <a:effectLst/>
                          <a:latin typeface="Arial" charset="0"/>
                        </a:rPr>
                        <a:t>7.Organizational Process Assets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1600" b="0" i="0" u="none" strike="noStrike" cap="none" normalizeH="0" baseline="0" dirty="0" smtClean="0">
                          <a:ln>
                            <a:noFill/>
                          </a:ln>
                          <a:solidFill>
                            <a:schemeClr val="tx1"/>
                          </a:solidFill>
                          <a:effectLst/>
                          <a:latin typeface="Arial" charset="0"/>
                        </a:rPr>
                        <a:t>Organizational quality policies, procedures, guidelines, lessons learned, historical databases, and culture may affect the project</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408" name="TextBox 3"/>
          <p:cNvSpPr txBox="1">
            <a:spLocks noChangeArrowheads="1"/>
          </p:cNvSpPr>
          <p:nvPr/>
        </p:nvSpPr>
        <p:spPr bwMode="auto">
          <a:xfrm>
            <a:off x="153988" y="985838"/>
            <a:ext cx="8683625" cy="457200"/>
          </a:xfrm>
          <a:prstGeom prst="rect">
            <a:avLst/>
          </a:prstGeom>
          <a:noFill/>
          <a:ln w="9525">
            <a:noFill/>
            <a:miter lim="800000"/>
            <a:headEnd/>
            <a:tailEnd/>
          </a:ln>
        </p:spPr>
        <p:txBody>
          <a:bodyPr/>
          <a:lstStyle/>
          <a:p>
            <a:pPr eaLnBrk="1" hangingPunct="1"/>
            <a:r>
              <a:rPr lang="en-US" sz="2400" b="1" dirty="0" smtClean="0">
                <a:solidFill>
                  <a:srgbClr val="005CB8"/>
                </a:solidFill>
                <a:latin typeface="Verdana" pitchFamily="34" charset="0"/>
                <a:cs typeface="Arial" charset="0"/>
              </a:rPr>
              <a:t>2.2.1.Plan </a:t>
            </a:r>
            <a:r>
              <a:rPr lang="en-US" sz="2400" b="1" dirty="0">
                <a:solidFill>
                  <a:srgbClr val="005CB8"/>
                </a:solidFill>
                <a:latin typeface="Verdana" pitchFamily="34" charset="0"/>
              </a:rPr>
              <a:t>Quality</a:t>
            </a:r>
            <a:r>
              <a:rPr lang="en-US" sz="2400" b="1" dirty="0">
                <a:solidFill>
                  <a:srgbClr val="005CB8"/>
                </a:solidFill>
                <a:latin typeface="Verdana" pitchFamily="34" charset="0"/>
                <a:cs typeface="Arial" charset="0"/>
              </a:rPr>
              <a:t> </a:t>
            </a:r>
            <a:r>
              <a:rPr lang="en-US" sz="2400" b="1" dirty="0">
                <a:solidFill>
                  <a:srgbClr val="00B050"/>
                </a:solidFill>
                <a:latin typeface="Verdana" pitchFamily="34" charset="0"/>
                <a:cs typeface="Arial" charset="0"/>
              </a:rPr>
              <a:t>Inputs</a:t>
            </a:r>
            <a:r>
              <a:rPr lang="en-US" sz="2400" b="1" dirty="0">
                <a:solidFill>
                  <a:srgbClr val="005CB8"/>
                </a:solidFill>
                <a:latin typeface="Verdana" pitchFamily="34" charset="0"/>
                <a:cs typeface="Arial" charset="0"/>
              </a:rPr>
              <a:t> </a:t>
            </a:r>
            <a:r>
              <a:rPr lang="en-US" b="1" dirty="0">
                <a:solidFill>
                  <a:srgbClr val="005CB8"/>
                </a:solidFill>
                <a:latin typeface="Verdana" pitchFamily="34" charset="0"/>
              </a:rPr>
              <a:t>(cont’d)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pPr>
              <a:defRPr/>
            </a:pPr>
            <a:fld id="{B4B5096D-B748-4511-B850-9F6DEF7472B4}" type="slidenum">
              <a:rPr lang="en-US"/>
              <a:pPr>
                <a:defRPr/>
              </a:pPr>
              <a:t>11</a:t>
            </a:fld>
            <a:endParaRPr lang="en-US"/>
          </a:p>
        </p:txBody>
      </p:sp>
      <p:sp>
        <p:nvSpPr>
          <p:cNvPr id="17411" name="Slide Number Placeholder 1"/>
          <p:cNvSpPr txBox="1">
            <a:spLocks noGrp="1"/>
          </p:cNvSpPr>
          <p:nvPr/>
        </p:nvSpPr>
        <p:spPr bwMode="auto">
          <a:xfrm>
            <a:off x="6858000" y="6629400"/>
            <a:ext cx="2133600" cy="247650"/>
          </a:xfrm>
          <a:prstGeom prst="rect">
            <a:avLst/>
          </a:prstGeom>
          <a:noFill/>
          <a:ln w="9525">
            <a:noFill/>
            <a:miter lim="800000"/>
            <a:headEnd/>
            <a:tailEnd/>
          </a:ln>
        </p:spPr>
        <p:txBody>
          <a:bodyPr/>
          <a:lstStyle/>
          <a:p>
            <a:pPr algn="r" eaLnBrk="1" hangingPunct="1"/>
            <a:endParaRPr lang="en-US" sz="1000" b="1">
              <a:latin typeface="Arial" charset="0"/>
            </a:endParaRPr>
          </a:p>
        </p:txBody>
      </p:sp>
      <p:sp>
        <p:nvSpPr>
          <p:cNvPr id="3" name="Rectangle 3"/>
          <p:cNvSpPr txBox="1">
            <a:spLocks noChangeArrowheads="1"/>
          </p:cNvSpPr>
          <p:nvPr/>
        </p:nvSpPr>
        <p:spPr>
          <a:xfrm>
            <a:off x="685800" y="1828800"/>
            <a:ext cx="7772400" cy="4114800"/>
          </a:xfrm>
          <a:prstGeom prst="rect">
            <a:avLst/>
          </a:prstGeom>
        </p:spPr>
        <p:txBody>
          <a:bodyPr/>
          <a:lstStyle/>
          <a:p>
            <a:pPr marL="342900" indent="-342900" eaLnBrk="1" hangingPunct="1">
              <a:lnSpc>
                <a:spcPct val="90000"/>
              </a:lnSpc>
              <a:spcBef>
                <a:spcPct val="25000"/>
              </a:spcBef>
              <a:buSzPct val="50000"/>
              <a:buFontTx/>
              <a:buBlip>
                <a:blip r:embed="rId3"/>
              </a:buBlip>
              <a:tabLst>
                <a:tab pos="914400" algn="l"/>
              </a:tabLst>
              <a:defRPr/>
            </a:pPr>
            <a:endParaRPr lang="en-US" sz="2000" kern="0" dirty="0">
              <a:latin typeface="+mn-lt"/>
            </a:endParaRPr>
          </a:p>
        </p:txBody>
      </p:sp>
      <p:sp>
        <p:nvSpPr>
          <p:cNvPr id="17413" name="TextBox 3"/>
          <p:cNvSpPr txBox="1">
            <a:spLocks noChangeArrowheads="1"/>
          </p:cNvSpPr>
          <p:nvPr/>
        </p:nvSpPr>
        <p:spPr bwMode="auto">
          <a:xfrm>
            <a:off x="0" y="457200"/>
            <a:ext cx="8683625" cy="762000"/>
          </a:xfrm>
          <a:prstGeom prst="rect">
            <a:avLst/>
          </a:prstGeom>
          <a:noFill/>
          <a:ln w="9525">
            <a:noFill/>
            <a:miter lim="800000"/>
            <a:headEnd/>
            <a:tailEnd/>
          </a:ln>
        </p:spPr>
        <p:txBody>
          <a:bodyPr/>
          <a:lstStyle/>
          <a:p>
            <a:pPr eaLnBrk="1" hangingPunct="1"/>
            <a:r>
              <a:rPr lang="en-US" sz="2400" b="1" dirty="0" smtClean="0">
                <a:solidFill>
                  <a:srgbClr val="005CB8"/>
                </a:solidFill>
                <a:latin typeface="Verdana" pitchFamily="34" charset="0"/>
                <a:cs typeface="Arial" charset="0"/>
              </a:rPr>
              <a:t>2.2.2. </a:t>
            </a:r>
            <a:r>
              <a:rPr lang="en-US" sz="2400" b="1" dirty="0">
                <a:solidFill>
                  <a:srgbClr val="005CB8"/>
                </a:solidFill>
                <a:latin typeface="Verdana" pitchFamily="34" charset="0"/>
                <a:cs typeface="Arial" charset="0"/>
              </a:rPr>
              <a:t>Plan Quality </a:t>
            </a:r>
            <a:r>
              <a:rPr lang="en-US" sz="2400" b="1" dirty="0">
                <a:solidFill>
                  <a:schemeClr val="accent2"/>
                </a:solidFill>
                <a:latin typeface="Verdana" pitchFamily="34" charset="0"/>
                <a:cs typeface="Arial" charset="0"/>
              </a:rPr>
              <a:t>Tools and Techniques</a:t>
            </a:r>
          </a:p>
        </p:txBody>
      </p:sp>
      <p:graphicFrame>
        <p:nvGraphicFramePr>
          <p:cNvPr id="285846" name="Group 150"/>
          <p:cNvGraphicFramePr>
            <a:graphicFrameLocks noGrp="1"/>
          </p:cNvGraphicFramePr>
          <p:nvPr/>
        </p:nvGraphicFramePr>
        <p:xfrm>
          <a:off x="533400" y="1295400"/>
          <a:ext cx="7924800" cy="4724400"/>
        </p:xfrm>
        <a:graphic>
          <a:graphicData uri="http://schemas.openxmlformats.org/drawingml/2006/table">
            <a:tbl>
              <a:tblPr/>
              <a:tblGrid>
                <a:gridCol w="2181138"/>
                <a:gridCol w="5743662"/>
              </a:tblGrid>
              <a:tr h="2184694">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1" i="0" u="none" strike="noStrike" cap="none" normalizeH="0" baseline="0" dirty="0" smtClean="0">
                          <a:ln>
                            <a:noFill/>
                          </a:ln>
                          <a:solidFill>
                            <a:schemeClr val="tx2"/>
                          </a:solidFill>
                          <a:effectLst/>
                          <a:latin typeface="Arial" charset="0"/>
                        </a:rPr>
                        <a:t>1.Cost-Benefit Analysis</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 typeface="Arial" charset="0"/>
                        <a:buNone/>
                        <a:tabLst/>
                      </a:pPr>
                      <a:r>
                        <a:rPr kumimoji="0" lang="en-US" sz="1600" b="0" i="0" u="none" strike="noStrike" cap="none" normalizeH="0" baseline="0" dirty="0" smtClean="0">
                          <a:ln>
                            <a:noFill/>
                          </a:ln>
                          <a:solidFill>
                            <a:schemeClr val="tx1"/>
                          </a:solidFill>
                          <a:effectLst/>
                          <a:latin typeface="Arial" charset="0"/>
                        </a:rPr>
                        <a:t>The primary benefits of meeting quality requirements include:</a:t>
                      </a:r>
                    </a:p>
                    <a:p>
                      <a:pPr marL="457200" marR="0" lvl="1" indent="-223838" algn="l" defTabSz="914400" rtl="0" eaLnBrk="0" fontAlgn="base" latinLnBrk="0" hangingPunct="0">
                        <a:lnSpc>
                          <a:spcPct val="100000"/>
                        </a:lnSpc>
                        <a:spcBef>
                          <a:spcPct val="25000"/>
                        </a:spcBef>
                        <a:spcAft>
                          <a:spcPct val="0"/>
                        </a:spcAft>
                        <a:buClr>
                          <a:srgbClr val="005CB8"/>
                        </a:buClr>
                        <a:buSzPct val="80000"/>
                        <a:buFont typeface="Arial" charset="0"/>
                        <a:buChar char="●"/>
                        <a:tabLst/>
                      </a:pPr>
                      <a:r>
                        <a:rPr kumimoji="0" lang="en-US" sz="1600" b="0" i="0" u="none" strike="noStrike" cap="none" normalizeH="0" baseline="0" dirty="0" smtClean="0">
                          <a:ln>
                            <a:noFill/>
                          </a:ln>
                          <a:solidFill>
                            <a:schemeClr val="tx1"/>
                          </a:solidFill>
                          <a:effectLst/>
                          <a:latin typeface="Arial" charset="0"/>
                        </a:rPr>
                        <a:t>less rework</a:t>
                      </a:r>
                    </a:p>
                    <a:p>
                      <a:pPr marL="457200" marR="0" lvl="1" indent="-223838" algn="l" defTabSz="914400" rtl="0" eaLnBrk="0" fontAlgn="base" latinLnBrk="0" hangingPunct="0">
                        <a:lnSpc>
                          <a:spcPct val="100000"/>
                        </a:lnSpc>
                        <a:spcBef>
                          <a:spcPct val="25000"/>
                        </a:spcBef>
                        <a:spcAft>
                          <a:spcPct val="0"/>
                        </a:spcAft>
                        <a:buClr>
                          <a:srgbClr val="005CB8"/>
                        </a:buClr>
                        <a:buSzPct val="80000"/>
                        <a:buFont typeface="Arial" charset="0"/>
                        <a:buChar char="●"/>
                        <a:tabLst/>
                      </a:pPr>
                      <a:r>
                        <a:rPr kumimoji="0" lang="en-US" sz="1600" b="0" i="0" u="none" strike="noStrike" cap="none" normalizeH="0" baseline="0" dirty="0" smtClean="0">
                          <a:ln>
                            <a:noFill/>
                          </a:ln>
                          <a:solidFill>
                            <a:schemeClr val="tx1"/>
                          </a:solidFill>
                          <a:effectLst/>
                          <a:latin typeface="Arial" charset="0"/>
                        </a:rPr>
                        <a:t>higher productivity</a:t>
                      </a:r>
                    </a:p>
                    <a:p>
                      <a:pPr marL="457200" marR="0" lvl="1" indent="-223838" algn="l" defTabSz="914400" rtl="0" eaLnBrk="0" fontAlgn="base" latinLnBrk="0" hangingPunct="0">
                        <a:lnSpc>
                          <a:spcPct val="100000"/>
                        </a:lnSpc>
                        <a:spcBef>
                          <a:spcPct val="25000"/>
                        </a:spcBef>
                        <a:spcAft>
                          <a:spcPct val="0"/>
                        </a:spcAft>
                        <a:buClr>
                          <a:srgbClr val="005CB8"/>
                        </a:buClr>
                        <a:buSzPct val="80000"/>
                        <a:buFont typeface="Arial" charset="0"/>
                        <a:buChar char="●"/>
                        <a:tabLst/>
                      </a:pPr>
                      <a:r>
                        <a:rPr kumimoji="0" lang="en-US" sz="1600" b="0" i="0" u="none" strike="noStrike" cap="none" normalizeH="0" baseline="0" dirty="0" smtClean="0">
                          <a:ln>
                            <a:noFill/>
                          </a:ln>
                          <a:solidFill>
                            <a:schemeClr val="tx1"/>
                          </a:solidFill>
                          <a:effectLst/>
                          <a:latin typeface="Arial" charset="0"/>
                        </a:rPr>
                        <a:t>lower costs</a:t>
                      </a:r>
                    </a:p>
                    <a:p>
                      <a:pPr marL="457200" marR="0" lvl="1" indent="-223838" algn="l" defTabSz="914400" rtl="0" eaLnBrk="0" fontAlgn="base" latinLnBrk="0" hangingPunct="0">
                        <a:lnSpc>
                          <a:spcPct val="100000"/>
                        </a:lnSpc>
                        <a:spcBef>
                          <a:spcPct val="25000"/>
                        </a:spcBef>
                        <a:spcAft>
                          <a:spcPct val="0"/>
                        </a:spcAft>
                        <a:buClr>
                          <a:srgbClr val="005CB8"/>
                        </a:buClr>
                        <a:buSzPct val="80000"/>
                        <a:buFont typeface="Arial" charset="0"/>
                        <a:buChar char="●"/>
                        <a:tabLst/>
                      </a:pPr>
                      <a:r>
                        <a:rPr kumimoji="0" lang="en-US" sz="1600" b="0" i="0" u="none" strike="noStrike" cap="none" normalizeH="0" baseline="0" dirty="0" smtClean="0">
                          <a:ln>
                            <a:noFill/>
                          </a:ln>
                          <a:solidFill>
                            <a:schemeClr val="tx1"/>
                          </a:solidFill>
                          <a:effectLst/>
                          <a:latin typeface="Arial" charset="0"/>
                        </a:rPr>
                        <a:t>increased stakeholder satisfaction</a:t>
                      </a:r>
                    </a:p>
                    <a:p>
                      <a:pPr marL="0" marR="0" lvl="0" indent="0" algn="l" defTabSz="914400" rtl="0" eaLnBrk="0" fontAlgn="base" latinLnBrk="0" hangingPunct="0">
                        <a:lnSpc>
                          <a:spcPct val="100000"/>
                        </a:lnSpc>
                        <a:spcBef>
                          <a:spcPct val="25000"/>
                        </a:spcBef>
                        <a:spcAft>
                          <a:spcPct val="0"/>
                        </a:spcAft>
                        <a:buClrTx/>
                        <a:buSzPct val="50000"/>
                        <a:buFont typeface="Arial" charset="0"/>
                        <a:buNone/>
                        <a:tabLst/>
                      </a:pPr>
                      <a:r>
                        <a:rPr kumimoji="0" lang="en-US" sz="1600" b="0" i="0" u="none" strike="noStrike" cap="none" normalizeH="0" baseline="0" dirty="0" smtClean="0">
                          <a:ln>
                            <a:noFill/>
                          </a:ln>
                          <a:solidFill>
                            <a:schemeClr val="tx1"/>
                          </a:solidFill>
                          <a:effectLst/>
                          <a:latin typeface="Arial" charset="0"/>
                        </a:rPr>
                        <a:t>The primary cost is the expense associated with project quality management activities</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39706">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2"/>
                          </a:solidFill>
                          <a:effectLst/>
                          <a:latin typeface="Arial" charset="0"/>
                        </a:rPr>
                        <a:t>2. </a:t>
                      </a:r>
                      <a:r>
                        <a:rPr kumimoji="0" lang="en-US" sz="1600" b="1" i="0" u="none" strike="noStrike" cap="none" normalizeH="0" baseline="0" dirty="0" smtClean="0">
                          <a:ln>
                            <a:noFill/>
                          </a:ln>
                          <a:solidFill>
                            <a:schemeClr val="tx2"/>
                          </a:solidFill>
                          <a:effectLst/>
                          <a:latin typeface="Arial" charset="0"/>
                        </a:rPr>
                        <a:t>Cost of Quality (COQ)</a:t>
                      </a:r>
                    </a:p>
                  </a:txBody>
                  <a:tcPr marL="45720" marR="45720" anchor="ctr"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 typeface="Arial" charset="0"/>
                        <a:buNone/>
                        <a:tabLst>
                          <a:tab pos="0" algn="l"/>
                        </a:tabLst>
                      </a:pPr>
                      <a:r>
                        <a:rPr kumimoji="0" lang="en-US" sz="1600" b="0" i="0" u="none" strike="noStrike" cap="none" normalizeH="0" baseline="0" dirty="0" smtClean="0">
                          <a:ln>
                            <a:noFill/>
                          </a:ln>
                          <a:solidFill>
                            <a:schemeClr val="tx1"/>
                          </a:solidFill>
                          <a:effectLst/>
                          <a:latin typeface="Arial" charset="0"/>
                        </a:rPr>
                        <a:t>Includes all costs incurred over the life of the product including preventive and appraising activities, rework, and failure costs</a:t>
                      </a:r>
                    </a:p>
                    <a:p>
                      <a:pPr marL="339725" marR="0" lvl="1" indent="-225425" algn="l" defTabSz="914400" rtl="0" eaLnBrk="0" fontAlgn="base" latinLnBrk="0" hangingPunct="0">
                        <a:lnSpc>
                          <a:spcPct val="100000"/>
                        </a:lnSpc>
                        <a:spcBef>
                          <a:spcPct val="25000"/>
                        </a:spcBef>
                        <a:spcAft>
                          <a:spcPct val="0"/>
                        </a:spcAft>
                        <a:buClr>
                          <a:srgbClr val="005CB8"/>
                        </a:buClr>
                        <a:buSzPct val="80000"/>
                        <a:buFont typeface="Arial" charset="0"/>
                        <a:buChar char="●"/>
                        <a:tabLst>
                          <a:tab pos="0" algn="l"/>
                        </a:tabLst>
                      </a:pPr>
                      <a:r>
                        <a:rPr kumimoji="0" lang="en-US" sz="1600" b="0" i="0" u="none" strike="noStrike" cap="none" normalizeH="0" baseline="0" dirty="0" smtClean="0">
                          <a:ln>
                            <a:noFill/>
                          </a:ln>
                          <a:solidFill>
                            <a:schemeClr val="tx1"/>
                          </a:solidFill>
                          <a:effectLst/>
                          <a:latin typeface="Arial" charset="0"/>
                        </a:rPr>
                        <a:t>Cost of Conformance</a:t>
                      </a:r>
                    </a:p>
                    <a:p>
                      <a:pPr marL="914400" marR="0" lvl="2" indent="-228600" algn="l" defTabSz="914400" rtl="0" eaLnBrk="0" fontAlgn="base" latinLnBrk="0" hangingPunct="0">
                        <a:lnSpc>
                          <a:spcPct val="100000"/>
                        </a:lnSpc>
                        <a:spcBef>
                          <a:spcPct val="25000"/>
                        </a:spcBef>
                        <a:spcAft>
                          <a:spcPct val="0"/>
                        </a:spcAft>
                        <a:buClr>
                          <a:srgbClr val="005CB8"/>
                        </a:buClr>
                        <a:buSzPct val="80000"/>
                        <a:buFont typeface="Arial" charset="0"/>
                        <a:buChar char="●"/>
                        <a:tabLst>
                          <a:tab pos="0" algn="l"/>
                        </a:tabLst>
                      </a:pPr>
                      <a:r>
                        <a:rPr kumimoji="0" lang="en-US" sz="1600" b="0" i="0" u="none" strike="noStrike" cap="none" normalizeH="0" baseline="0" dirty="0" smtClean="0">
                          <a:ln>
                            <a:noFill/>
                          </a:ln>
                          <a:solidFill>
                            <a:schemeClr val="tx1"/>
                          </a:solidFill>
                          <a:effectLst/>
                          <a:latin typeface="Arial" charset="0"/>
                        </a:rPr>
                        <a:t>Prevention Costs</a:t>
                      </a:r>
                    </a:p>
                    <a:p>
                      <a:pPr marL="914400" marR="0" lvl="2" indent="-228600" algn="l" defTabSz="914400" rtl="0" eaLnBrk="0" fontAlgn="base" latinLnBrk="0" hangingPunct="0">
                        <a:lnSpc>
                          <a:spcPct val="100000"/>
                        </a:lnSpc>
                        <a:spcBef>
                          <a:spcPct val="25000"/>
                        </a:spcBef>
                        <a:spcAft>
                          <a:spcPct val="0"/>
                        </a:spcAft>
                        <a:buClr>
                          <a:srgbClr val="005CB8"/>
                        </a:buClr>
                        <a:buSzPct val="80000"/>
                        <a:buFont typeface="Arial" charset="0"/>
                        <a:buChar char="●"/>
                        <a:tabLst>
                          <a:tab pos="0" algn="l"/>
                        </a:tabLst>
                      </a:pPr>
                      <a:r>
                        <a:rPr kumimoji="0" lang="en-US" sz="1600" b="0" i="0" u="none" strike="noStrike" cap="none" normalizeH="0" baseline="0" dirty="0" smtClean="0">
                          <a:ln>
                            <a:noFill/>
                          </a:ln>
                          <a:solidFill>
                            <a:schemeClr val="tx1"/>
                          </a:solidFill>
                          <a:effectLst/>
                          <a:latin typeface="Arial" charset="0"/>
                        </a:rPr>
                        <a:t>Appraisal Costs</a:t>
                      </a:r>
                    </a:p>
                    <a:p>
                      <a:pPr marL="339725" marR="0" lvl="1" indent="-225425" algn="l" defTabSz="914400" rtl="0" eaLnBrk="0" fontAlgn="base" latinLnBrk="0" hangingPunct="0">
                        <a:lnSpc>
                          <a:spcPct val="100000"/>
                        </a:lnSpc>
                        <a:spcBef>
                          <a:spcPct val="25000"/>
                        </a:spcBef>
                        <a:spcAft>
                          <a:spcPct val="0"/>
                        </a:spcAft>
                        <a:buClr>
                          <a:srgbClr val="005CB8"/>
                        </a:buClr>
                        <a:buSzPct val="80000"/>
                        <a:buFont typeface="Arial" charset="0"/>
                        <a:buChar char="●"/>
                        <a:tabLst>
                          <a:tab pos="0" algn="l"/>
                        </a:tabLst>
                      </a:pPr>
                      <a:r>
                        <a:rPr kumimoji="0" lang="en-US" sz="1600" b="0" i="0" u="none" strike="noStrike" cap="none" normalizeH="0" baseline="0" dirty="0" smtClean="0">
                          <a:ln>
                            <a:noFill/>
                          </a:ln>
                          <a:solidFill>
                            <a:schemeClr val="tx1"/>
                          </a:solidFill>
                          <a:effectLst/>
                          <a:latin typeface="Arial" charset="0"/>
                        </a:rPr>
                        <a:t>Cost of Non-conformance</a:t>
                      </a:r>
                    </a:p>
                    <a:p>
                      <a:pPr marL="914400" marR="0" lvl="2" indent="-228600" algn="l" defTabSz="914400" rtl="0" eaLnBrk="0" fontAlgn="base" latinLnBrk="0" hangingPunct="0">
                        <a:lnSpc>
                          <a:spcPct val="100000"/>
                        </a:lnSpc>
                        <a:spcBef>
                          <a:spcPct val="25000"/>
                        </a:spcBef>
                        <a:spcAft>
                          <a:spcPct val="0"/>
                        </a:spcAft>
                        <a:buClr>
                          <a:srgbClr val="005CB8"/>
                        </a:buClr>
                        <a:buSzPct val="80000"/>
                        <a:buFont typeface="Arial" charset="0"/>
                        <a:buChar char="●"/>
                        <a:tabLst>
                          <a:tab pos="0" algn="l"/>
                        </a:tabLst>
                      </a:pPr>
                      <a:r>
                        <a:rPr kumimoji="0" lang="en-US" sz="1600" b="0" i="0" u="none" strike="noStrike" cap="none" normalizeH="0" baseline="0" dirty="0" smtClean="0">
                          <a:ln>
                            <a:noFill/>
                          </a:ln>
                          <a:solidFill>
                            <a:schemeClr val="tx1"/>
                          </a:solidFill>
                          <a:effectLst/>
                          <a:latin typeface="Arial" charset="0"/>
                        </a:rPr>
                        <a:t>Internal Failure Costs</a:t>
                      </a:r>
                    </a:p>
                    <a:p>
                      <a:pPr marL="914400" marR="0" lvl="2" indent="-228600" algn="l" defTabSz="914400" rtl="0" eaLnBrk="0" fontAlgn="base" latinLnBrk="0" hangingPunct="0">
                        <a:lnSpc>
                          <a:spcPct val="100000"/>
                        </a:lnSpc>
                        <a:spcBef>
                          <a:spcPct val="25000"/>
                        </a:spcBef>
                        <a:spcAft>
                          <a:spcPct val="0"/>
                        </a:spcAft>
                        <a:buClr>
                          <a:srgbClr val="005CB8"/>
                        </a:buClr>
                        <a:buSzPct val="80000"/>
                        <a:buFont typeface="Arial" charset="0"/>
                        <a:buChar char="●"/>
                        <a:tabLst>
                          <a:tab pos="0" algn="l"/>
                        </a:tabLst>
                      </a:pPr>
                      <a:r>
                        <a:rPr kumimoji="0" lang="en-US" sz="1600" b="0" i="0" u="none" strike="noStrike" cap="none" normalizeH="0" baseline="0" dirty="0" smtClean="0">
                          <a:ln>
                            <a:noFill/>
                          </a:ln>
                          <a:solidFill>
                            <a:schemeClr val="tx1"/>
                          </a:solidFill>
                          <a:effectLst/>
                          <a:latin typeface="Arial" charset="0"/>
                        </a:rPr>
                        <a:t>External Failure Costs</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Slide Number Placeholder 3"/>
          <p:cNvSpPr>
            <a:spLocks noGrp="1"/>
          </p:cNvSpPr>
          <p:nvPr>
            <p:ph type="sldNum" sz="quarter" idx="10"/>
          </p:nvPr>
        </p:nvSpPr>
        <p:spPr/>
        <p:txBody>
          <a:bodyPr/>
          <a:lstStyle/>
          <a:p>
            <a:pPr>
              <a:defRPr/>
            </a:pPr>
            <a:fld id="{7E556C22-C23E-4C30-B80A-D724632AB7B4}" type="slidenum">
              <a:rPr lang="en-US"/>
              <a:pPr>
                <a:defRPr/>
              </a:pPr>
              <a:t>12</a:t>
            </a:fld>
            <a:endParaRPr lang="en-US"/>
          </a:p>
        </p:txBody>
      </p:sp>
      <p:sp>
        <p:nvSpPr>
          <p:cNvPr id="18435" name="Rectangle 4"/>
          <p:cNvSpPr>
            <a:spLocks noGrp="1" noChangeArrowheads="1"/>
          </p:cNvSpPr>
          <p:nvPr>
            <p:ph type="title"/>
          </p:nvPr>
        </p:nvSpPr>
        <p:spPr>
          <a:xfrm>
            <a:off x="152400" y="985838"/>
            <a:ext cx="8683625" cy="457200"/>
          </a:xfrm>
          <a:noFill/>
        </p:spPr>
        <p:txBody>
          <a:bodyPr>
            <a:normAutofit fontScale="90000"/>
          </a:bodyPr>
          <a:lstStyle/>
          <a:p>
            <a:r>
              <a:rPr lang="en-US" dirty="0" smtClean="0"/>
              <a:t>2.2.2 Plan Quality </a:t>
            </a:r>
            <a:r>
              <a:rPr lang="en-US" dirty="0" smtClean="0">
                <a:solidFill>
                  <a:schemeClr val="accent2"/>
                </a:solidFill>
              </a:rPr>
              <a:t>Tools and Techniques</a:t>
            </a:r>
            <a:endParaRPr lang="en-US" dirty="0" smtClean="0">
              <a:solidFill>
                <a:schemeClr val="accent2"/>
              </a:solidFill>
              <a:cs typeface="Arial" charset="0"/>
            </a:endParaRPr>
          </a:p>
        </p:txBody>
      </p:sp>
      <p:graphicFrame>
        <p:nvGraphicFramePr>
          <p:cNvPr id="138354" name="Group 114"/>
          <p:cNvGraphicFramePr>
            <a:graphicFrameLocks noGrp="1"/>
          </p:cNvGraphicFramePr>
          <p:nvPr>
            <p:ph idx="1"/>
          </p:nvPr>
        </p:nvGraphicFramePr>
        <p:xfrm>
          <a:off x="228600" y="1524000"/>
          <a:ext cx="8077200" cy="1600200"/>
        </p:xfrm>
        <a:graphic>
          <a:graphicData uri="http://schemas.openxmlformats.org/drawingml/2006/table">
            <a:tbl>
              <a:tblPr/>
              <a:tblGrid>
                <a:gridCol w="1905000"/>
                <a:gridCol w="6172200"/>
              </a:tblGrid>
              <a:tr h="160020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3.Control Charts</a:t>
                      </a:r>
                    </a:p>
                  </a:txBody>
                  <a:tcPr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341313" algn="l"/>
                          <a:tab pos="914400" algn="l"/>
                        </a:tabLst>
                      </a:pPr>
                      <a:r>
                        <a:rPr kumimoji="0" lang="en-US" sz="1600" b="0" i="1" u="none" strike="noStrike" cap="none" normalizeH="0" baseline="0" dirty="0" smtClean="0">
                          <a:ln>
                            <a:noFill/>
                          </a:ln>
                          <a:solidFill>
                            <a:schemeClr val="tx1"/>
                          </a:solidFill>
                          <a:effectLst/>
                          <a:latin typeface="Arial" charset="0"/>
                        </a:rPr>
                        <a:t>“A graphic display of process data over time and against established control limits, and that has a centerline that assists in detecting a trend of plotted values towards either control limit.”</a:t>
                      </a:r>
                    </a:p>
                  </a:txBody>
                  <a:tcPr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445" name="Line 78"/>
          <p:cNvSpPr>
            <a:spLocks noChangeShapeType="1"/>
          </p:cNvSpPr>
          <p:nvPr/>
        </p:nvSpPr>
        <p:spPr bwMode="auto">
          <a:xfrm flipV="1">
            <a:off x="304800" y="3802063"/>
            <a:ext cx="6772275" cy="0"/>
          </a:xfrm>
          <a:prstGeom prst="line">
            <a:avLst/>
          </a:prstGeom>
          <a:noFill/>
          <a:ln w="19050">
            <a:solidFill>
              <a:srgbClr val="000000"/>
            </a:solidFill>
            <a:round/>
            <a:headEnd/>
            <a:tailEnd/>
          </a:ln>
        </p:spPr>
        <p:txBody>
          <a:bodyPr wrap="none" anchor="ctr"/>
          <a:lstStyle/>
          <a:p>
            <a:endParaRPr lang="en-US"/>
          </a:p>
        </p:txBody>
      </p:sp>
      <p:sp>
        <p:nvSpPr>
          <p:cNvPr id="18446" name="Line 79"/>
          <p:cNvSpPr>
            <a:spLocks noChangeShapeType="1"/>
          </p:cNvSpPr>
          <p:nvPr/>
        </p:nvSpPr>
        <p:spPr bwMode="auto">
          <a:xfrm>
            <a:off x="304800" y="4157663"/>
            <a:ext cx="6765925" cy="3175"/>
          </a:xfrm>
          <a:prstGeom prst="line">
            <a:avLst/>
          </a:prstGeom>
          <a:noFill/>
          <a:ln w="9525">
            <a:solidFill>
              <a:srgbClr val="000000"/>
            </a:solidFill>
            <a:prstDash val="dash"/>
            <a:round/>
            <a:headEnd/>
            <a:tailEnd/>
          </a:ln>
        </p:spPr>
        <p:txBody>
          <a:bodyPr wrap="none" anchor="ctr"/>
          <a:lstStyle/>
          <a:p>
            <a:endParaRPr lang="en-US"/>
          </a:p>
        </p:txBody>
      </p:sp>
      <p:sp>
        <p:nvSpPr>
          <p:cNvPr id="18447" name="Line 80"/>
          <p:cNvSpPr>
            <a:spLocks noChangeShapeType="1"/>
          </p:cNvSpPr>
          <p:nvPr/>
        </p:nvSpPr>
        <p:spPr bwMode="auto">
          <a:xfrm>
            <a:off x="307975" y="4641850"/>
            <a:ext cx="6765925" cy="6350"/>
          </a:xfrm>
          <a:prstGeom prst="line">
            <a:avLst/>
          </a:prstGeom>
          <a:noFill/>
          <a:ln w="9525">
            <a:solidFill>
              <a:srgbClr val="000000"/>
            </a:solidFill>
            <a:prstDash val="sysDot"/>
            <a:round/>
            <a:headEnd/>
            <a:tailEnd/>
          </a:ln>
        </p:spPr>
        <p:txBody>
          <a:bodyPr wrap="none" anchor="ctr"/>
          <a:lstStyle/>
          <a:p>
            <a:endParaRPr lang="en-US"/>
          </a:p>
        </p:txBody>
      </p:sp>
      <p:sp>
        <p:nvSpPr>
          <p:cNvPr id="18448" name="Line 81"/>
          <p:cNvSpPr>
            <a:spLocks noChangeShapeType="1"/>
          </p:cNvSpPr>
          <p:nvPr/>
        </p:nvSpPr>
        <p:spPr bwMode="auto">
          <a:xfrm flipV="1">
            <a:off x="307975" y="4884738"/>
            <a:ext cx="6775450" cy="3175"/>
          </a:xfrm>
          <a:prstGeom prst="line">
            <a:avLst/>
          </a:prstGeom>
          <a:noFill/>
          <a:ln w="19050">
            <a:solidFill>
              <a:srgbClr val="000000"/>
            </a:solidFill>
            <a:round/>
            <a:headEnd/>
            <a:tailEnd/>
          </a:ln>
        </p:spPr>
        <p:txBody>
          <a:bodyPr wrap="none" anchor="ctr"/>
          <a:lstStyle/>
          <a:p>
            <a:endParaRPr lang="en-US"/>
          </a:p>
        </p:txBody>
      </p:sp>
      <p:sp>
        <p:nvSpPr>
          <p:cNvPr id="18449" name="Line 82"/>
          <p:cNvSpPr>
            <a:spLocks noChangeShapeType="1"/>
          </p:cNvSpPr>
          <p:nvPr/>
        </p:nvSpPr>
        <p:spPr bwMode="auto">
          <a:xfrm flipV="1">
            <a:off x="311150" y="5410200"/>
            <a:ext cx="6778625" cy="0"/>
          </a:xfrm>
          <a:prstGeom prst="line">
            <a:avLst/>
          </a:prstGeom>
          <a:noFill/>
          <a:ln w="9525">
            <a:solidFill>
              <a:srgbClr val="000000"/>
            </a:solidFill>
            <a:prstDash val="sysDot"/>
            <a:round/>
            <a:headEnd/>
            <a:tailEnd/>
          </a:ln>
        </p:spPr>
        <p:txBody>
          <a:bodyPr wrap="none" anchor="ctr"/>
          <a:lstStyle/>
          <a:p>
            <a:endParaRPr lang="en-US"/>
          </a:p>
        </p:txBody>
      </p:sp>
      <p:sp>
        <p:nvSpPr>
          <p:cNvPr id="18450" name="Line 83"/>
          <p:cNvSpPr>
            <a:spLocks noChangeShapeType="1"/>
          </p:cNvSpPr>
          <p:nvPr/>
        </p:nvSpPr>
        <p:spPr bwMode="auto">
          <a:xfrm>
            <a:off x="307975" y="5626100"/>
            <a:ext cx="6772275" cy="0"/>
          </a:xfrm>
          <a:prstGeom prst="line">
            <a:avLst/>
          </a:prstGeom>
          <a:noFill/>
          <a:ln w="9525">
            <a:solidFill>
              <a:srgbClr val="000000"/>
            </a:solidFill>
            <a:prstDash val="sysDot"/>
            <a:round/>
            <a:headEnd/>
            <a:tailEnd/>
          </a:ln>
        </p:spPr>
        <p:txBody>
          <a:bodyPr wrap="none" anchor="ctr"/>
          <a:lstStyle/>
          <a:p>
            <a:endParaRPr lang="en-US"/>
          </a:p>
        </p:txBody>
      </p:sp>
      <p:sp>
        <p:nvSpPr>
          <p:cNvPr id="18451" name="Line 84"/>
          <p:cNvSpPr>
            <a:spLocks noChangeShapeType="1"/>
          </p:cNvSpPr>
          <p:nvPr/>
        </p:nvSpPr>
        <p:spPr bwMode="auto">
          <a:xfrm flipV="1">
            <a:off x="307975" y="6011863"/>
            <a:ext cx="6781800" cy="3175"/>
          </a:xfrm>
          <a:prstGeom prst="line">
            <a:avLst/>
          </a:prstGeom>
          <a:noFill/>
          <a:ln w="19050">
            <a:solidFill>
              <a:srgbClr val="000000"/>
            </a:solidFill>
            <a:round/>
            <a:headEnd/>
            <a:tailEnd/>
          </a:ln>
        </p:spPr>
        <p:txBody>
          <a:bodyPr wrap="none" anchor="ctr"/>
          <a:lstStyle/>
          <a:p>
            <a:endParaRPr lang="en-US"/>
          </a:p>
        </p:txBody>
      </p:sp>
      <p:sp>
        <p:nvSpPr>
          <p:cNvPr id="18452" name="Text Box 85"/>
          <p:cNvSpPr txBox="1">
            <a:spLocks noChangeArrowheads="1"/>
          </p:cNvSpPr>
          <p:nvPr/>
        </p:nvSpPr>
        <p:spPr bwMode="auto">
          <a:xfrm>
            <a:off x="7099300" y="3651250"/>
            <a:ext cx="1879600" cy="274638"/>
          </a:xfrm>
          <a:prstGeom prst="rect">
            <a:avLst/>
          </a:prstGeom>
          <a:noFill/>
          <a:ln w="9525">
            <a:noFill/>
            <a:miter lim="800000"/>
            <a:headEnd/>
            <a:tailEnd/>
          </a:ln>
        </p:spPr>
        <p:txBody>
          <a:bodyPr wrap="none" anchor="ctr">
            <a:spAutoFit/>
          </a:bodyPr>
          <a:lstStyle/>
          <a:p>
            <a:r>
              <a:rPr lang="en-US" sz="1200" b="1"/>
              <a:t>Upper Specification Limit</a:t>
            </a:r>
            <a:endParaRPr lang="en-US" sz="1200"/>
          </a:p>
        </p:txBody>
      </p:sp>
      <p:sp>
        <p:nvSpPr>
          <p:cNvPr id="18453" name="Text Box 86"/>
          <p:cNvSpPr txBox="1">
            <a:spLocks noChangeArrowheads="1"/>
          </p:cNvSpPr>
          <p:nvPr/>
        </p:nvSpPr>
        <p:spPr bwMode="auto">
          <a:xfrm>
            <a:off x="7129463" y="4267200"/>
            <a:ext cx="1481137" cy="274638"/>
          </a:xfrm>
          <a:prstGeom prst="rect">
            <a:avLst/>
          </a:prstGeom>
          <a:noFill/>
          <a:ln w="9525">
            <a:noFill/>
            <a:miter lim="800000"/>
            <a:headEnd/>
            <a:tailEnd/>
          </a:ln>
        </p:spPr>
        <p:txBody>
          <a:bodyPr wrap="none" anchor="ctr">
            <a:spAutoFit/>
          </a:bodyPr>
          <a:lstStyle/>
          <a:p>
            <a:pPr algn="ctr"/>
            <a:r>
              <a:rPr lang="en-US" sz="1200"/>
              <a:t>2 standard deviations</a:t>
            </a:r>
          </a:p>
        </p:txBody>
      </p:sp>
      <p:sp>
        <p:nvSpPr>
          <p:cNvPr id="18454" name="Rectangle 87"/>
          <p:cNvSpPr>
            <a:spLocks noChangeArrowheads="1"/>
          </p:cNvSpPr>
          <p:nvPr/>
        </p:nvSpPr>
        <p:spPr bwMode="auto">
          <a:xfrm>
            <a:off x="7112000" y="4495800"/>
            <a:ext cx="1422400" cy="274638"/>
          </a:xfrm>
          <a:prstGeom prst="rect">
            <a:avLst/>
          </a:prstGeom>
          <a:noFill/>
          <a:ln w="9525">
            <a:noFill/>
            <a:miter lim="800000"/>
            <a:headEnd/>
            <a:tailEnd/>
          </a:ln>
        </p:spPr>
        <p:txBody>
          <a:bodyPr wrap="none" anchor="ctr">
            <a:spAutoFit/>
          </a:bodyPr>
          <a:lstStyle/>
          <a:p>
            <a:pPr algn="ctr"/>
            <a:r>
              <a:rPr lang="en-US" sz="1200"/>
              <a:t>1 standard deviation</a:t>
            </a:r>
          </a:p>
        </p:txBody>
      </p:sp>
      <p:sp>
        <p:nvSpPr>
          <p:cNvPr id="18455" name="Rectangle 88"/>
          <p:cNvSpPr>
            <a:spLocks noChangeArrowheads="1"/>
          </p:cNvSpPr>
          <p:nvPr/>
        </p:nvSpPr>
        <p:spPr bwMode="auto">
          <a:xfrm>
            <a:off x="7086600" y="4724400"/>
            <a:ext cx="1143000" cy="274638"/>
          </a:xfrm>
          <a:prstGeom prst="rect">
            <a:avLst/>
          </a:prstGeom>
          <a:noFill/>
          <a:ln w="9525">
            <a:noFill/>
            <a:miter lim="800000"/>
            <a:headEnd/>
            <a:tailEnd/>
          </a:ln>
        </p:spPr>
        <p:txBody>
          <a:bodyPr wrap="none" anchor="ctr">
            <a:spAutoFit/>
          </a:bodyPr>
          <a:lstStyle/>
          <a:p>
            <a:pPr algn="ctr"/>
            <a:r>
              <a:rPr lang="en-US" sz="1200" b="1"/>
              <a:t>Average/Mean</a:t>
            </a:r>
          </a:p>
        </p:txBody>
      </p:sp>
      <p:sp>
        <p:nvSpPr>
          <p:cNvPr id="18456" name="Rectangle 89"/>
          <p:cNvSpPr>
            <a:spLocks noChangeArrowheads="1"/>
          </p:cNvSpPr>
          <p:nvPr/>
        </p:nvSpPr>
        <p:spPr bwMode="auto">
          <a:xfrm>
            <a:off x="7134225" y="5059363"/>
            <a:ext cx="1422400" cy="274637"/>
          </a:xfrm>
          <a:prstGeom prst="rect">
            <a:avLst/>
          </a:prstGeom>
          <a:noFill/>
          <a:ln w="9525">
            <a:noFill/>
            <a:miter lim="800000"/>
            <a:headEnd/>
            <a:tailEnd/>
          </a:ln>
        </p:spPr>
        <p:txBody>
          <a:bodyPr wrap="none" anchor="ctr">
            <a:spAutoFit/>
          </a:bodyPr>
          <a:lstStyle/>
          <a:p>
            <a:pPr algn="ctr"/>
            <a:r>
              <a:rPr lang="en-US" sz="1200"/>
              <a:t>1 standard deviation</a:t>
            </a:r>
          </a:p>
        </p:txBody>
      </p:sp>
      <p:sp>
        <p:nvSpPr>
          <p:cNvPr id="18457" name="Rectangle 90"/>
          <p:cNvSpPr>
            <a:spLocks noChangeArrowheads="1"/>
          </p:cNvSpPr>
          <p:nvPr/>
        </p:nvSpPr>
        <p:spPr bwMode="auto">
          <a:xfrm>
            <a:off x="7129463" y="5257800"/>
            <a:ext cx="1481137" cy="274638"/>
          </a:xfrm>
          <a:prstGeom prst="rect">
            <a:avLst/>
          </a:prstGeom>
          <a:noFill/>
          <a:ln w="9525">
            <a:noFill/>
            <a:miter lim="800000"/>
            <a:headEnd/>
            <a:tailEnd/>
          </a:ln>
        </p:spPr>
        <p:txBody>
          <a:bodyPr wrap="none" anchor="ctr">
            <a:spAutoFit/>
          </a:bodyPr>
          <a:lstStyle/>
          <a:p>
            <a:pPr algn="ctr"/>
            <a:r>
              <a:rPr lang="en-US" sz="1200"/>
              <a:t>2 standard deviations</a:t>
            </a:r>
          </a:p>
        </p:txBody>
      </p:sp>
      <p:sp>
        <p:nvSpPr>
          <p:cNvPr id="18458" name="Oval 91"/>
          <p:cNvSpPr>
            <a:spLocks noChangeArrowheads="1"/>
          </p:cNvSpPr>
          <p:nvPr/>
        </p:nvSpPr>
        <p:spPr bwMode="auto">
          <a:xfrm>
            <a:off x="974725" y="4924425"/>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59" name="Oval 92"/>
          <p:cNvSpPr>
            <a:spLocks noChangeArrowheads="1"/>
          </p:cNvSpPr>
          <p:nvPr/>
        </p:nvSpPr>
        <p:spPr bwMode="auto">
          <a:xfrm>
            <a:off x="1336675" y="5153025"/>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60" name="Oval 93"/>
          <p:cNvSpPr>
            <a:spLocks noChangeArrowheads="1"/>
          </p:cNvSpPr>
          <p:nvPr/>
        </p:nvSpPr>
        <p:spPr bwMode="auto">
          <a:xfrm>
            <a:off x="1828800" y="5105400"/>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61" name="Oval 94"/>
          <p:cNvSpPr>
            <a:spLocks noChangeArrowheads="1"/>
          </p:cNvSpPr>
          <p:nvPr/>
        </p:nvSpPr>
        <p:spPr bwMode="auto">
          <a:xfrm>
            <a:off x="2212975" y="5153025"/>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62" name="Oval 95"/>
          <p:cNvSpPr>
            <a:spLocks noChangeArrowheads="1"/>
          </p:cNvSpPr>
          <p:nvPr/>
        </p:nvSpPr>
        <p:spPr bwMode="auto">
          <a:xfrm>
            <a:off x="2514600" y="5029200"/>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63" name="Oval 96"/>
          <p:cNvSpPr>
            <a:spLocks noChangeArrowheads="1"/>
          </p:cNvSpPr>
          <p:nvPr/>
        </p:nvSpPr>
        <p:spPr bwMode="auto">
          <a:xfrm>
            <a:off x="2851150" y="5238750"/>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64" name="Oval 97"/>
          <p:cNvSpPr>
            <a:spLocks noChangeArrowheads="1"/>
          </p:cNvSpPr>
          <p:nvPr/>
        </p:nvSpPr>
        <p:spPr bwMode="auto">
          <a:xfrm>
            <a:off x="3203575" y="5162550"/>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65" name="Oval 98"/>
          <p:cNvSpPr>
            <a:spLocks noChangeArrowheads="1"/>
          </p:cNvSpPr>
          <p:nvPr/>
        </p:nvSpPr>
        <p:spPr bwMode="auto">
          <a:xfrm>
            <a:off x="3581400" y="4724400"/>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66" name="Oval 99"/>
          <p:cNvSpPr>
            <a:spLocks noChangeArrowheads="1"/>
          </p:cNvSpPr>
          <p:nvPr/>
        </p:nvSpPr>
        <p:spPr bwMode="auto">
          <a:xfrm>
            <a:off x="3886200" y="4648200"/>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67" name="Oval 100"/>
          <p:cNvSpPr>
            <a:spLocks noChangeArrowheads="1"/>
          </p:cNvSpPr>
          <p:nvPr/>
        </p:nvSpPr>
        <p:spPr bwMode="auto">
          <a:xfrm>
            <a:off x="4343400" y="5029200"/>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68" name="Oval 101"/>
          <p:cNvSpPr>
            <a:spLocks noChangeArrowheads="1"/>
          </p:cNvSpPr>
          <p:nvPr/>
        </p:nvSpPr>
        <p:spPr bwMode="auto">
          <a:xfrm>
            <a:off x="4889500" y="5124450"/>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69" name="Oval 102"/>
          <p:cNvSpPr>
            <a:spLocks noChangeArrowheads="1"/>
          </p:cNvSpPr>
          <p:nvPr/>
        </p:nvSpPr>
        <p:spPr bwMode="auto">
          <a:xfrm>
            <a:off x="5334000" y="5867400"/>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70" name="Oval 103"/>
          <p:cNvSpPr>
            <a:spLocks noChangeArrowheads="1"/>
          </p:cNvSpPr>
          <p:nvPr/>
        </p:nvSpPr>
        <p:spPr bwMode="auto">
          <a:xfrm>
            <a:off x="5756275" y="4924425"/>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71" name="Oval 104"/>
          <p:cNvSpPr>
            <a:spLocks noChangeArrowheads="1"/>
          </p:cNvSpPr>
          <p:nvPr/>
        </p:nvSpPr>
        <p:spPr bwMode="auto">
          <a:xfrm>
            <a:off x="6175375" y="4838700"/>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72" name="Oval 105"/>
          <p:cNvSpPr>
            <a:spLocks noChangeArrowheads="1"/>
          </p:cNvSpPr>
          <p:nvPr/>
        </p:nvSpPr>
        <p:spPr bwMode="auto">
          <a:xfrm>
            <a:off x="6629400" y="5029200"/>
            <a:ext cx="76200" cy="74613"/>
          </a:xfrm>
          <a:prstGeom prst="ellipse">
            <a:avLst/>
          </a:prstGeom>
          <a:solidFill>
            <a:srgbClr val="000099">
              <a:alpha val="50195"/>
            </a:srgbClr>
          </a:solidFill>
          <a:ln w="9525">
            <a:solidFill>
              <a:srgbClr val="000000"/>
            </a:solidFill>
            <a:round/>
            <a:headEnd/>
            <a:tailEnd/>
          </a:ln>
        </p:spPr>
        <p:txBody>
          <a:bodyPr wrap="none" anchor="ctr"/>
          <a:lstStyle/>
          <a:p>
            <a:endParaRPr lang="en-US"/>
          </a:p>
        </p:txBody>
      </p:sp>
      <p:sp>
        <p:nvSpPr>
          <p:cNvPr id="18473" name="Line 106"/>
          <p:cNvSpPr>
            <a:spLocks noChangeShapeType="1"/>
          </p:cNvSpPr>
          <p:nvPr/>
        </p:nvSpPr>
        <p:spPr bwMode="auto">
          <a:xfrm>
            <a:off x="304800" y="5635625"/>
            <a:ext cx="6765925" cy="3175"/>
          </a:xfrm>
          <a:prstGeom prst="line">
            <a:avLst/>
          </a:prstGeom>
          <a:noFill/>
          <a:ln w="9525">
            <a:solidFill>
              <a:srgbClr val="000000"/>
            </a:solidFill>
            <a:prstDash val="dash"/>
            <a:round/>
            <a:headEnd/>
            <a:tailEnd/>
          </a:ln>
        </p:spPr>
        <p:txBody>
          <a:bodyPr wrap="none" anchor="ctr"/>
          <a:lstStyle/>
          <a:p>
            <a:endParaRPr lang="en-US"/>
          </a:p>
        </p:txBody>
      </p:sp>
      <p:sp>
        <p:nvSpPr>
          <p:cNvPr id="18474" name="Rectangle 107"/>
          <p:cNvSpPr>
            <a:spLocks noChangeArrowheads="1"/>
          </p:cNvSpPr>
          <p:nvPr/>
        </p:nvSpPr>
        <p:spPr bwMode="auto">
          <a:xfrm>
            <a:off x="533400" y="3916363"/>
            <a:ext cx="1547813" cy="274637"/>
          </a:xfrm>
          <a:prstGeom prst="rect">
            <a:avLst/>
          </a:prstGeom>
          <a:noFill/>
          <a:ln w="9525">
            <a:noFill/>
            <a:miter lim="800000"/>
            <a:headEnd/>
            <a:tailEnd/>
          </a:ln>
        </p:spPr>
        <p:txBody>
          <a:bodyPr wrap="none">
            <a:spAutoFit/>
          </a:bodyPr>
          <a:lstStyle/>
          <a:p>
            <a:pPr eaLnBrk="1" hangingPunct="1"/>
            <a:r>
              <a:rPr lang="en-US" sz="1200" b="1">
                <a:latin typeface="Times New Roman" pitchFamily="18" charset="0"/>
              </a:rPr>
              <a:t>Upper Control Limit</a:t>
            </a:r>
          </a:p>
        </p:txBody>
      </p:sp>
      <p:sp>
        <p:nvSpPr>
          <p:cNvPr id="18475" name="Rectangle 108"/>
          <p:cNvSpPr>
            <a:spLocks noChangeArrowheads="1"/>
          </p:cNvSpPr>
          <p:nvPr/>
        </p:nvSpPr>
        <p:spPr bwMode="auto">
          <a:xfrm>
            <a:off x="533400" y="5410200"/>
            <a:ext cx="1557338" cy="274638"/>
          </a:xfrm>
          <a:prstGeom prst="rect">
            <a:avLst/>
          </a:prstGeom>
          <a:noFill/>
          <a:ln w="9525">
            <a:noFill/>
            <a:miter lim="800000"/>
            <a:headEnd/>
            <a:tailEnd/>
          </a:ln>
        </p:spPr>
        <p:txBody>
          <a:bodyPr wrap="none">
            <a:spAutoFit/>
          </a:bodyPr>
          <a:lstStyle/>
          <a:p>
            <a:pPr eaLnBrk="1" hangingPunct="1"/>
            <a:r>
              <a:rPr lang="en-US" sz="1200" b="1" dirty="0">
                <a:latin typeface="Times New Roman" pitchFamily="18" charset="0"/>
              </a:rPr>
              <a:t>Lower Control Limit</a:t>
            </a:r>
          </a:p>
        </p:txBody>
      </p:sp>
      <p:sp>
        <p:nvSpPr>
          <p:cNvPr id="18476" name="Line 109"/>
          <p:cNvSpPr>
            <a:spLocks noChangeShapeType="1"/>
          </p:cNvSpPr>
          <p:nvPr/>
        </p:nvSpPr>
        <p:spPr bwMode="auto">
          <a:xfrm>
            <a:off x="307975" y="4413250"/>
            <a:ext cx="6765925" cy="6350"/>
          </a:xfrm>
          <a:prstGeom prst="line">
            <a:avLst/>
          </a:prstGeom>
          <a:noFill/>
          <a:ln w="9525">
            <a:solidFill>
              <a:srgbClr val="000000"/>
            </a:solidFill>
            <a:prstDash val="sysDot"/>
            <a:round/>
            <a:headEnd/>
            <a:tailEnd/>
          </a:ln>
        </p:spPr>
        <p:txBody>
          <a:bodyPr wrap="none" anchor="ctr"/>
          <a:lstStyle/>
          <a:p>
            <a:endParaRPr lang="en-US"/>
          </a:p>
        </p:txBody>
      </p:sp>
      <p:sp>
        <p:nvSpPr>
          <p:cNvPr id="18477" name="Line 110"/>
          <p:cNvSpPr>
            <a:spLocks noChangeShapeType="1"/>
          </p:cNvSpPr>
          <p:nvPr/>
        </p:nvSpPr>
        <p:spPr bwMode="auto">
          <a:xfrm>
            <a:off x="307975" y="5175250"/>
            <a:ext cx="6765925" cy="6350"/>
          </a:xfrm>
          <a:prstGeom prst="line">
            <a:avLst/>
          </a:prstGeom>
          <a:noFill/>
          <a:ln w="9525">
            <a:solidFill>
              <a:srgbClr val="000000"/>
            </a:solidFill>
            <a:prstDash val="sysDot"/>
            <a:round/>
            <a:headEnd/>
            <a:tailEnd/>
          </a:ln>
        </p:spPr>
        <p:txBody>
          <a:bodyPr wrap="none" anchor="ctr"/>
          <a:lstStyle/>
          <a:p>
            <a:endParaRPr lang="en-US"/>
          </a:p>
        </p:txBody>
      </p:sp>
      <p:sp>
        <p:nvSpPr>
          <p:cNvPr id="18478" name="Rectangle 111"/>
          <p:cNvSpPr>
            <a:spLocks noChangeArrowheads="1"/>
          </p:cNvSpPr>
          <p:nvPr/>
        </p:nvSpPr>
        <p:spPr bwMode="auto">
          <a:xfrm>
            <a:off x="7127875" y="5491163"/>
            <a:ext cx="1482725" cy="274637"/>
          </a:xfrm>
          <a:prstGeom prst="rect">
            <a:avLst/>
          </a:prstGeom>
          <a:noFill/>
          <a:ln w="9525" algn="ctr">
            <a:noFill/>
            <a:miter lim="800000"/>
            <a:headEnd/>
            <a:tailEnd/>
          </a:ln>
        </p:spPr>
        <p:txBody>
          <a:bodyPr wrap="none">
            <a:spAutoFit/>
          </a:bodyPr>
          <a:lstStyle/>
          <a:p>
            <a:r>
              <a:rPr lang="en-US" sz="1200">
                <a:latin typeface="Times New Roman" pitchFamily="18" charset="0"/>
              </a:rPr>
              <a:t>3 standard deviations</a:t>
            </a:r>
          </a:p>
        </p:txBody>
      </p:sp>
      <p:sp>
        <p:nvSpPr>
          <p:cNvPr id="18479" name="Rectangle 112"/>
          <p:cNvSpPr>
            <a:spLocks noChangeArrowheads="1"/>
          </p:cNvSpPr>
          <p:nvPr/>
        </p:nvSpPr>
        <p:spPr bwMode="auto">
          <a:xfrm>
            <a:off x="7127875" y="3992563"/>
            <a:ext cx="1482725" cy="274637"/>
          </a:xfrm>
          <a:prstGeom prst="rect">
            <a:avLst/>
          </a:prstGeom>
          <a:noFill/>
          <a:ln w="9525" algn="ctr">
            <a:noFill/>
            <a:miter lim="800000"/>
            <a:headEnd/>
            <a:tailEnd/>
          </a:ln>
        </p:spPr>
        <p:txBody>
          <a:bodyPr wrap="none">
            <a:spAutoFit/>
          </a:bodyPr>
          <a:lstStyle/>
          <a:p>
            <a:r>
              <a:rPr lang="en-US" sz="1200">
                <a:latin typeface="Times New Roman" pitchFamily="18" charset="0"/>
              </a:rPr>
              <a:t>3 standard deviations</a:t>
            </a:r>
          </a:p>
        </p:txBody>
      </p:sp>
      <p:sp>
        <p:nvSpPr>
          <p:cNvPr id="18480" name="Rectangle 113"/>
          <p:cNvSpPr>
            <a:spLocks noChangeArrowheads="1"/>
          </p:cNvSpPr>
          <p:nvPr/>
        </p:nvSpPr>
        <p:spPr bwMode="auto">
          <a:xfrm>
            <a:off x="7086600" y="5867400"/>
            <a:ext cx="1890713" cy="274638"/>
          </a:xfrm>
          <a:prstGeom prst="rect">
            <a:avLst/>
          </a:prstGeom>
          <a:noFill/>
          <a:ln w="9525">
            <a:noFill/>
            <a:miter lim="800000"/>
            <a:headEnd/>
            <a:tailEnd/>
          </a:ln>
        </p:spPr>
        <p:txBody>
          <a:bodyPr wrap="none" anchor="ctr">
            <a:spAutoFit/>
          </a:bodyPr>
          <a:lstStyle/>
          <a:p>
            <a:r>
              <a:rPr lang="en-US" sz="1200" b="1"/>
              <a:t>Lower Specification Limit</a:t>
            </a:r>
            <a:endParaRPr lang="en-US" sz="12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B29DE452-DBDB-48F5-9094-E755D3E6D232}" type="slidenum">
              <a:rPr lang="en-US"/>
              <a:pPr>
                <a:defRPr/>
              </a:pPr>
              <a:t>13</a:t>
            </a:fld>
            <a:endParaRPr lang="en-US"/>
          </a:p>
        </p:txBody>
      </p:sp>
      <p:sp>
        <p:nvSpPr>
          <p:cNvPr id="19459" name="Rectangle 42"/>
          <p:cNvSpPr>
            <a:spLocks noGrp="1" noChangeArrowheads="1"/>
          </p:cNvSpPr>
          <p:nvPr>
            <p:ph type="title"/>
          </p:nvPr>
        </p:nvSpPr>
        <p:spPr>
          <a:noFill/>
        </p:spPr>
        <p:txBody>
          <a:bodyPr>
            <a:normAutofit fontScale="90000"/>
          </a:bodyPr>
          <a:lstStyle/>
          <a:p>
            <a:r>
              <a:rPr lang="en-US" dirty="0" smtClean="0"/>
              <a:t>2.2.2 Plan Quality </a:t>
            </a:r>
            <a:r>
              <a:rPr lang="en-US" dirty="0" smtClean="0">
                <a:solidFill>
                  <a:schemeClr val="accent2"/>
                </a:solidFill>
              </a:rPr>
              <a:t>Tools and Techniques</a:t>
            </a:r>
            <a:endParaRPr lang="en-US" sz="1800" dirty="0" smtClean="0">
              <a:solidFill>
                <a:schemeClr val="accent2"/>
              </a:solidFill>
            </a:endParaRPr>
          </a:p>
        </p:txBody>
      </p:sp>
      <p:graphicFrame>
        <p:nvGraphicFramePr>
          <p:cNvPr id="168084" name="Group 148"/>
          <p:cNvGraphicFramePr>
            <a:graphicFrameLocks noGrp="1"/>
          </p:cNvGraphicFramePr>
          <p:nvPr>
            <p:ph idx="1"/>
          </p:nvPr>
        </p:nvGraphicFramePr>
        <p:xfrm>
          <a:off x="457200" y="1635115"/>
          <a:ext cx="8001000" cy="4765685"/>
        </p:xfrm>
        <a:graphic>
          <a:graphicData uri="http://schemas.openxmlformats.org/drawingml/2006/table">
            <a:tbl>
              <a:tblPr/>
              <a:tblGrid>
                <a:gridCol w="1854971"/>
                <a:gridCol w="6146029"/>
              </a:tblGrid>
              <a:tr h="952595">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4. Benchmarking</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0" i="0" u="none" strike="noStrike" cap="none" normalizeH="0" baseline="0" dirty="0" smtClean="0">
                          <a:ln>
                            <a:noFill/>
                          </a:ln>
                          <a:solidFill>
                            <a:schemeClr val="tx1"/>
                          </a:solidFill>
                          <a:effectLst/>
                          <a:latin typeface="Arial" charset="0"/>
                        </a:rPr>
                        <a:t>“Benchmarking involves comparing actual or planned project practices to those of comparable projects to identify best practices, generate ideas for improvement, and provide a basis for measuring performance.” </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1201">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5. Design of Experiments (DOE) </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 typeface="Arial" pitchFamily="34" charset="0"/>
                        <a:buChar char="•"/>
                        <a:tabLst>
                          <a:tab pos="914400" algn="l"/>
                        </a:tabLst>
                      </a:pPr>
                      <a:r>
                        <a:rPr kumimoji="0" lang="en-US" sz="1400" b="0" i="0" u="none" strike="noStrike" cap="none" normalizeH="0" baseline="0" dirty="0" smtClean="0">
                          <a:ln>
                            <a:noFill/>
                          </a:ln>
                          <a:solidFill>
                            <a:schemeClr val="tx1"/>
                          </a:solidFill>
                          <a:effectLst/>
                          <a:latin typeface="Arial" charset="0"/>
                        </a:rPr>
                        <a:t>“A statistical method for identifying which factors may influence specific variables of a product or process under development or in production.”</a:t>
                      </a:r>
                    </a:p>
                    <a:p>
                      <a:pPr marL="0" marR="0" lvl="0" indent="0" algn="l" defTabSz="914400" rtl="0" eaLnBrk="0" fontAlgn="base" latinLnBrk="0" hangingPunct="0">
                        <a:lnSpc>
                          <a:spcPct val="100000"/>
                        </a:lnSpc>
                        <a:spcBef>
                          <a:spcPct val="25000"/>
                        </a:spcBef>
                        <a:spcAft>
                          <a:spcPct val="0"/>
                        </a:spcAft>
                        <a:buClrTx/>
                        <a:buSzPct val="50000"/>
                        <a:buFont typeface="Arial" pitchFamily="34" charset="0"/>
                        <a:buChar char="•"/>
                        <a:tabLst>
                          <a:tab pos="914400" algn="l"/>
                        </a:tabLst>
                        <a:defRPr/>
                      </a:pPr>
                      <a:r>
                        <a:rPr lang="en-US" sz="1400" dirty="0" smtClean="0"/>
                        <a:t>Design of experiments involves the use of experimentation to determine what variables will improve quality.</a:t>
                      </a:r>
                      <a:endParaRPr kumimoji="0" lang="en-US" sz="1400" b="0" i="0" u="none" strike="noStrike" cap="none" normalizeH="0" baseline="0" dirty="0" smtClean="0">
                        <a:ln>
                          <a:noFill/>
                        </a:ln>
                        <a:solidFill>
                          <a:schemeClr val="tx1"/>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9625">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6.Statistical Sampling </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0" i="0" u="none" strike="noStrike" cap="none" normalizeH="0" baseline="0" smtClean="0">
                          <a:ln>
                            <a:noFill/>
                          </a:ln>
                          <a:solidFill>
                            <a:schemeClr val="tx1"/>
                          </a:solidFill>
                          <a:effectLst/>
                          <a:latin typeface="Arial" charset="0"/>
                        </a:rPr>
                        <a:t>While sampling is not done in planning, you need to consider sample sizes and impact of sampling (e.g.: number of tests, expected scrap, etc.) while developing the plan</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32264">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7.Flowcharting</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 typeface="Arial" pitchFamily="34" charset="0"/>
                        <a:buChar char="•"/>
                        <a:tabLst/>
                      </a:pPr>
                      <a:r>
                        <a:rPr kumimoji="0" lang="en-US" sz="1400" b="0" i="0" u="none" strike="noStrike" cap="none" normalizeH="0" baseline="0" dirty="0" smtClean="0">
                          <a:ln>
                            <a:noFill/>
                          </a:ln>
                          <a:solidFill>
                            <a:schemeClr val="tx1"/>
                          </a:solidFill>
                          <a:effectLst/>
                          <a:latin typeface="Arial" charset="0"/>
                        </a:rPr>
                        <a:t>“A graphical representation of a process showing the relationship among  process steps…..show activities, decision points, and the order of processing….can help the project team anticipate problems that might occur.”</a:t>
                      </a:r>
                    </a:p>
                    <a:p>
                      <a:pPr marL="0" marR="0" lvl="0" indent="0" algn="l" defTabSz="914400" rtl="0" eaLnBrk="0" fontAlgn="base" latinLnBrk="0" hangingPunct="0">
                        <a:lnSpc>
                          <a:spcPct val="100000"/>
                        </a:lnSpc>
                        <a:spcBef>
                          <a:spcPct val="25000"/>
                        </a:spcBef>
                        <a:spcAft>
                          <a:spcPct val="0"/>
                        </a:spcAft>
                        <a:buClrTx/>
                        <a:buSzPct val="50000"/>
                        <a:buFont typeface="Arial" pitchFamily="34" charset="0"/>
                        <a:buChar char="•"/>
                        <a:tabLst/>
                        <a:defRPr/>
                      </a:pPr>
                      <a:r>
                        <a:rPr lang="en-US" sz="1400" dirty="0" smtClean="0"/>
                        <a:t>Flowcharting – Awareness of potential problems can result in the development of test procedures or approaches for dealing with them.</a:t>
                      </a:r>
                    </a:p>
                    <a:p>
                      <a:pPr marL="0" marR="0" lvl="0" indent="0" algn="l" defTabSz="914400" rtl="0" eaLnBrk="0" fontAlgn="base" latinLnBrk="0" hangingPunct="0">
                        <a:lnSpc>
                          <a:spcPct val="100000"/>
                        </a:lnSpc>
                        <a:spcBef>
                          <a:spcPct val="25000"/>
                        </a:spcBef>
                        <a:spcAft>
                          <a:spcPct val="0"/>
                        </a:spcAft>
                        <a:buClrTx/>
                        <a:buSzPct val="50000"/>
                        <a:buFontTx/>
                        <a:buNone/>
                        <a:tabLst/>
                      </a:pPr>
                      <a:endParaRPr kumimoji="0" lang="en-US" sz="1400" b="0" i="0" u="none" strike="noStrike" cap="none" normalizeH="0" baseline="0" dirty="0" smtClean="0">
                        <a:ln>
                          <a:noFill/>
                        </a:ln>
                        <a:solidFill>
                          <a:schemeClr val="tx1"/>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2"/>
          <p:cNvSpPr>
            <a:spLocks noGrp="1"/>
          </p:cNvSpPr>
          <p:nvPr>
            <p:ph type="sldNum" sz="quarter" idx="10"/>
          </p:nvPr>
        </p:nvSpPr>
        <p:spPr/>
        <p:txBody>
          <a:bodyPr/>
          <a:lstStyle/>
          <a:p>
            <a:pPr>
              <a:defRPr/>
            </a:pPr>
            <a:fld id="{7FC420EB-0AB6-4B40-B8C1-0C13241B2172}" type="slidenum">
              <a:rPr lang="en-US"/>
              <a:pPr>
                <a:defRPr/>
              </a:pPr>
              <a:t>14</a:t>
            </a:fld>
            <a:endParaRPr lang="en-US"/>
          </a:p>
        </p:txBody>
      </p:sp>
      <p:sp>
        <p:nvSpPr>
          <p:cNvPr id="20483" name="Rectangle 39"/>
          <p:cNvSpPr>
            <a:spLocks noGrp="1" noChangeArrowheads="1"/>
          </p:cNvSpPr>
          <p:nvPr>
            <p:ph type="title"/>
          </p:nvPr>
        </p:nvSpPr>
        <p:spPr>
          <a:xfrm>
            <a:off x="152400" y="762000"/>
            <a:ext cx="8683625" cy="838200"/>
          </a:xfrm>
          <a:noFill/>
        </p:spPr>
        <p:txBody>
          <a:bodyPr>
            <a:normAutofit fontScale="90000"/>
          </a:bodyPr>
          <a:lstStyle/>
          <a:p>
            <a:r>
              <a:rPr lang="en-US" b="1" dirty="0" smtClean="0">
                <a:latin typeface="Arial" charset="0"/>
              </a:rPr>
              <a:t>Flowcharting</a:t>
            </a:r>
            <a:r>
              <a:rPr lang="en-US" b="1" i="1" dirty="0" smtClean="0">
                <a:latin typeface="Arial" charset="0"/>
              </a:rPr>
              <a:t/>
            </a:r>
            <a:br>
              <a:rPr lang="en-US" b="1" i="1" dirty="0" smtClean="0">
                <a:latin typeface="Arial" charset="0"/>
              </a:rPr>
            </a:br>
            <a:endParaRPr lang="en-US" sz="1800" dirty="0" smtClean="0"/>
          </a:p>
        </p:txBody>
      </p:sp>
      <p:pic>
        <p:nvPicPr>
          <p:cNvPr id="20484" name="Picture 40"/>
          <p:cNvPicPr>
            <a:picLocks noChangeAspect="1" noChangeArrowheads="1"/>
          </p:cNvPicPr>
          <p:nvPr/>
        </p:nvPicPr>
        <p:blipFill>
          <a:blip r:embed="rId3"/>
          <a:srcRect b="4924"/>
          <a:stretch>
            <a:fillRect/>
          </a:stretch>
        </p:blipFill>
        <p:spPr bwMode="auto">
          <a:xfrm>
            <a:off x="1371600" y="1927225"/>
            <a:ext cx="6400800" cy="4321175"/>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C09200DB-D695-40C7-8F96-81165FC7C1AA}" type="slidenum">
              <a:rPr lang="en-US"/>
              <a:pPr>
                <a:defRPr/>
              </a:pPr>
              <a:t>15</a:t>
            </a:fld>
            <a:endParaRPr lang="en-US"/>
          </a:p>
        </p:txBody>
      </p:sp>
      <p:sp>
        <p:nvSpPr>
          <p:cNvPr id="21507" name="Rectangle 2"/>
          <p:cNvSpPr>
            <a:spLocks noGrp="1" noChangeArrowheads="1"/>
          </p:cNvSpPr>
          <p:nvPr>
            <p:ph type="title"/>
          </p:nvPr>
        </p:nvSpPr>
        <p:spPr>
          <a:xfrm>
            <a:off x="155575" y="762000"/>
            <a:ext cx="8683625" cy="685800"/>
          </a:xfrm>
          <a:noFill/>
        </p:spPr>
        <p:txBody>
          <a:bodyPr>
            <a:normAutofit fontScale="90000"/>
          </a:bodyPr>
          <a:lstStyle/>
          <a:p>
            <a:r>
              <a:rPr lang="en-US" dirty="0" smtClean="0"/>
              <a:t>2.2.2. Plan Quality: </a:t>
            </a:r>
            <a:r>
              <a:rPr lang="en-US" dirty="0" smtClean="0">
                <a:solidFill>
                  <a:schemeClr val="accent2"/>
                </a:solidFill>
              </a:rPr>
              <a:t>Tools and Techniques</a:t>
            </a:r>
            <a:endParaRPr lang="en-US" sz="1800" dirty="0" smtClean="0">
              <a:solidFill>
                <a:schemeClr val="accent2"/>
              </a:solidFill>
            </a:endParaRPr>
          </a:p>
        </p:txBody>
      </p:sp>
      <p:graphicFrame>
        <p:nvGraphicFramePr>
          <p:cNvPr id="354354" name="Group 50"/>
          <p:cNvGraphicFramePr>
            <a:graphicFrameLocks noGrp="1"/>
          </p:cNvGraphicFramePr>
          <p:nvPr>
            <p:ph idx="1"/>
          </p:nvPr>
        </p:nvGraphicFramePr>
        <p:xfrm>
          <a:off x="228600" y="1603375"/>
          <a:ext cx="7737475" cy="4035425"/>
        </p:xfrm>
        <a:graphic>
          <a:graphicData uri="http://schemas.openxmlformats.org/drawingml/2006/table">
            <a:tbl>
              <a:tblPr/>
              <a:tblGrid>
                <a:gridCol w="3276600"/>
                <a:gridCol w="4460875"/>
              </a:tblGrid>
              <a:tr h="1978025">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8.Proprietary Quality Management Methodologies</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0" i="0" u="none" strike="noStrike" cap="none" normalizeH="0" baseline="0" dirty="0" smtClean="0">
                          <a:ln>
                            <a:noFill/>
                          </a:ln>
                          <a:solidFill>
                            <a:schemeClr val="tx1"/>
                          </a:solidFill>
                          <a:effectLst/>
                          <a:latin typeface="Arial" charset="0"/>
                        </a:rPr>
                        <a:t>Includes:</a:t>
                      </a:r>
                    </a:p>
                    <a:p>
                      <a:pPr marL="457200" marR="0" lvl="1" indent="-223838"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400" b="0" i="0" u="none" strike="noStrike" cap="none" normalizeH="0" baseline="0" dirty="0" smtClean="0">
                          <a:ln>
                            <a:noFill/>
                          </a:ln>
                          <a:solidFill>
                            <a:schemeClr val="tx1"/>
                          </a:solidFill>
                          <a:effectLst/>
                          <a:latin typeface="Arial" charset="0"/>
                        </a:rPr>
                        <a:t>Brainstorming</a:t>
                      </a:r>
                    </a:p>
                    <a:p>
                      <a:pPr marL="457200" marR="0" lvl="1" indent="-223838"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400" b="0" i="0" u="none" strike="noStrike" cap="none" normalizeH="0" baseline="0" dirty="0" smtClean="0">
                          <a:ln>
                            <a:noFill/>
                          </a:ln>
                          <a:solidFill>
                            <a:schemeClr val="tx1"/>
                          </a:solidFill>
                          <a:effectLst/>
                          <a:latin typeface="Arial" charset="0"/>
                        </a:rPr>
                        <a:t>Six Sigma</a:t>
                      </a:r>
                    </a:p>
                    <a:p>
                      <a:pPr marL="457200" marR="0" lvl="1" indent="-223838"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400" b="0" i="0" u="none" strike="noStrike" cap="none" normalizeH="0" baseline="0" dirty="0" smtClean="0">
                          <a:ln>
                            <a:noFill/>
                          </a:ln>
                          <a:solidFill>
                            <a:schemeClr val="tx1"/>
                          </a:solidFill>
                          <a:effectLst/>
                          <a:latin typeface="Arial" charset="0"/>
                        </a:rPr>
                        <a:t>Lean Six Sigma</a:t>
                      </a:r>
                    </a:p>
                    <a:p>
                      <a:pPr marL="457200" marR="0" lvl="1" indent="-223838"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400" b="0" i="0" u="none" strike="noStrike" cap="none" normalizeH="0" baseline="0" dirty="0" smtClean="0">
                          <a:ln>
                            <a:noFill/>
                          </a:ln>
                          <a:solidFill>
                            <a:schemeClr val="tx1"/>
                          </a:solidFill>
                          <a:effectLst/>
                          <a:latin typeface="Arial" charset="0"/>
                        </a:rPr>
                        <a:t>Quality Function Deployment</a:t>
                      </a:r>
                    </a:p>
                    <a:p>
                      <a:pPr marL="457200" marR="0" lvl="1" indent="-223838"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400" b="0" i="0" u="none" strike="noStrike" cap="none" normalizeH="0" baseline="0" dirty="0" smtClean="0">
                          <a:ln>
                            <a:noFill/>
                          </a:ln>
                          <a:solidFill>
                            <a:schemeClr val="tx1"/>
                          </a:solidFill>
                          <a:effectLst/>
                          <a:latin typeface="Arial" charset="0"/>
                        </a:rPr>
                        <a:t>CMMI </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5740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9.Additional Quality Planning Tools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457200" marR="0" lvl="1" indent="-223838"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400" b="0" i="0" u="none" strike="noStrike" cap="none" normalizeH="0" baseline="0" dirty="0" smtClean="0">
                          <a:ln>
                            <a:noFill/>
                          </a:ln>
                          <a:solidFill>
                            <a:schemeClr val="tx1"/>
                          </a:solidFill>
                          <a:effectLst/>
                          <a:latin typeface="Arial" charset="0"/>
                        </a:rPr>
                        <a:t>Brainstorming</a:t>
                      </a:r>
                    </a:p>
                    <a:p>
                      <a:pPr marL="457200" marR="0" lvl="1" indent="-223838"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400" b="0" i="0" u="none" strike="noStrike" cap="none" normalizeH="0" baseline="0" dirty="0" smtClean="0">
                          <a:ln>
                            <a:noFill/>
                          </a:ln>
                          <a:solidFill>
                            <a:schemeClr val="tx1"/>
                          </a:solidFill>
                          <a:effectLst/>
                          <a:latin typeface="Arial" charset="0"/>
                        </a:rPr>
                        <a:t>Affinity Diagrams</a:t>
                      </a:r>
                    </a:p>
                    <a:p>
                      <a:pPr marL="457200" marR="0" lvl="1" indent="-223838"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400" b="0" i="0" u="none" strike="noStrike" cap="none" normalizeH="0" baseline="0" dirty="0" smtClean="0">
                          <a:ln>
                            <a:noFill/>
                          </a:ln>
                          <a:solidFill>
                            <a:schemeClr val="tx1"/>
                          </a:solidFill>
                          <a:effectLst/>
                          <a:latin typeface="Arial" charset="0"/>
                        </a:rPr>
                        <a:t>Force Field Analysis</a:t>
                      </a:r>
                    </a:p>
                    <a:p>
                      <a:pPr marL="457200" marR="0" lvl="1" indent="-223838"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400" b="0" i="0" u="none" strike="noStrike" cap="none" normalizeH="0" baseline="0" dirty="0" smtClean="0">
                          <a:ln>
                            <a:noFill/>
                          </a:ln>
                          <a:solidFill>
                            <a:schemeClr val="tx1"/>
                          </a:solidFill>
                          <a:effectLst/>
                          <a:latin typeface="Arial" charset="0"/>
                        </a:rPr>
                        <a:t>Nominal Group Techniques</a:t>
                      </a:r>
                    </a:p>
                    <a:p>
                      <a:pPr marL="457200" marR="0" lvl="1" indent="-223838"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400" b="0" i="0" u="none" strike="noStrike" cap="none" normalizeH="0" baseline="0" dirty="0" smtClean="0">
                          <a:ln>
                            <a:noFill/>
                          </a:ln>
                          <a:solidFill>
                            <a:schemeClr val="tx1"/>
                          </a:solidFill>
                          <a:effectLst/>
                          <a:latin typeface="Arial" charset="0"/>
                        </a:rPr>
                        <a:t>Matrix Diagrams</a:t>
                      </a:r>
                    </a:p>
                    <a:p>
                      <a:pPr marL="457200" marR="0" lvl="1" indent="-223838"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400" b="0" i="0" u="none" strike="noStrike" cap="none" normalizeH="0" baseline="0" dirty="0" smtClean="0">
                          <a:ln>
                            <a:noFill/>
                          </a:ln>
                          <a:solidFill>
                            <a:schemeClr val="tx1"/>
                          </a:solidFill>
                          <a:effectLst/>
                          <a:latin typeface="Arial" charset="0"/>
                        </a:rPr>
                        <a:t>Prioritization Matrices</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6398" name="Group 46"/>
          <p:cNvGraphicFramePr>
            <a:graphicFrameLocks noGrp="1"/>
          </p:cNvGraphicFramePr>
          <p:nvPr/>
        </p:nvGraphicFramePr>
        <p:xfrm>
          <a:off x="228600" y="1817688"/>
          <a:ext cx="7848600" cy="5052060"/>
        </p:xfrm>
        <a:graphic>
          <a:graphicData uri="http://schemas.openxmlformats.org/drawingml/2006/table">
            <a:tbl>
              <a:tblPr/>
              <a:tblGrid>
                <a:gridCol w="2514600"/>
                <a:gridCol w="5334000"/>
              </a:tblGrid>
              <a:tr h="954035">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200" b="1" i="0" u="none" strike="noStrike" cap="none" normalizeH="0" baseline="0" dirty="0" smtClean="0">
                          <a:ln>
                            <a:noFill/>
                          </a:ln>
                          <a:solidFill>
                            <a:schemeClr val="tx1"/>
                          </a:solidFill>
                          <a:effectLst/>
                          <a:latin typeface="Arial" charset="0"/>
                        </a:rPr>
                        <a:t>1. Quality Management Plan</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2200" b="0" i="0" u="none" strike="noStrike" cap="none" normalizeH="0" baseline="0" dirty="0" smtClean="0">
                          <a:ln>
                            <a:noFill/>
                          </a:ln>
                          <a:solidFill>
                            <a:schemeClr val="tx1"/>
                          </a:solidFill>
                          <a:effectLst/>
                          <a:latin typeface="Arial" charset="0"/>
                        </a:rPr>
                        <a:t>“The quality management plan describes how the project management team will implement the performing organization’s quality policy.”</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44715">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200" b="1" i="0" u="none" strike="noStrike" cap="none" normalizeH="0" baseline="0" dirty="0" smtClean="0">
                          <a:ln>
                            <a:noFill/>
                          </a:ln>
                          <a:solidFill>
                            <a:schemeClr val="tx1"/>
                          </a:solidFill>
                          <a:effectLst/>
                          <a:latin typeface="Arial" charset="0"/>
                        </a:rPr>
                        <a:t>2.Quality Metrics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200" b="0" i="0" u="none" strike="noStrike" cap="none" normalizeH="0" baseline="0" dirty="0" smtClean="0">
                          <a:ln>
                            <a:noFill/>
                          </a:ln>
                          <a:solidFill>
                            <a:schemeClr val="tx1"/>
                          </a:solidFill>
                          <a:effectLst/>
                          <a:latin typeface="Arial" charset="0"/>
                        </a:rPr>
                        <a:t>“A quality metric is an operational definition that describes, in very specific terms, a project or product attribute and how the quality control process will measure it.”</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46162">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200" b="1" i="0" u="none" strike="noStrike" cap="none" normalizeH="0" baseline="0" dirty="0" smtClean="0">
                          <a:ln>
                            <a:noFill/>
                          </a:ln>
                          <a:solidFill>
                            <a:schemeClr val="tx1"/>
                          </a:solidFill>
                          <a:effectLst/>
                          <a:latin typeface="Arial" charset="0"/>
                        </a:rPr>
                        <a:t>3.Quality Checklists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200" b="0" i="0" u="none" strike="noStrike" cap="none" normalizeH="0" baseline="0" dirty="0" smtClean="0">
                          <a:ln>
                            <a:noFill/>
                          </a:ln>
                          <a:solidFill>
                            <a:schemeClr val="tx1"/>
                          </a:solidFill>
                          <a:effectLst/>
                          <a:latin typeface="Arial" charset="0"/>
                        </a:rPr>
                        <a:t>“A checklist is a structured tool, usually component-specific, used to verify that a set of required steps has been performed.”</a:t>
                      </a:r>
                    </a:p>
                    <a:p>
                      <a:pPr marL="0" marR="0" lvl="0" indent="0" algn="r" defTabSz="914400" rtl="0" eaLnBrk="0" fontAlgn="base" latinLnBrk="0" hangingPunct="0">
                        <a:lnSpc>
                          <a:spcPct val="100000"/>
                        </a:lnSpc>
                        <a:spcBef>
                          <a:spcPct val="25000"/>
                        </a:spcBef>
                        <a:spcAft>
                          <a:spcPct val="0"/>
                        </a:spcAft>
                        <a:buClrTx/>
                        <a:buSzPct val="50000"/>
                        <a:buFontTx/>
                        <a:buNone/>
                        <a:tabLst>
                          <a:tab pos="914400" algn="l"/>
                        </a:tabLst>
                      </a:pPr>
                      <a:endParaRPr kumimoji="0" lang="en-US" sz="2200" b="0" i="0" u="none" strike="noStrike" cap="none" normalizeH="0" baseline="0" dirty="0" smtClean="0">
                        <a:ln>
                          <a:noFill/>
                        </a:ln>
                        <a:solidFill>
                          <a:schemeClr val="tx1"/>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548" name="TextBox 3"/>
          <p:cNvSpPr txBox="1">
            <a:spLocks noChangeArrowheads="1"/>
          </p:cNvSpPr>
          <p:nvPr/>
        </p:nvSpPr>
        <p:spPr bwMode="auto">
          <a:xfrm>
            <a:off x="153988" y="985838"/>
            <a:ext cx="8683625" cy="457200"/>
          </a:xfrm>
          <a:prstGeom prst="rect">
            <a:avLst/>
          </a:prstGeom>
          <a:noFill/>
          <a:ln w="9525">
            <a:noFill/>
            <a:miter lim="800000"/>
            <a:headEnd/>
            <a:tailEnd/>
          </a:ln>
        </p:spPr>
        <p:txBody>
          <a:bodyPr/>
          <a:lstStyle/>
          <a:p>
            <a:pPr eaLnBrk="1" hangingPunct="1"/>
            <a:r>
              <a:rPr lang="en-US" sz="2400" b="1" dirty="0" smtClean="0">
                <a:solidFill>
                  <a:srgbClr val="005CB8"/>
                </a:solidFill>
                <a:latin typeface="Verdana" pitchFamily="34" charset="0"/>
                <a:cs typeface="Arial" charset="0"/>
              </a:rPr>
              <a:t>2.2.3 </a:t>
            </a:r>
            <a:r>
              <a:rPr lang="en-US" sz="2400" b="1" dirty="0">
                <a:solidFill>
                  <a:srgbClr val="005CB8"/>
                </a:solidFill>
                <a:latin typeface="Verdana" pitchFamily="34" charset="0"/>
                <a:cs typeface="Arial" charset="0"/>
              </a:rPr>
              <a:t>Plan </a:t>
            </a:r>
            <a:r>
              <a:rPr lang="en-US" sz="2400" b="1" dirty="0">
                <a:solidFill>
                  <a:srgbClr val="005CB8"/>
                </a:solidFill>
                <a:latin typeface="Verdana" pitchFamily="34" charset="0"/>
              </a:rPr>
              <a:t>Quality</a:t>
            </a:r>
            <a:r>
              <a:rPr lang="en-US" sz="2400" b="1" dirty="0">
                <a:solidFill>
                  <a:srgbClr val="005CB8"/>
                </a:solidFill>
                <a:latin typeface="Verdana" pitchFamily="34" charset="0"/>
                <a:cs typeface="Arial" charset="0"/>
              </a:rPr>
              <a:t> </a:t>
            </a:r>
            <a:r>
              <a:rPr lang="en-US" sz="2400" b="1" dirty="0">
                <a:solidFill>
                  <a:srgbClr val="7030A0"/>
                </a:solidFill>
                <a:latin typeface="Verdana" pitchFamily="34" charset="0"/>
                <a:cs typeface="Arial" charset="0"/>
              </a:rPr>
              <a:t>Outputs</a:t>
            </a:r>
            <a:endParaRPr lang="en-US" b="1" dirty="0">
              <a:solidFill>
                <a:srgbClr val="7030A0"/>
              </a:solidFill>
              <a:latin typeface="Verdan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p:cNvSpPr>
            <a:spLocks noGrp="1"/>
          </p:cNvSpPr>
          <p:nvPr>
            <p:ph type="sldNum" sz="quarter" idx="10"/>
          </p:nvPr>
        </p:nvSpPr>
        <p:spPr/>
        <p:txBody>
          <a:bodyPr/>
          <a:lstStyle/>
          <a:p>
            <a:pPr>
              <a:defRPr/>
            </a:pPr>
            <a:fld id="{1CBCB194-3E85-42DF-B537-AEEA7B01007D}" type="slidenum">
              <a:rPr lang="en-US"/>
              <a:pPr>
                <a:defRPr/>
              </a:pPr>
              <a:t>17</a:t>
            </a:fld>
            <a:endParaRPr lang="en-US"/>
          </a:p>
        </p:txBody>
      </p:sp>
      <p:graphicFrame>
        <p:nvGraphicFramePr>
          <p:cNvPr id="358434" name="Group 34"/>
          <p:cNvGraphicFramePr>
            <a:graphicFrameLocks noGrp="1"/>
          </p:cNvGraphicFramePr>
          <p:nvPr/>
        </p:nvGraphicFramePr>
        <p:xfrm>
          <a:off x="228600" y="1678259"/>
          <a:ext cx="8382000" cy="3274741"/>
        </p:xfrm>
        <a:graphic>
          <a:graphicData uri="http://schemas.openxmlformats.org/drawingml/2006/table">
            <a:tbl>
              <a:tblPr/>
              <a:tblGrid>
                <a:gridCol w="3048000"/>
                <a:gridCol w="5334000"/>
              </a:tblGrid>
              <a:tr h="160020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000" b="1" i="0" u="none" strike="noStrike" cap="none" normalizeH="0" baseline="0" dirty="0" smtClean="0">
                          <a:ln>
                            <a:noFill/>
                          </a:ln>
                          <a:solidFill>
                            <a:schemeClr val="tx1"/>
                          </a:solidFill>
                          <a:effectLst/>
                          <a:latin typeface="Arial" charset="0"/>
                        </a:rPr>
                        <a:t>4.Process Improvement Plan</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15000"/>
                        </a:lnSpc>
                        <a:spcBef>
                          <a:spcPct val="25000"/>
                        </a:spcBef>
                        <a:spcAft>
                          <a:spcPct val="0"/>
                        </a:spcAft>
                        <a:buClrTx/>
                        <a:buSzPct val="50000"/>
                        <a:buFontTx/>
                        <a:buNone/>
                        <a:tabLst/>
                      </a:pPr>
                      <a:r>
                        <a:rPr kumimoji="0" lang="en-US" sz="2000" b="0" i="0" u="none" strike="noStrike" cap="none" normalizeH="0" baseline="0" dirty="0" smtClean="0">
                          <a:ln>
                            <a:noFill/>
                          </a:ln>
                          <a:solidFill>
                            <a:schemeClr val="tx1"/>
                          </a:solidFill>
                          <a:effectLst/>
                          <a:latin typeface="Arial" charset="0"/>
                        </a:rPr>
                        <a:t>“The process improvement plan details the steps for analyzing processes to identify activities which enhance their value</a:t>
                      </a:r>
                      <a:r>
                        <a:rPr kumimoji="0" lang="en-US" sz="2000" b="0" i="0" u="none" strike="noStrike" cap="none" normalizeH="0" baseline="0" dirty="0" smtClean="0">
                          <a:ln>
                            <a:noFill/>
                          </a:ln>
                          <a:solidFill>
                            <a:schemeClr val="tx1"/>
                          </a:solidFill>
                          <a:effectLst/>
                          <a:latin typeface="Arial" charset="0"/>
                        </a:rPr>
                        <a:t>.”</a:t>
                      </a:r>
                      <a:endParaRPr kumimoji="0" lang="en-US" sz="2000" b="0" i="0" u="none" strike="noStrike" cap="none" normalizeH="0" baseline="0" dirty="0" smtClean="0">
                        <a:ln>
                          <a:noFill/>
                        </a:ln>
                        <a:solidFill>
                          <a:schemeClr val="tx1"/>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74541">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000" b="1" i="0" u="none" strike="noStrike" cap="none" normalizeH="0" baseline="0" dirty="0" smtClean="0">
                          <a:ln>
                            <a:noFill/>
                          </a:ln>
                          <a:solidFill>
                            <a:schemeClr val="tx1"/>
                          </a:solidFill>
                          <a:effectLst/>
                          <a:latin typeface="Arial" charset="0"/>
                        </a:rPr>
                        <a:t>5.Project Document Updates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2000" b="0" i="0" u="none" strike="noStrike" cap="none" normalizeH="0" baseline="0" dirty="0" smtClean="0">
                          <a:ln>
                            <a:noFill/>
                          </a:ln>
                          <a:solidFill>
                            <a:schemeClr val="tx1"/>
                          </a:solidFill>
                          <a:effectLst/>
                          <a:latin typeface="Arial" charset="0"/>
                        </a:rPr>
                        <a:t>Organizational quality policies, procedures, guidelines, lessons learned, historical databases, and culture may affect the project</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568" name="TextBox 3"/>
          <p:cNvSpPr txBox="1">
            <a:spLocks noChangeArrowheads="1"/>
          </p:cNvSpPr>
          <p:nvPr/>
        </p:nvSpPr>
        <p:spPr bwMode="auto">
          <a:xfrm>
            <a:off x="153988" y="985838"/>
            <a:ext cx="8683625" cy="457200"/>
          </a:xfrm>
          <a:prstGeom prst="rect">
            <a:avLst/>
          </a:prstGeom>
          <a:noFill/>
          <a:ln w="9525">
            <a:noFill/>
            <a:miter lim="800000"/>
            <a:headEnd/>
            <a:tailEnd/>
          </a:ln>
        </p:spPr>
        <p:txBody>
          <a:bodyPr/>
          <a:lstStyle/>
          <a:p>
            <a:pPr eaLnBrk="1" hangingPunct="1"/>
            <a:r>
              <a:rPr lang="en-US" sz="2400" b="1" dirty="0" smtClean="0">
                <a:solidFill>
                  <a:srgbClr val="005CB8"/>
                </a:solidFill>
                <a:latin typeface="Verdana" pitchFamily="34" charset="0"/>
                <a:cs typeface="Arial" charset="0"/>
              </a:rPr>
              <a:t>2.2.3 </a:t>
            </a:r>
            <a:r>
              <a:rPr lang="en-US" sz="2400" b="1" dirty="0">
                <a:solidFill>
                  <a:srgbClr val="005CB8"/>
                </a:solidFill>
                <a:latin typeface="Verdana" pitchFamily="34" charset="0"/>
                <a:cs typeface="Arial" charset="0"/>
              </a:rPr>
              <a:t>Plan </a:t>
            </a:r>
            <a:r>
              <a:rPr lang="en-US" sz="2400" b="1" dirty="0">
                <a:solidFill>
                  <a:srgbClr val="005CB8"/>
                </a:solidFill>
                <a:latin typeface="Verdana" pitchFamily="34" charset="0"/>
              </a:rPr>
              <a:t>Quality</a:t>
            </a:r>
            <a:r>
              <a:rPr lang="en-US" sz="2400" b="1" dirty="0">
                <a:solidFill>
                  <a:srgbClr val="005CB8"/>
                </a:solidFill>
                <a:latin typeface="Verdana" pitchFamily="34" charset="0"/>
                <a:cs typeface="Arial" charset="0"/>
              </a:rPr>
              <a:t> </a:t>
            </a:r>
            <a:r>
              <a:rPr lang="en-US" sz="2400" b="1" dirty="0" smtClean="0">
                <a:solidFill>
                  <a:srgbClr val="7030A0"/>
                </a:solidFill>
                <a:latin typeface="Verdana" pitchFamily="34" charset="0"/>
                <a:cs typeface="Arial" charset="0"/>
              </a:rPr>
              <a:t>Outputs</a:t>
            </a:r>
            <a:endParaRPr lang="en-US" b="1" dirty="0">
              <a:solidFill>
                <a:srgbClr val="7030A0"/>
              </a:solidFill>
              <a:latin typeface="Verdana" pitchFamily="34" charset="0"/>
              <a:cs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1"/>
          <p:cNvSpPr>
            <a:spLocks noGrp="1"/>
          </p:cNvSpPr>
          <p:nvPr>
            <p:ph type="sldNum" sz="quarter" idx="10"/>
          </p:nvPr>
        </p:nvSpPr>
        <p:spPr/>
        <p:txBody>
          <a:bodyPr/>
          <a:lstStyle/>
          <a:p>
            <a:pPr>
              <a:defRPr/>
            </a:pPr>
            <a:fld id="{CF68AED7-8A90-4F02-A6BF-AC278350EA0A}" type="slidenum">
              <a:rPr lang="en-US"/>
              <a:pPr>
                <a:defRPr/>
              </a:pPr>
              <a:t>18</a:t>
            </a:fld>
            <a:endParaRPr lang="en-US"/>
          </a:p>
        </p:txBody>
      </p:sp>
      <p:sp>
        <p:nvSpPr>
          <p:cNvPr id="25603" name="Oval 2"/>
          <p:cNvSpPr>
            <a:spLocks noChangeArrowheads="1"/>
          </p:cNvSpPr>
          <p:nvPr/>
        </p:nvSpPr>
        <p:spPr bwMode="auto">
          <a:xfrm>
            <a:off x="4267200" y="3352800"/>
            <a:ext cx="1752600" cy="1066800"/>
          </a:xfrm>
          <a:prstGeom prst="ellipse">
            <a:avLst/>
          </a:prstGeom>
          <a:solidFill>
            <a:srgbClr val="FFFF99"/>
          </a:solidFill>
          <a:ln w="9525" algn="ctr">
            <a:noFill/>
            <a:round/>
            <a:headEnd/>
            <a:tailEnd/>
          </a:ln>
        </p:spPr>
        <p:txBody>
          <a:bodyPr wrap="none" anchor="ctr"/>
          <a:lstStyle/>
          <a:p>
            <a:pPr algn="ctr"/>
            <a:endParaRPr lang="en-US"/>
          </a:p>
        </p:txBody>
      </p:sp>
      <p:sp>
        <p:nvSpPr>
          <p:cNvPr id="25604" name="Slide Number Placeholder 1"/>
          <p:cNvSpPr txBox="1">
            <a:spLocks noGrp="1"/>
          </p:cNvSpPr>
          <p:nvPr/>
        </p:nvSpPr>
        <p:spPr bwMode="auto">
          <a:xfrm>
            <a:off x="6858000" y="6629400"/>
            <a:ext cx="2133600" cy="247650"/>
          </a:xfrm>
          <a:prstGeom prst="rect">
            <a:avLst/>
          </a:prstGeom>
          <a:noFill/>
          <a:ln w="9525">
            <a:noFill/>
            <a:miter lim="800000"/>
            <a:headEnd/>
            <a:tailEnd/>
          </a:ln>
        </p:spPr>
        <p:txBody>
          <a:bodyPr/>
          <a:lstStyle/>
          <a:p>
            <a:pPr algn="r" eaLnBrk="1" hangingPunct="1"/>
            <a:endParaRPr lang="en-US" sz="1000" b="1">
              <a:latin typeface="Arial" charset="0"/>
            </a:endParaRPr>
          </a:p>
        </p:txBody>
      </p:sp>
      <p:graphicFrame>
        <p:nvGraphicFramePr>
          <p:cNvPr id="399398" name="Group 38"/>
          <p:cNvGraphicFramePr>
            <a:graphicFrameLocks noGrp="1"/>
          </p:cNvGraphicFramePr>
          <p:nvPr/>
        </p:nvGraphicFramePr>
        <p:xfrm>
          <a:off x="228600" y="2209800"/>
          <a:ext cx="8686800" cy="3352801"/>
        </p:xfrm>
        <a:graphic>
          <a:graphicData uri="http://schemas.openxmlformats.org/drawingml/2006/table">
            <a:tbl>
              <a:tblPr/>
              <a:tblGrid>
                <a:gridCol w="1752600"/>
                <a:gridCol w="990600"/>
                <a:gridCol w="1447800"/>
                <a:gridCol w="1524000"/>
                <a:gridCol w="1524000"/>
                <a:gridCol w="1447800"/>
              </a:tblGrid>
              <a:tr h="757084">
                <a:tc rowSpan="2">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400" b="1" i="0" u="none" strike="noStrike" cap="none" normalizeH="0" baseline="0" dirty="0" smtClean="0">
                          <a:ln>
                            <a:noFill/>
                          </a:ln>
                          <a:solidFill>
                            <a:schemeClr val="tx1"/>
                          </a:solidFill>
                          <a:effectLst/>
                          <a:latin typeface="Arial" charset="0"/>
                        </a:rPr>
                        <a:t>Knowledge Area</a:t>
                      </a:r>
                    </a:p>
                  </a:txBody>
                  <a:tcPr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gridSpan="5">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600" b="1" i="0" u="none" strike="noStrike" cap="none" normalizeH="0" baseline="0" dirty="0" smtClean="0">
                          <a:ln>
                            <a:noFill/>
                          </a:ln>
                          <a:solidFill>
                            <a:schemeClr val="tx1"/>
                          </a:solidFill>
                          <a:effectLst/>
                          <a:latin typeface="Arial" charset="0"/>
                        </a:rPr>
                        <a:t>Project Management Process Groups</a:t>
                      </a:r>
                    </a:p>
                  </a:txBody>
                  <a:tcPr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2299">
                <a:tc vMerge="1">
                  <a:txBody>
                    <a:bodyPr/>
                    <a:lstStyle/>
                    <a:p>
                      <a:endParaRPr lang="en-US"/>
                    </a:p>
                  </a:txBody>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000" b="1" i="0" u="none" strike="noStrike" cap="none" normalizeH="0" baseline="0" smtClean="0">
                          <a:ln>
                            <a:noFill/>
                          </a:ln>
                          <a:solidFill>
                            <a:schemeClr val="tx1"/>
                          </a:solidFill>
                          <a:effectLst/>
                          <a:latin typeface="Arial" charset="0"/>
                        </a:rPr>
                        <a:t>Initiating</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000" b="1" i="0" u="none" strike="noStrike" cap="none" normalizeH="0" baseline="0" dirty="0" smtClean="0">
                          <a:ln>
                            <a:noFill/>
                          </a:ln>
                          <a:solidFill>
                            <a:schemeClr val="tx1"/>
                          </a:solidFill>
                          <a:effectLst/>
                          <a:latin typeface="Arial" charset="0"/>
                        </a:rPr>
                        <a:t>Planning</a:t>
                      </a:r>
                    </a:p>
                  </a:txBody>
                  <a:tcPr anchor="ctr" anchorCtr="1"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alpha val="50000"/>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000" b="1" i="0" u="none" strike="noStrike" cap="none" normalizeH="0" baseline="0" smtClean="0">
                          <a:ln>
                            <a:noFill/>
                          </a:ln>
                          <a:solidFill>
                            <a:schemeClr val="tx1"/>
                          </a:solidFill>
                          <a:effectLst/>
                          <a:latin typeface="Arial" charset="0"/>
                        </a:rPr>
                        <a:t>Executing</a:t>
                      </a:r>
                    </a:p>
                  </a:txBody>
                  <a:tcPr anchor="ctr" anchorCtr="1"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5CB8">
                        <a:alpha val="50000"/>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000" b="1" i="0" u="none" strike="noStrike" cap="none" normalizeH="0" baseline="0" smtClean="0">
                          <a:ln>
                            <a:noFill/>
                          </a:ln>
                          <a:solidFill>
                            <a:schemeClr val="tx1"/>
                          </a:solidFill>
                          <a:effectLst/>
                          <a:latin typeface="Arial" charset="0"/>
                        </a:rPr>
                        <a:t>Monitoring &amp; Controlling</a:t>
                      </a:r>
                    </a:p>
                  </a:txBody>
                  <a:tcPr anchor="ctr" anchorCtr="1"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000" b="1" i="0" u="none" strike="noStrike" cap="none" normalizeH="0" baseline="0" smtClean="0">
                          <a:ln>
                            <a:noFill/>
                          </a:ln>
                          <a:solidFill>
                            <a:schemeClr val="tx1"/>
                          </a:solidFill>
                          <a:effectLst/>
                          <a:latin typeface="Arial" charset="0"/>
                        </a:rPr>
                        <a:t>Closing</a:t>
                      </a:r>
                    </a:p>
                  </a:txBody>
                  <a:tcPr anchor="ctr" anchorCtr="1" horzOverflow="overflow">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r>
              <a:tr h="1863418">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1800" b="1" i="0" u="none" strike="noStrike" cap="none" normalizeH="0" baseline="0" dirty="0" smtClean="0">
                          <a:ln>
                            <a:noFill/>
                          </a:ln>
                          <a:solidFill>
                            <a:schemeClr val="tx1"/>
                          </a:solidFill>
                          <a:effectLst/>
                          <a:latin typeface="Arial" charset="0"/>
                        </a:rPr>
                        <a:t>Project Quality Management</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800" b="1" i="0" u="none" strike="noStrike" cap="none" normalizeH="0" baseline="0" dirty="0" smtClean="0">
                          <a:ln>
                            <a:noFill/>
                          </a:ln>
                          <a:solidFill>
                            <a:schemeClr val="tx1"/>
                          </a:solidFill>
                          <a:effectLst/>
                          <a:latin typeface="Arial" charset="0"/>
                        </a:rPr>
                        <a: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1800" b="1" i="0" u="none" strike="noStrike" cap="none" normalizeH="0" baseline="0" dirty="0" smtClean="0">
                          <a:ln>
                            <a:noFill/>
                          </a:ln>
                          <a:solidFill>
                            <a:schemeClr val="tx1"/>
                          </a:solidFill>
                          <a:effectLst/>
                          <a:latin typeface="Arial" charset="0"/>
                        </a:rPr>
                        <a:t>Plan Quality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1800" b="1" i="0" u="none" strike="noStrike" cap="none" normalizeH="0" baseline="0" dirty="0" smtClean="0">
                          <a:ln>
                            <a:noFill/>
                          </a:ln>
                          <a:solidFill>
                            <a:schemeClr val="tx1"/>
                          </a:solidFill>
                          <a:effectLst/>
                          <a:latin typeface="Arial" charset="0"/>
                        </a:rPr>
                        <a:t>Perform Quality Assurance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1800" b="1" i="0" u="none" strike="noStrike" cap="none" normalizeH="0" baseline="0" dirty="0" smtClean="0">
                          <a:ln>
                            <a:noFill/>
                          </a:ln>
                          <a:solidFill>
                            <a:schemeClr val="tx1"/>
                          </a:solidFill>
                          <a:effectLst/>
                          <a:latin typeface="Arial" charset="0"/>
                        </a:rPr>
                        <a:t>Perform Quality Control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800" b="1" i="0" u="none" strike="noStrike" cap="none" normalizeH="0" baseline="0" dirty="0" smtClean="0">
                          <a:ln>
                            <a:noFill/>
                          </a:ln>
                          <a:solidFill>
                            <a:schemeClr val="tx1"/>
                          </a:solidFill>
                          <a:effectLst/>
                          <a:latin typeface="Arial" charset="0"/>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635" name="Rectangle 41"/>
          <p:cNvSpPr>
            <a:spLocks noChangeArrowheads="1"/>
          </p:cNvSpPr>
          <p:nvPr/>
        </p:nvSpPr>
        <p:spPr bwMode="auto">
          <a:xfrm>
            <a:off x="153988" y="985838"/>
            <a:ext cx="8686800" cy="457200"/>
          </a:xfrm>
          <a:prstGeom prst="rect">
            <a:avLst/>
          </a:prstGeom>
          <a:noFill/>
          <a:ln w="9525">
            <a:noFill/>
            <a:miter lim="800000"/>
            <a:headEnd/>
            <a:tailEnd/>
          </a:ln>
        </p:spPr>
        <p:txBody>
          <a:bodyPr>
            <a:spAutoFit/>
          </a:bodyPr>
          <a:lstStyle/>
          <a:p>
            <a:pPr eaLnBrk="1" hangingPunct="1"/>
            <a:r>
              <a:rPr lang="en-US" sz="2400" b="1" dirty="0" smtClean="0">
                <a:solidFill>
                  <a:srgbClr val="005CB8"/>
                </a:solidFill>
                <a:latin typeface="Verdana" pitchFamily="34" charset="0"/>
              </a:rPr>
              <a:t>2.3 </a:t>
            </a:r>
            <a:r>
              <a:rPr lang="en-US" sz="2400" b="1" dirty="0">
                <a:solidFill>
                  <a:srgbClr val="005CB8"/>
                </a:solidFill>
                <a:latin typeface="Verdana" pitchFamily="34" charset="0"/>
              </a:rPr>
              <a:t>Perform Quality </a:t>
            </a:r>
            <a:r>
              <a:rPr lang="en-US" sz="2400" b="1" dirty="0">
                <a:solidFill>
                  <a:schemeClr val="accent6"/>
                </a:solidFill>
                <a:latin typeface="Verdana" pitchFamily="34" charset="0"/>
              </a:rPr>
              <a:t>Assurance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solidFill>
                  <a:srgbClr val="005CB8"/>
                </a:solidFill>
                <a:latin typeface="Verdana" pitchFamily="34" charset="0"/>
              </a:rPr>
              <a:t/>
            </a:r>
            <a:br>
              <a:rPr lang="en-US" b="1" dirty="0" smtClean="0">
                <a:solidFill>
                  <a:srgbClr val="005CB8"/>
                </a:solidFill>
                <a:latin typeface="Verdana" pitchFamily="34" charset="0"/>
              </a:rPr>
            </a:br>
            <a:r>
              <a:rPr lang="en-US" sz="4000" b="1" dirty="0" smtClean="0">
                <a:solidFill>
                  <a:srgbClr val="005CB8"/>
                </a:solidFill>
                <a:latin typeface="Verdana" pitchFamily="34" charset="0"/>
              </a:rPr>
              <a:t>2.3 Perform Quality </a:t>
            </a:r>
            <a:r>
              <a:rPr lang="en-US" sz="4000" b="1" dirty="0" smtClean="0">
                <a:solidFill>
                  <a:schemeClr val="accent6"/>
                </a:solidFill>
                <a:latin typeface="Verdana" pitchFamily="34" charset="0"/>
              </a:rPr>
              <a:t>Assurance</a:t>
            </a:r>
            <a:r>
              <a:rPr lang="en-US" b="1" dirty="0" smtClean="0">
                <a:solidFill>
                  <a:schemeClr val="accent6"/>
                </a:solidFill>
                <a:latin typeface="Verdana" pitchFamily="34" charset="0"/>
              </a:rPr>
              <a:t/>
            </a:r>
            <a:br>
              <a:rPr lang="en-US" b="1" dirty="0" smtClean="0">
                <a:solidFill>
                  <a:schemeClr val="accent6"/>
                </a:solidFill>
                <a:latin typeface="Verdana" pitchFamily="34" charset="0"/>
              </a:rPr>
            </a:br>
            <a:endParaRPr lang="en-US" dirty="0"/>
          </a:p>
        </p:txBody>
      </p:sp>
      <p:sp>
        <p:nvSpPr>
          <p:cNvPr id="3" name="Content Placeholder 2"/>
          <p:cNvSpPr>
            <a:spLocks noGrp="1"/>
          </p:cNvSpPr>
          <p:nvPr>
            <p:ph idx="1"/>
          </p:nvPr>
        </p:nvSpPr>
        <p:spPr>
          <a:xfrm>
            <a:off x="457200" y="1371600"/>
            <a:ext cx="8229600" cy="4754563"/>
          </a:xfrm>
        </p:spPr>
        <p:txBody>
          <a:bodyPr>
            <a:normAutofit fontScale="62500" lnSpcReduction="20000"/>
          </a:bodyPr>
          <a:lstStyle/>
          <a:p>
            <a:pPr marL="1658938" indent="-1658938">
              <a:buNone/>
            </a:pPr>
            <a:r>
              <a:rPr lang="en-US" sz="4400" b="1" u="sng" dirty="0" smtClean="0">
                <a:solidFill>
                  <a:srgbClr val="0070C0"/>
                </a:solidFill>
                <a:latin typeface="Arial" charset="0"/>
              </a:rPr>
              <a:t>Definition:</a:t>
            </a:r>
            <a:r>
              <a:rPr lang="en-US" sz="4400" dirty="0" smtClean="0">
                <a:solidFill>
                  <a:srgbClr val="0070C0"/>
                </a:solidFill>
                <a:latin typeface="Arial" charset="0"/>
              </a:rPr>
              <a:t>   </a:t>
            </a:r>
          </a:p>
          <a:p>
            <a:pPr marL="0" indent="0" algn="just">
              <a:buFont typeface="Wingdings" pitchFamily="2" charset="2"/>
              <a:buChar char="q"/>
            </a:pPr>
            <a:r>
              <a:rPr lang="en-US" sz="4400" b="1" i="1" dirty="0" smtClean="0">
                <a:solidFill>
                  <a:srgbClr val="0070C0"/>
                </a:solidFill>
                <a:latin typeface="Arial" charset="0"/>
              </a:rPr>
              <a:t>“</a:t>
            </a:r>
            <a:r>
              <a:rPr lang="en-US" sz="4400" i="1" dirty="0" smtClean="0">
                <a:solidFill>
                  <a:srgbClr val="0070C0"/>
                </a:solidFill>
                <a:latin typeface="Arial" charset="0"/>
              </a:rPr>
              <a:t>The process of auditing the quality requirements and the results from quality control measurements to ensure appropriate quality standards and operational definitions are used.” </a:t>
            </a:r>
          </a:p>
          <a:p>
            <a:pPr marL="1658938" indent="-1658938" algn="r">
              <a:buNone/>
            </a:pPr>
            <a:r>
              <a:rPr lang="en-US" i="1" dirty="0" err="1" smtClean="0">
                <a:solidFill>
                  <a:srgbClr val="0070C0"/>
                </a:solidFill>
              </a:rPr>
              <a:t>PMBoK</a:t>
            </a:r>
            <a:r>
              <a:rPr lang="en-US" i="1" baseline="30000" dirty="0" smtClean="0">
                <a:solidFill>
                  <a:srgbClr val="0070C0"/>
                </a:solidFill>
              </a:rPr>
              <a:t>®</a:t>
            </a:r>
            <a:r>
              <a:rPr lang="en-US" i="1" dirty="0" smtClean="0">
                <a:solidFill>
                  <a:srgbClr val="0070C0"/>
                </a:solidFill>
              </a:rPr>
              <a:t> Guide, 4</a:t>
            </a:r>
            <a:r>
              <a:rPr lang="en-US" i="1" baseline="30000" dirty="0" smtClean="0">
                <a:solidFill>
                  <a:srgbClr val="0070C0"/>
                </a:solidFill>
              </a:rPr>
              <a:t>th</a:t>
            </a:r>
            <a:r>
              <a:rPr lang="en-US" i="1" dirty="0" smtClean="0">
                <a:solidFill>
                  <a:srgbClr val="0070C0"/>
                </a:solidFill>
              </a:rPr>
              <a:t> Edition, p. 201</a:t>
            </a:r>
          </a:p>
          <a:p>
            <a:pPr>
              <a:buFont typeface="Wingdings" pitchFamily="2" charset="2"/>
              <a:buChar char="q"/>
            </a:pPr>
            <a:r>
              <a:rPr lang="en-US" sz="3800" dirty="0" smtClean="0">
                <a:solidFill>
                  <a:srgbClr val="0070C0"/>
                </a:solidFill>
              </a:rPr>
              <a:t>A Quality Assurance department often oversees quality assurance activities.</a:t>
            </a:r>
          </a:p>
          <a:p>
            <a:pPr>
              <a:buFont typeface="Wingdings" pitchFamily="2" charset="2"/>
              <a:buChar char="q"/>
            </a:pPr>
            <a:r>
              <a:rPr lang="en-US" sz="3800" dirty="0" smtClean="0">
                <a:solidFill>
                  <a:srgbClr val="0070C0"/>
                </a:solidFill>
              </a:rPr>
              <a:t>QA provides for continuous process improvement.</a:t>
            </a:r>
          </a:p>
          <a:p>
            <a:pPr>
              <a:buFont typeface="Wingdings" pitchFamily="2" charset="2"/>
              <a:buChar char="q"/>
            </a:pPr>
            <a:r>
              <a:rPr lang="en-US" sz="3800" dirty="0" smtClean="0">
                <a:solidFill>
                  <a:srgbClr val="0070C0"/>
                </a:solidFill>
              </a:rPr>
              <a:t>QA includes determining whether:</a:t>
            </a:r>
          </a:p>
          <a:p>
            <a:pPr lvl="1">
              <a:buFont typeface="Wingdings" pitchFamily="2" charset="2"/>
              <a:buChar char="q"/>
            </a:pPr>
            <a:r>
              <a:rPr lang="en-US" sz="3400" dirty="0" smtClean="0">
                <a:solidFill>
                  <a:srgbClr val="0070C0"/>
                </a:solidFill>
              </a:rPr>
              <a:t>Standards are being met</a:t>
            </a:r>
          </a:p>
          <a:p>
            <a:pPr lvl="1">
              <a:buFont typeface="Wingdings" pitchFamily="2" charset="2"/>
              <a:buChar char="q"/>
            </a:pPr>
            <a:r>
              <a:rPr lang="en-US" sz="3400" dirty="0" smtClean="0">
                <a:solidFill>
                  <a:srgbClr val="0070C0"/>
                </a:solidFill>
              </a:rPr>
              <a:t>The work is continuously improved</a:t>
            </a:r>
          </a:p>
          <a:p>
            <a:pPr lvl="1">
              <a:buFont typeface="Wingdings" pitchFamily="2" charset="2"/>
              <a:buChar char="q"/>
            </a:pPr>
            <a:r>
              <a:rPr lang="en-US" sz="3400" dirty="0" smtClean="0">
                <a:solidFill>
                  <a:srgbClr val="0070C0"/>
                </a:solidFill>
              </a:rPr>
              <a:t>Deficiencies are corrected</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2F326E6F-D5F3-469F-86F0-09AD9C6434C7}" type="slidenum">
              <a:rPr lang="en-US"/>
              <a:pPr>
                <a:defRPr/>
              </a:pPr>
              <a:t>2</a:t>
            </a:fld>
            <a:endParaRPr lang="en-US"/>
          </a:p>
        </p:txBody>
      </p:sp>
      <p:sp>
        <p:nvSpPr>
          <p:cNvPr id="4099" name="Rectangle 3"/>
          <p:cNvSpPr>
            <a:spLocks noGrp="1" noChangeArrowheads="1"/>
          </p:cNvSpPr>
          <p:nvPr>
            <p:ph type="body" idx="1"/>
          </p:nvPr>
        </p:nvSpPr>
        <p:spPr>
          <a:xfrm>
            <a:off x="776288" y="1600201"/>
            <a:ext cx="7769225" cy="3563938"/>
          </a:xfrm>
          <a:noFill/>
        </p:spPr>
        <p:txBody>
          <a:bodyPr>
            <a:normAutofit lnSpcReduction="10000"/>
          </a:bodyPr>
          <a:lstStyle/>
          <a:p>
            <a:pPr>
              <a:buNone/>
            </a:pPr>
            <a:r>
              <a:rPr lang="en-US" b="1" dirty="0" smtClean="0">
                <a:solidFill>
                  <a:srgbClr val="002060"/>
                </a:solidFill>
              </a:rPr>
              <a:t>After completing this chapter students will be able to understand :</a:t>
            </a:r>
          </a:p>
          <a:p>
            <a:pPr>
              <a:buFont typeface="Arial" pitchFamily="34" charset="0"/>
              <a:buChar char="•"/>
            </a:pPr>
            <a:r>
              <a:rPr lang="en-US" dirty="0" smtClean="0">
                <a:solidFill>
                  <a:srgbClr val="002060"/>
                </a:solidFill>
              </a:rPr>
              <a:t>The process of project quality management</a:t>
            </a:r>
          </a:p>
          <a:p>
            <a:pPr>
              <a:buFont typeface="Arial" pitchFamily="34" charset="0"/>
              <a:buChar char="•"/>
            </a:pPr>
            <a:r>
              <a:rPr lang="en-US" dirty="0" smtClean="0">
                <a:solidFill>
                  <a:srgbClr val="002060"/>
                </a:solidFill>
              </a:rPr>
              <a:t>Project quality planning tools &amp; techniques</a:t>
            </a:r>
          </a:p>
          <a:p>
            <a:pPr>
              <a:buFont typeface="Arial" pitchFamily="34" charset="0"/>
              <a:buChar char="•"/>
            </a:pPr>
            <a:r>
              <a:rPr lang="en-US" dirty="0" smtClean="0">
                <a:solidFill>
                  <a:srgbClr val="002060"/>
                </a:solidFill>
              </a:rPr>
              <a:t>Project quality assurance tools &amp; techniques</a:t>
            </a:r>
          </a:p>
          <a:p>
            <a:pPr>
              <a:buFont typeface="Arial" pitchFamily="34" charset="0"/>
              <a:buChar char="•"/>
            </a:pPr>
            <a:r>
              <a:rPr lang="en-US" dirty="0" smtClean="0">
                <a:solidFill>
                  <a:srgbClr val="002060"/>
                </a:solidFill>
              </a:rPr>
              <a:t>Project quality control tools &amp; techniques</a:t>
            </a:r>
          </a:p>
        </p:txBody>
      </p:sp>
      <p:sp>
        <p:nvSpPr>
          <p:cNvPr id="4100" name="Title 1"/>
          <p:cNvSpPr>
            <a:spLocks/>
          </p:cNvSpPr>
          <p:nvPr/>
        </p:nvSpPr>
        <p:spPr bwMode="auto">
          <a:xfrm>
            <a:off x="761999" y="609600"/>
            <a:ext cx="7620001" cy="838200"/>
          </a:xfrm>
          <a:prstGeom prst="rect">
            <a:avLst/>
          </a:prstGeom>
          <a:noFill/>
          <a:ln w="9525">
            <a:noFill/>
            <a:miter lim="800000"/>
            <a:headEnd/>
            <a:tailEnd/>
          </a:ln>
        </p:spPr>
        <p:txBody>
          <a:bodyPr anchor="ctr"/>
          <a:lstStyle/>
          <a:p>
            <a:r>
              <a:rPr lang="en-US" sz="2400" b="1" dirty="0" smtClean="0">
                <a:solidFill>
                  <a:srgbClr val="005CB8"/>
                </a:solidFill>
                <a:latin typeface="Verdana" pitchFamily="34" charset="0"/>
              </a:rPr>
              <a:t>Chapter Objectives</a:t>
            </a:r>
            <a:endParaRPr lang="en-US" sz="2400" b="1" dirty="0">
              <a:solidFill>
                <a:srgbClr val="005CB8"/>
              </a:solidFill>
              <a:latin typeface="Verdana"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5"/>
          <p:cNvPicPr>
            <a:picLocks noGrp="1" noChangeAspect="1" noChangeArrowheads="1"/>
          </p:cNvPicPr>
          <p:nvPr>
            <p:ph type="tbl" idx="1"/>
          </p:nvPr>
        </p:nvPicPr>
        <p:blipFill>
          <a:blip r:embed="rId2"/>
          <a:srcRect b="13153"/>
          <a:stretch>
            <a:fillRect/>
          </a:stretch>
        </p:blipFill>
        <p:spPr bwMode="auto">
          <a:xfrm>
            <a:off x="381000" y="1295400"/>
            <a:ext cx="8229600" cy="45720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0506" name="Group 58"/>
          <p:cNvGraphicFramePr>
            <a:graphicFrameLocks noGrp="1"/>
          </p:cNvGraphicFramePr>
          <p:nvPr/>
        </p:nvGraphicFramePr>
        <p:xfrm>
          <a:off x="609600" y="1817688"/>
          <a:ext cx="7467600" cy="4583111"/>
        </p:xfrm>
        <a:graphic>
          <a:graphicData uri="http://schemas.openxmlformats.org/drawingml/2006/table">
            <a:tbl>
              <a:tblPr/>
              <a:tblGrid>
                <a:gridCol w="2209800"/>
                <a:gridCol w="5257800"/>
              </a:tblGrid>
              <a:tr h="1207997">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1.Project Management Plan</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381000" marR="0" lvl="0" indent="-38100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Described </a:t>
                      </a:r>
                      <a:r>
                        <a:rPr kumimoji="0" lang="en-US" sz="1200" b="1" i="0" u="none" strike="noStrike" cap="none" normalizeH="0" baseline="0" dirty="0" smtClean="0">
                          <a:ln>
                            <a:noFill/>
                          </a:ln>
                          <a:solidFill>
                            <a:schemeClr val="tx1"/>
                          </a:solidFill>
                          <a:effectLst/>
                          <a:latin typeface="Arial" pitchFamily="34" charset="0"/>
                          <a:cs typeface="Arial" pitchFamily="34" charset="0"/>
                        </a:rPr>
                        <a:t>previously and</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p>
                      <a:pPr marL="800100" marR="0" lvl="1" indent="-342900" algn="l" defTabSz="914400" rtl="0" eaLnBrk="0" fontAlgn="base" latinLnBrk="0" hangingPunct="0">
                        <a:lnSpc>
                          <a:spcPct val="80000"/>
                        </a:lnSpc>
                        <a:spcBef>
                          <a:spcPct val="25000"/>
                        </a:spcBef>
                        <a:spcAft>
                          <a:spcPct val="0"/>
                        </a:spcAft>
                        <a:buClr>
                          <a:srgbClr val="005CB8"/>
                        </a:buClr>
                        <a:buSzTx/>
                        <a:buFont typeface="Symbol" pitchFamily="18" charset="2"/>
                        <a:buChar char="·"/>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Quality management plan – describes how quality assurance will be performed</a:t>
                      </a:r>
                    </a:p>
                    <a:p>
                      <a:pPr marL="800100" marR="0" lvl="1" indent="-342900" algn="l" defTabSz="914400" rtl="0" eaLnBrk="0" fontAlgn="base" latinLnBrk="0" hangingPunct="0">
                        <a:lnSpc>
                          <a:spcPct val="80000"/>
                        </a:lnSpc>
                        <a:spcBef>
                          <a:spcPct val="25000"/>
                        </a:spcBef>
                        <a:spcAft>
                          <a:spcPct val="0"/>
                        </a:spcAft>
                        <a:buClr>
                          <a:srgbClr val="005CB8"/>
                        </a:buClr>
                        <a:buSzTx/>
                        <a:buFont typeface="Symbol" pitchFamily="18" charset="2"/>
                        <a:buChar char="·"/>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Process improvement plan – details the steps for analyzing processes to identify activities which enhance their value</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7469">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2.Quality Metrics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“A quality metric is an operational definition that describes, in very specific terms, a project or product attribute and how the quality control process will measure it.”</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3588">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3.Work performance information</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742950" marR="0" lvl="1" indent="-285750" algn="l" defTabSz="914400" rtl="0" eaLnBrk="0" fontAlgn="base" latinLnBrk="0" hangingPunct="0">
                        <a:lnSpc>
                          <a:spcPct val="80000"/>
                        </a:lnSpc>
                        <a:spcBef>
                          <a:spcPct val="25000"/>
                        </a:spcBef>
                        <a:spcAft>
                          <a:spcPct val="0"/>
                        </a:spcAft>
                        <a:buClr>
                          <a:srgbClr val="005CB8"/>
                        </a:buClr>
                        <a:buSzTx/>
                        <a:buFont typeface="Symbol" pitchFamily="18" charset="2"/>
                        <a:buChar char="·"/>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Technical performance measures</a:t>
                      </a:r>
                    </a:p>
                    <a:p>
                      <a:pPr marL="742950" marR="0" lvl="1" indent="-285750" algn="l" defTabSz="914400" rtl="0" eaLnBrk="0" fontAlgn="base" latinLnBrk="0" hangingPunct="0">
                        <a:lnSpc>
                          <a:spcPct val="80000"/>
                        </a:lnSpc>
                        <a:spcBef>
                          <a:spcPct val="25000"/>
                        </a:spcBef>
                        <a:spcAft>
                          <a:spcPct val="0"/>
                        </a:spcAft>
                        <a:buClr>
                          <a:srgbClr val="005CB8"/>
                        </a:buClr>
                        <a:buSzTx/>
                        <a:buFont typeface="Symbol" pitchFamily="18" charset="2"/>
                        <a:buChar char="·"/>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Project deliverable status</a:t>
                      </a:r>
                    </a:p>
                    <a:p>
                      <a:pPr marL="742950" marR="0" lvl="1" indent="-285750" algn="l" defTabSz="914400" rtl="0" eaLnBrk="0" fontAlgn="base" latinLnBrk="0" hangingPunct="0">
                        <a:lnSpc>
                          <a:spcPct val="80000"/>
                        </a:lnSpc>
                        <a:spcBef>
                          <a:spcPct val="25000"/>
                        </a:spcBef>
                        <a:spcAft>
                          <a:spcPct val="0"/>
                        </a:spcAft>
                        <a:buClr>
                          <a:srgbClr val="005CB8"/>
                        </a:buClr>
                        <a:buSzTx/>
                        <a:buFont typeface="Symbol" pitchFamily="18" charset="2"/>
                        <a:buChar char="·"/>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Schedule progress</a:t>
                      </a:r>
                    </a:p>
                    <a:p>
                      <a:pPr marL="742950" marR="0" lvl="1" indent="-285750" algn="l" defTabSz="914400" rtl="0" eaLnBrk="0" fontAlgn="base" latinLnBrk="0" hangingPunct="0">
                        <a:lnSpc>
                          <a:spcPct val="80000"/>
                        </a:lnSpc>
                        <a:spcBef>
                          <a:spcPct val="25000"/>
                        </a:spcBef>
                        <a:spcAft>
                          <a:spcPct val="0"/>
                        </a:spcAft>
                        <a:buClr>
                          <a:srgbClr val="005CB8"/>
                        </a:buClr>
                        <a:buSzTx/>
                        <a:buFont typeface="Symbol" pitchFamily="18" charset="2"/>
                        <a:buChar char="·"/>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Costs incurred</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54057">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4.Quality Control Measurements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lvl="0"/>
                      <a:r>
                        <a:rPr lang="en-US" sz="1200" b="1" kern="1200" dirty="0" smtClean="0">
                          <a:solidFill>
                            <a:schemeClr val="tx1"/>
                          </a:solidFill>
                          <a:latin typeface="Arial" pitchFamily="34" charset="0"/>
                          <a:ea typeface="+mn-ea"/>
                          <a:cs typeface="Arial" pitchFamily="34" charset="0"/>
                        </a:rPr>
                        <a:t>Quality control measurements are used to analyze and evaluate the quality of the processes and deliverables of the project against the standards of the performing organization or the requirements specified.</a:t>
                      </a:r>
                    </a:p>
                    <a:p>
                      <a:r>
                        <a:rPr lang="en-US" sz="1200" b="1" kern="1200" dirty="0" smtClean="0">
                          <a:solidFill>
                            <a:schemeClr val="tx1"/>
                          </a:solidFill>
                          <a:latin typeface="Arial" pitchFamily="34" charset="0"/>
                          <a:ea typeface="+mn-ea"/>
                          <a:cs typeface="Arial" pitchFamily="34" charset="0"/>
                        </a:rPr>
                        <a:t>Quality control measurements can also compare the processes used to create the measurements and validate actual measurements to determine their level of correctness</a:t>
                      </a:r>
                      <a:endParaRPr kumimoji="0" lang="en-US" sz="1200" b="1" i="0" u="none" strike="noStrike" cap="none" normalizeH="0" baseline="0" dirty="0" smtClean="0">
                        <a:ln>
                          <a:noFill/>
                        </a:ln>
                        <a:solidFill>
                          <a:srgbClr val="FF0000"/>
                        </a:solidFill>
                        <a:effectLst/>
                        <a:latin typeface="Arial" pitchFamily="34" charset="0"/>
                        <a:cs typeface="Arial" pitchFamily="34" charset="0"/>
                      </a:endParaRP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672" name="Rectangle 20"/>
          <p:cNvSpPr>
            <a:spLocks noChangeArrowheads="1"/>
          </p:cNvSpPr>
          <p:nvPr/>
        </p:nvSpPr>
        <p:spPr bwMode="auto">
          <a:xfrm>
            <a:off x="155575" y="990600"/>
            <a:ext cx="8683625" cy="457200"/>
          </a:xfrm>
          <a:prstGeom prst="rect">
            <a:avLst/>
          </a:prstGeom>
          <a:noFill/>
          <a:ln w="9525">
            <a:noFill/>
            <a:miter lim="800000"/>
            <a:headEnd/>
            <a:tailEnd/>
          </a:ln>
        </p:spPr>
        <p:txBody>
          <a:bodyPr anchor="ctr"/>
          <a:lstStyle/>
          <a:p>
            <a:r>
              <a:rPr lang="en-US" sz="2400" b="1" dirty="0" smtClean="0">
                <a:solidFill>
                  <a:srgbClr val="005CB8"/>
                </a:solidFill>
                <a:latin typeface="Verdana" pitchFamily="34" charset="0"/>
              </a:rPr>
              <a:t>2.3.1. </a:t>
            </a:r>
            <a:r>
              <a:rPr lang="en-US" sz="2400" b="1" dirty="0">
                <a:solidFill>
                  <a:srgbClr val="005CB8"/>
                </a:solidFill>
                <a:latin typeface="Verdana" pitchFamily="34" charset="0"/>
              </a:rPr>
              <a:t>Perform Quality Assurance </a:t>
            </a:r>
            <a:r>
              <a:rPr lang="en-US" sz="2400" b="1" dirty="0">
                <a:solidFill>
                  <a:srgbClr val="00B050"/>
                </a:solidFill>
                <a:latin typeface="Verdana" pitchFamily="34" charset="0"/>
              </a:rPr>
              <a:t>Inputs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p:cNvSpPr>
            <a:spLocks noGrp="1"/>
          </p:cNvSpPr>
          <p:nvPr>
            <p:ph type="sldNum" sz="quarter" idx="10"/>
          </p:nvPr>
        </p:nvSpPr>
        <p:spPr/>
        <p:txBody>
          <a:bodyPr/>
          <a:lstStyle/>
          <a:p>
            <a:pPr>
              <a:defRPr/>
            </a:pPr>
            <a:fld id="{308BD437-696D-4E75-970C-D2A1B0732939}" type="slidenum">
              <a:rPr lang="en-US"/>
              <a:pPr>
                <a:defRPr/>
              </a:pPr>
              <a:t>22</a:t>
            </a:fld>
            <a:endParaRPr lang="en-US"/>
          </a:p>
        </p:txBody>
      </p:sp>
      <p:graphicFrame>
        <p:nvGraphicFramePr>
          <p:cNvPr id="362525" name="Group 29"/>
          <p:cNvGraphicFramePr>
            <a:graphicFrameLocks noGrp="1"/>
          </p:cNvGraphicFramePr>
          <p:nvPr/>
        </p:nvGraphicFramePr>
        <p:xfrm>
          <a:off x="685800" y="2133600"/>
          <a:ext cx="7696200" cy="4704879"/>
        </p:xfrm>
        <a:graphic>
          <a:graphicData uri="http://schemas.openxmlformats.org/drawingml/2006/table">
            <a:tbl>
              <a:tblPr/>
              <a:tblGrid>
                <a:gridCol w="2661303"/>
                <a:gridCol w="5034897"/>
              </a:tblGrid>
              <a:tr h="1269202">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800" b="1" i="0" u="none" strike="noStrike" cap="none" normalizeH="0" baseline="0" dirty="0" smtClean="0">
                          <a:ln>
                            <a:noFill/>
                          </a:ln>
                          <a:solidFill>
                            <a:schemeClr val="tx1"/>
                          </a:solidFill>
                          <a:effectLst/>
                          <a:latin typeface="Arial" charset="0"/>
                        </a:rPr>
                        <a:t>1. Plan Quality and Perform Quality Control Tools and Techniques</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 typeface="Wingdings" pitchFamily="2" charset="2"/>
                        <a:buNone/>
                        <a:tabLst>
                          <a:tab pos="0" algn="l"/>
                          <a:tab pos="166688" algn="l"/>
                          <a:tab pos="914400" algn="l"/>
                        </a:tabLst>
                      </a:pPr>
                      <a:r>
                        <a:rPr lang="en-US" sz="1800" kern="1200" dirty="0" smtClean="0">
                          <a:solidFill>
                            <a:schemeClr val="tx1"/>
                          </a:solidFill>
                          <a:latin typeface="+mn-lt"/>
                          <a:ea typeface="+mn-ea"/>
                          <a:cs typeface="+mn-cs"/>
                        </a:rPr>
                        <a:t>The quality management plan is a component of the project management plan that describes how applicable policies, procedures, and guidelines will be implemented to achieve the quality objectives. It describes the activities and resources necessary for the project management team to achieve the quality objectives set for the project.</a:t>
                      </a:r>
                      <a:endParaRPr kumimoji="0" lang="en-US" sz="1800" b="0" i="0" u="none" strike="noStrike" cap="none" normalizeH="0" baseline="0" dirty="0" smtClean="0">
                        <a:ln>
                          <a:noFill/>
                        </a:ln>
                        <a:solidFill>
                          <a:srgbClr val="FF0000"/>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69202">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800" b="1" i="0" u="none" strike="noStrike" cap="none" normalizeH="0" baseline="0" dirty="0" smtClean="0">
                          <a:ln>
                            <a:noFill/>
                          </a:ln>
                          <a:solidFill>
                            <a:schemeClr val="tx1"/>
                          </a:solidFill>
                          <a:effectLst/>
                          <a:latin typeface="Arial" charset="0"/>
                        </a:rPr>
                        <a:t>2.Quality Audits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55563" marR="0" lvl="0" indent="-55563"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800" b="0" i="0" u="none" strike="noStrike" cap="none" normalizeH="0" baseline="0" dirty="0" smtClean="0">
                          <a:ln>
                            <a:noFill/>
                          </a:ln>
                          <a:solidFill>
                            <a:schemeClr val="tx1"/>
                          </a:solidFill>
                          <a:effectLst/>
                          <a:latin typeface="Arial" charset="0"/>
                        </a:rPr>
                        <a:t>“A quality audit is a structured, independent review to determine whether project activities comply with organizational and project policies, processes, and procedures”</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23997">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800" b="1" i="0" u="none" strike="noStrike" cap="none" normalizeH="0" baseline="0" dirty="0" smtClean="0">
                          <a:ln>
                            <a:noFill/>
                          </a:ln>
                          <a:solidFill>
                            <a:schemeClr val="tx1"/>
                          </a:solidFill>
                          <a:effectLst/>
                          <a:latin typeface="Arial" charset="0"/>
                        </a:rPr>
                        <a:t>3.Process Analysis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50000"/>
                        </a:spcBef>
                        <a:spcAft>
                          <a:spcPct val="0"/>
                        </a:spcAft>
                        <a:buClrTx/>
                        <a:buSzPct val="50000"/>
                        <a:buFontTx/>
                        <a:buNone/>
                        <a:tabLst>
                          <a:tab pos="914400" algn="l"/>
                        </a:tabLst>
                      </a:pPr>
                      <a:r>
                        <a:rPr kumimoji="0" lang="en-US" sz="1800" b="0" i="0" u="none" strike="noStrike" cap="none" normalizeH="0" baseline="0" dirty="0" smtClean="0">
                          <a:ln>
                            <a:noFill/>
                          </a:ln>
                          <a:solidFill>
                            <a:schemeClr val="tx1"/>
                          </a:solidFill>
                          <a:effectLst/>
                          <a:latin typeface="Arial" charset="0"/>
                        </a:rPr>
                        <a:t>“Process analysis follows the steps outlined in the process improvement plan to identify needed improvements”</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8692" name="Rectangle 23"/>
          <p:cNvSpPr>
            <a:spLocks noChangeArrowheads="1"/>
          </p:cNvSpPr>
          <p:nvPr/>
        </p:nvSpPr>
        <p:spPr bwMode="auto">
          <a:xfrm>
            <a:off x="152400" y="914400"/>
            <a:ext cx="8683625" cy="838200"/>
          </a:xfrm>
          <a:prstGeom prst="rect">
            <a:avLst/>
          </a:prstGeom>
          <a:noFill/>
          <a:ln w="9525">
            <a:noFill/>
            <a:miter lim="800000"/>
            <a:headEnd/>
            <a:tailEnd/>
          </a:ln>
        </p:spPr>
        <p:txBody>
          <a:bodyPr anchor="ctr"/>
          <a:lstStyle/>
          <a:p>
            <a:pPr marL="1084263" indent="-1084263"/>
            <a:r>
              <a:rPr lang="en-US" sz="2400" b="1" dirty="0" smtClean="0">
                <a:solidFill>
                  <a:srgbClr val="005CB8"/>
                </a:solidFill>
                <a:latin typeface="Verdana" pitchFamily="34" charset="0"/>
              </a:rPr>
              <a:t>2.3.2</a:t>
            </a:r>
            <a:r>
              <a:rPr lang="en-US" sz="2400" b="1" dirty="0">
                <a:solidFill>
                  <a:srgbClr val="005CB8"/>
                </a:solidFill>
                <a:latin typeface="Verdana" pitchFamily="34" charset="0"/>
              </a:rPr>
              <a:t>	Perform Quality Assurance </a:t>
            </a:r>
            <a:r>
              <a:rPr lang="en-US" sz="2400" b="1" dirty="0">
                <a:solidFill>
                  <a:schemeClr val="accent6">
                    <a:lumMod val="75000"/>
                  </a:schemeClr>
                </a:solidFill>
                <a:latin typeface="Verdana" pitchFamily="34" charset="0"/>
              </a:rPr>
              <a:t>Tools and Techniques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pPr>
              <a:defRPr/>
            </a:pPr>
            <a:fld id="{0368ADF4-3FB6-42D7-816D-50EC3637C0AE}" type="slidenum">
              <a:rPr lang="en-US"/>
              <a:pPr>
                <a:defRPr/>
              </a:pPr>
              <a:t>23</a:t>
            </a:fld>
            <a:endParaRPr lang="en-US"/>
          </a:p>
        </p:txBody>
      </p:sp>
      <p:sp>
        <p:nvSpPr>
          <p:cNvPr id="29699" name="Rectangle 2"/>
          <p:cNvSpPr>
            <a:spLocks noGrp="1" noChangeArrowheads="1"/>
          </p:cNvSpPr>
          <p:nvPr>
            <p:ph type="title"/>
          </p:nvPr>
        </p:nvSpPr>
        <p:spPr/>
        <p:txBody>
          <a:bodyPr>
            <a:noAutofit/>
          </a:bodyPr>
          <a:lstStyle/>
          <a:p>
            <a:pPr>
              <a:lnSpc>
                <a:spcPct val="90000"/>
              </a:lnSpc>
            </a:pPr>
            <a:r>
              <a:rPr lang="en-US" sz="3600" b="1" dirty="0" smtClean="0">
                <a:solidFill>
                  <a:srgbClr val="0070C0"/>
                </a:solidFill>
              </a:rPr>
              <a:t>2.3.3 Perform Quality Assurance </a:t>
            </a:r>
            <a:r>
              <a:rPr lang="en-US" sz="3600" b="1" dirty="0" smtClean="0">
                <a:solidFill>
                  <a:srgbClr val="7030A0"/>
                </a:solidFill>
              </a:rPr>
              <a:t>Outputs</a:t>
            </a:r>
          </a:p>
        </p:txBody>
      </p:sp>
      <p:sp>
        <p:nvSpPr>
          <p:cNvPr id="29700" name="Text Box 4"/>
          <p:cNvSpPr txBox="1">
            <a:spLocks noChangeArrowheads="1"/>
          </p:cNvSpPr>
          <p:nvPr/>
        </p:nvSpPr>
        <p:spPr bwMode="auto">
          <a:xfrm>
            <a:off x="1508125" y="2533650"/>
            <a:ext cx="6645275" cy="579438"/>
          </a:xfrm>
          <a:prstGeom prst="rect">
            <a:avLst/>
          </a:prstGeom>
          <a:noFill/>
          <a:ln w="9525">
            <a:noFill/>
            <a:miter lim="800000"/>
            <a:headEnd/>
            <a:tailEnd/>
          </a:ln>
        </p:spPr>
        <p:txBody>
          <a:bodyPr>
            <a:spAutoFit/>
          </a:bodyPr>
          <a:lstStyle/>
          <a:p>
            <a:pPr eaLnBrk="1" hangingPunct="1"/>
            <a:endParaRPr lang="en-US" sz="3200">
              <a:latin typeface="Times New Roman" pitchFamily="18" charset="0"/>
            </a:endParaRPr>
          </a:p>
        </p:txBody>
      </p:sp>
      <p:graphicFrame>
        <p:nvGraphicFramePr>
          <p:cNvPr id="156773" name="Group 101"/>
          <p:cNvGraphicFramePr>
            <a:graphicFrameLocks noGrp="1"/>
          </p:cNvGraphicFramePr>
          <p:nvPr>
            <p:ph idx="1"/>
          </p:nvPr>
        </p:nvGraphicFramePr>
        <p:xfrm>
          <a:off x="838200" y="1658990"/>
          <a:ext cx="7169150" cy="4815625"/>
        </p:xfrm>
        <a:graphic>
          <a:graphicData uri="http://schemas.openxmlformats.org/drawingml/2006/table">
            <a:tbl>
              <a:tblPr/>
              <a:tblGrid>
                <a:gridCol w="2438400"/>
                <a:gridCol w="4730750"/>
              </a:tblGrid>
              <a:tr h="1012963">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800" b="1" i="0" u="none" strike="noStrike" cap="none" normalizeH="0" baseline="0" dirty="0" smtClean="0">
                          <a:ln>
                            <a:noFill/>
                          </a:ln>
                          <a:solidFill>
                            <a:schemeClr val="tx1"/>
                          </a:solidFill>
                          <a:effectLst/>
                          <a:latin typeface="Arial" charset="0"/>
                        </a:rPr>
                        <a:t>1.Organizational Process Assets Updates</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381000" marR="0" lvl="0" indent="-38100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800" b="0" i="0" u="none" strike="noStrike" cap="none" normalizeH="0" baseline="0" dirty="0" smtClean="0">
                          <a:ln>
                            <a:noFill/>
                          </a:ln>
                          <a:solidFill>
                            <a:schemeClr val="tx1"/>
                          </a:solidFill>
                          <a:effectLst/>
                          <a:latin typeface="Arial" charset="0"/>
                        </a:rPr>
                        <a:t>Including the quality standards</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16362">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800" b="1" i="0" u="none" strike="noStrike" cap="none" normalizeH="0" baseline="0" dirty="0" smtClean="0">
                          <a:ln>
                            <a:noFill/>
                          </a:ln>
                          <a:solidFill>
                            <a:schemeClr val="tx1"/>
                          </a:solidFill>
                          <a:effectLst/>
                          <a:latin typeface="Arial" charset="0"/>
                        </a:rPr>
                        <a:t>2.Change Requests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233363" marR="0" lvl="0" indent="-233363"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800" b="0" i="0" u="none" strike="noStrike" cap="none" normalizeH="0" baseline="0" dirty="0" smtClean="0">
                          <a:ln>
                            <a:noFill/>
                          </a:ln>
                          <a:solidFill>
                            <a:schemeClr val="tx1"/>
                          </a:solidFill>
                          <a:effectLst/>
                          <a:latin typeface="Arial" charset="0"/>
                        </a:rPr>
                        <a:t>Requests to increase effectiveness and/or efficiency of policies, processes, and procedures of the performing organization</a:t>
                      </a:r>
                    </a:p>
                    <a:p>
                      <a:pPr marL="233363" marR="0" lvl="0" indent="-233363"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800" b="0" i="0" u="none" strike="noStrike" cap="none" normalizeH="0" baseline="0" dirty="0" smtClean="0">
                          <a:ln>
                            <a:noFill/>
                          </a:ln>
                          <a:solidFill>
                            <a:schemeClr val="tx1"/>
                          </a:solidFill>
                          <a:effectLst/>
                          <a:latin typeface="Arial" charset="0"/>
                        </a:rPr>
                        <a:t>Used as input into the Perform Integrated Change Control process </a:t>
                      </a:r>
                      <a:endParaRPr kumimoji="0" lang="en-US" sz="1800" b="0" i="1" u="none" strike="noStrike" cap="none" normalizeH="0" baseline="0" dirty="0" smtClean="0">
                        <a:ln>
                          <a:noFill/>
                        </a:ln>
                        <a:solidFill>
                          <a:schemeClr val="tx1"/>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4384">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800" b="1" i="0" u="none" strike="noStrike" cap="none" normalizeH="0" baseline="0" dirty="0" smtClean="0">
                          <a:ln>
                            <a:noFill/>
                          </a:ln>
                          <a:solidFill>
                            <a:schemeClr val="tx1"/>
                          </a:solidFill>
                          <a:effectLst/>
                          <a:latin typeface="Arial" charset="0"/>
                        </a:rPr>
                        <a:t>3.Project Management Plan Updates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50000"/>
                        </a:spcBef>
                        <a:spcAft>
                          <a:spcPct val="0"/>
                        </a:spcAft>
                        <a:buClrTx/>
                        <a:buSzPct val="50000"/>
                        <a:buFontTx/>
                        <a:buNone/>
                        <a:tabLst>
                          <a:tab pos="914400" algn="l"/>
                        </a:tabLst>
                      </a:pPr>
                      <a:r>
                        <a:rPr kumimoji="0" lang="en-US" sz="1800" b="0" i="0" u="none" strike="noStrike" cap="none" normalizeH="0" baseline="0" dirty="0" smtClean="0">
                          <a:ln>
                            <a:noFill/>
                          </a:ln>
                          <a:solidFill>
                            <a:schemeClr val="tx1"/>
                          </a:solidFill>
                          <a:effectLst/>
                          <a:latin typeface="Arial" charset="0"/>
                        </a:rPr>
                        <a:t>Quality, schedule, and cost management plans, in particular</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7190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800" b="1" i="0" u="none" strike="noStrike" cap="none" normalizeH="0" baseline="0" dirty="0" smtClean="0">
                          <a:ln>
                            <a:noFill/>
                          </a:ln>
                          <a:solidFill>
                            <a:schemeClr val="tx1"/>
                          </a:solidFill>
                          <a:effectLst/>
                          <a:latin typeface="Arial" charset="0"/>
                        </a:rPr>
                        <a:t>4.Project Document Updates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233363" marR="0" lvl="0" indent="-233363"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800" b="0" i="0" u="none" strike="noStrike" cap="none" normalizeH="0" baseline="0" dirty="0" smtClean="0">
                          <a:ln>
                            <a:noFill/>
                          </a:ln>
                          <a:solidFill>
                            <a:schemeClr val="tx1"/>
                          </a:solidFill>
                          <a:effectLst/>
                          <a:latin typeface="Arial" charset="0"/>
                        </a:rPr>
                        <a:t>Quality audits reports</a:t>
                      </a:r>
                    </a:p>
                    <a:p>
                      <a:pPr marL="233363" marR="0" lvl="0" indent="-233363"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800" b="0" i="0" u="none" strike="noStrike" cap="none" normalizeH="0" baseline="0" dirty="0" smtClean="0">
                          <a:ln>
                            <a:noFill/>
                          </a:ln>
                          <a:solidFill>
                            <a:schemeClr val="tx1"/>
                          </a:solidFill>
                          <a:effectLst/>
                          <a:latin typeface="Arial" charset="0"/>
                        </a:rPr>
                        <a:t>Training plans</a:t>
                      </a:r>
                    </a:p>
                    <a:p>
                      <a:pPr marL="233363" marR="0" lvl="0" indent="-233363"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914400" algn="l"/>
                        </a:tabLst>
                      </a:pPr>
                      <a:r>
                        <a:rPr kumimoji="0" lang="en-US" sz="1800" b="0" i="0" u="none" strike="noStrike" cap="none" normalizeH="0" baseline="0" dirty="0" smtClean="0">
                          <a:ln>
                            <a:noFill/>
                          </a:ln>
                          <a:solidFill>
                            <a:schemeClr val="tx1"/>
                          </a:solidFill>
                          <a:effectLst/>
                          <a:latin typeface="Arial" charset="0"/>
                        </a:rPr>
                        <a:t>Process documentation</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1"/>
          <p:cNvSpPr>
            <a:spLocks noGrp="1"/>
          </p:cNvSpPr>
          <p:nvPr>
            <p:ph type="sldNum" sz="quarter" idx="10"/>
          </p:nvPr>
        </p:nvSpPr>
        <p:spPr/>
        <p:txBody>
          <a:bodyPr/>
          <a:lstStyle/>
          <a:p>
            <a:pPr>
              <a:defRPr/>
            </a:pPr>
            <a:fld id="{93097F49-2564-4FAC-A727-3C6911515271}" type="slidenum">
              <a:rPr lang="en-US"/>
              <a:pPr>
                <a:defRPr/>
              </a:pPr>
              <a:t>24</a:t>
            </a:fld>
            <a:endParaRPr lang="en-US"/>
          </a:p>
        </p:txBody>
      </p:sp>
      <p:sp>
        <p:nvSpPr>
          <p:cNvPr id="31747" name="Oval 2"/>
          <p:cNvSpPr>
            <a:spLocks noChangeArrowheads="1"/>
          </p:cNvSpPr>
          <p:nvPr/>
        </p:nvSpPr>
        <p:spPr bwMode="auto">
          <a:xfrm>
            <a:off x="5867400" y="3200400"/>
            <a:ext cx="1752600" cy="1066800"/>
          </a:xfrm>
          <a:prstGeom prst="ellipse">
            <a:avLst/>
          </a:prstGeom>
          <a:solidFill>
            <a:srgbClr val="FFFF99"/>
          </a:solidFill>
          <a:ln w="9525" algn="ctr">
            <a:noFill/>
            <a:round/>
            <a:headEnd/>
            <a:tailEnd/>
          </a:ln>
        </p:spPr>
        <p:txBody>
          <a:bodyPr wrap="none" anchor="ctr"/>
          <a:lstStyle/>
          <a:p>
            <a:pPr algn="ctr"/>
            <a:endParaRPr lang="en-US"/>
          </a:p>
        </p:txBody>
      </p:sp>
      <p:sp>
        <p:nvSpPr>
          <p:cNvPr id="31748" name="Slide Number Placeholder 1"/>
          <p:cNvSpPr txBox="1">
            <a:spLocks noGrp="1"/>
          </p:cNvSpPr>
          <p:nvPr/>
        </p:nvSpPr>
        <p:spPr bwMode="auto">
          <a:xfrm>
            <a:off x="6858000" y="6629400"/>
            <a:ext cx="2133600" cy="247650"/>
          </a:xfrm>
          <a:prstGeom prst="rect">
            <a:avLst/>
          </a:prstGeom>
          <a:noFill/>
          <a:ln w="9525">
            <a:noFill/>
            <a:miter lim="800000"/>
            <a:headEnd/>
            <a:tailEnd/>
          </a:ln>
        </p:spPr>
        <p:txBody>
          <a:bodyPr/>
          <a:lstStyle/>
          <a:p>
            <a:pPr algn="r" eaLnBrk="1" hangingPunct="1"/>
            <a:endParaRPr lang="en-US" sz="1000" b="1">
              <a:latin typeface="Arial" charset="0"/>
            </a:endParaRPr>
          </a:p>
        </p:txBody>
      </p:sp>
      <p:graphicFrame>
        <p:nvGraphicFramePr>
          <p:cNvPr id="401446" name="Group 38"/>
          <p:cNvGraphicFramePr>
            <a:graphicFrameLocks noGrp="1"/>
          </p:cNvGraphicFramePr>
          <p:nvPr/>
        </p:nvGraphicFramePr>
        <p:xfrm>
          <a:off x="228600" y="1828801"/>
          <a:ext cx="8686800" cy="3886199"/>
        </p:xfrm>
        <a:graphic>
          <a:graphicData uri="http://schemas.openxmlformats.org/drawingml/2006/table">
            <a:tbl>
              <a:tblPr/>
              <a:tblGrid>
                <a:gridCol w="1752600"/>
                <a:gridCol w="990600"/>
                <a:gridCol w="1447800"/>
                <a:gridCol w="1524000"/>
                <a:gridCol w="1524000"/>
                <a:gridCol w="1447800"/>
              </a:tblGrid>
              <a:tr h="877528">
                <a:tc rowSpan="2">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600" b="1" i="0" u="none" strike="noStrike" cap="none" normalizeH="0" baseline="0" dirty="0" smtClean="0">
                          <a:ln>
                            <a:noFill/>
                          </a:ln>
                          <a:solidFill>
                            <a:schemeClr val="tx1"/>
                          </a:solidFill>
                          <a:effectLst/>
                          <a:latin typeface="Arial" charset="0"/>
                        </a:rPr>
                        <a:t>Knowledge Area</a:t>
                      </a:r>
                    </a:p>
                  </a:txBody>
                  <a:tcPr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gridSpan="5">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800" b="1" i="0" u="none" strike="noStrike" cap="none" normalizeH="0" baseline="0" dirty="0" smtClean="0">
                          <a:ln>
                            <a:noFill/>
                          </a:ln>
                          <a:solidFill>
                            <a:schemeClr val="tx1"/>
                          </a:solidFill>
                          <a:effectLst/>
                          <a:latin typeface="Arial" charset="0"/>
                        </a:rPr>
                        <a:t>Project Management Process Groups</a:t>
                      </a:r>
                    </a:p>
                  </a:txBody>
                  <a:tcPr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48801">
                <a:tc vMerge="1">
                  <a:txBody>
                    <a:bodyPr/>
                    <a:lstStyle/>
                    <a:p>
                      <a:endParaRPr lang="en-US"/>
                    </a:p>
                  </a:txBody>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050" b="1" i="0" u="none" strike="noStrike" cap="none" normalizeH="0" baseline="0" dirty="0" smtClean="0">
                          <a:ln>
                            <a:noFill/>
                          </a:ln>
                          <a:solidFill>
                            <a:schemeClr val="tx1"/>
                          </a:solidFill>
                          <a:effectLst/>
                          <a:latin typeface="Arial" charset="0"/>
                        </a:rPr>
                        <a:t>Initiating</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050" b="1" i="0" u="none" strike="noStrike" cap="none" normalizeH="0" baseline="0" dirty="0" smtClean="0">
                          <a:ln>
                            <a:noFill/>
                          </a:ln>
                          <a:solidFill>
                            <a:schemeClr val="tx1"/>
                          </a:solidFill>
                          <a:effectLst/>
                          <a:latin typeface="Arial" charset="0"/>
                        </a:rPr>
                        <a:t>Planning</a:t>
                      </a:r>
                    </a:p>
                  </a:txBody>
                  <a:tcPr anchor="ctr" anchorCtr="1"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alpha val="50000"/>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050" b="1" i="0" u="none" strike="noStrike" cap="none" normalizeH="0" baseline="0" dirty="0" smtClean="0">
                          <a:ln>
                            <a:noFill/>
                          </a:ln>
                          <a:solidFill>
                            <a:schemeClr val="tx1"/>
                          </a:solidFill>
                          <a:effectLst/>
                          <a:latin typeface="Arial" charset="0"/>
                        </a:rPr>
                        <a:t>Executing</a:t>
                      </a:r>
                    </a:p>
                  </a:txBody>
                  <a:tcPr anchor="ctr" anchorCtr="1"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alpha val="50000"/>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050" b="1" i="0" u="none" strike="noStrike" cap="none" normalizeH="0" baseline="0" dirty="0" smtClean="0">
                          <a:ln>
                            <a:noFill/>
                          </a:ln>
                          <a:solidFill>
                            <a:schemeClr val="tx1"/>
                          </a:solidFill>
                          <a:effectLst/>
                          <a:latin typeface="Arial" charset="0"/>
                        </a:rPr>
                        <a:t>Monitoring &amp; Controlling</a:t>
                      </a:r>
                    </a:p>
                  </a:txBody>
                  <a:tcPr anchor="ctr" anchorCtr="1"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5CB8">
                        <a:alpha val="50000"/>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050" b="1" i="0" u="none" strike="noStrike" cap="none" normalizeH="0" baseline="0" dirty="0" smtClean="0">
                          <a:ln>
                            <a:noFill/>
                          </a:ln>
                          <a:solidFill>
                            <a:schemeClr val="tx1"/>
                          </a:solidFill>
                          <a:effectLst/>
                          <a:latin typeface="Arial" charset="0"/>
                        </a:rPr>
                        <a:t>Closing</a:t>
                      </a:r>
                    </a:p>
                  </a:txBody>
                  <a:tcPr anchor="ctr" anchorCtr="1" horzOverflow="overflow">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r>
              <a:tr h="215987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2000" b="1" i="0" u="none" strike="noStrike" cap="none" normalizeH="0" baseline="0" dirty="0" smtClean="0">
                          <a:ln>
                            <a:noFill/>
                          </a:ln>
                          <a:solidFill>
                            <a:schemeClr val="tx1"/>
                          </a:solidFill>
                          <a:effectLst/>
                          <a:latin typeface="Arial" charset="0"/>
                        </a:rPr>
                        <a:t>Project Quality Management</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2000" b="1" i="0" u="none" strike="noStrike" cap="none" normalizeH="0" baseline="0" dirty="0" smtClean="0">
                          <a:ln>
                            <a:noFill/>
                          </a:ln>
                          <a:solidFill>
                            <a:schemeClr val="tx1"/>
                          </a:solidFill>
                          <a:effectLst/>
                          <a:latin typeface="Arial" charset="0"/>
                        </a:rPr>
                        <a: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2000" b="1" i="0" u="none" strike="noStrike" cap="none" normalizeH="0" baseline="0" dirty="0" smtClean="0">
                          <a:ln>
                            <a:noFill/>
                          </a:ln>
                          <a:solidFill>
                            <a:schemeClr val="tx1"/>
                          </a:solidFill>
                          <a:effectLst/>
                          <a:latin typeface="Arial" charset="0"/>
                        </a:rPr>
                        <a:t>Plan Quality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2000" b="1" i="0" u="none" strike="noStrike" cap="none" normalizeH="0" baseline="0" dirty="0" smtClean="0">
                          <a:ln>
                            <a:noFill/>
                          </a:ln>
                          <a:solidFill>
                            <a:schemeClr val="tx1"/>
                          </a:solidFill>
                          <a:effectLst/>
                          <a:latin typeface="Arial" charset="0"/>
                        </a:rPr>
                        <a:t>Perform Quality Assurance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2000" b="1" i="0" u="none" strike="noStrike" cap="none" normalizeH="0" baseline="0" dirty="0" smtClean="0">
                          <a:ln>
                            <a:noFill/>
                          </a:ln>
                          <a:solidFill>
                            <a:schemeClr val="tx1"/>
                          </a:solidFill>
                          <a:effectLst/>
                          <a:latin typeface="Arial" charset="0"/>
                        </a:rPr>
                        <a:t> </a:t>
                      </a:r>
                    </a:p>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2000" b="1" i="0" u="none" strike="noStrike" cap="none" normalizeH="0" baseline="0" dirty="0" smtClean="0">
                          <a:ln>
                            <a:noFill/>
                          </a:ln>
                          <a:solidFill>
                            <a:schemeClr val="tx1"/>
                          </a:solidFill>
                          <a:effectLst/>
                          <a:latin typeface="Arial" charset="0"/>
                        </a:rPr>
                        <a:t>Perform Quality Control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2000" b="1" i="0" u="none" strike="noStrike" cap="none" normalizeH="0" baseline="0" dirty="0" smtClean="0">
                          <a:ln>
                            <a:noFill/>
                          </a:ln>
                          <a:solidFill>
                            <a:schemeClr val="tx1"/>
                          </a:solidFill>
                          <a:effectLst/>
                          <a:latin typeface="Arial" charset="0"/>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779" name="Rectangle 41"/>
          <p:cNvSpPr>
            <a:spLocks noChangeArrowheads="1"/>
          </p:cNvSpPr>
          <p:nvPr/>
        </p:nvSpPr>
        <p:spPr bwMode="auto">
          <a:xfrm>
            <a:off x="153988" y="985838"/>
            <a:ext cx="8686800" cy="584775"/>
          </a:xfrm>
          <a:prstGeom prst="rect">
            <a:avLst/>
          </a:prstGeom>
          <a:noFill/>
          <a:ln w="9525">
            <a:noFill/>
            <a:miter lim="800000"/>
            <a:headEnd/>
            <a:tailEnd/>
          </a:ln>
        </p:spPr>
        <p:txBody>
          <a:bodyPr wrap="square">
            <a:spAutoFit/>
          </a:bodyPr>
          <a:lstStyle/>
          <a:p>
            <a:pPr eaLnBrk="1" hangingPunct="1"/>
            <a:r>
              <a:rPr lang="en-US" sz="3200" b="1" dirty="0" smtClean="0">
                <a:solidFill>
                  <a:srgbClr val="0070C0"/>
                </a:solidFill>
                <a:latin typeface="Verdana" pitchFamily="34" charset="0"/>
              </a:rPr>
              <a:t>2.4 </a:t>
            </a:r>
            <a:r>
              <a:rPr lang="en-US" sz="3200" b="1" dirty="0">
                <a:solidFill>
                  <a:srgbClr val="0070C0"/>
                </a:solidFill>
                <a:latin typeface="Verdana" pitchFamily="34" charset="0"/>
              </a:rPr>
              <a:t>Perform Quality Control</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solidFill>
                  <a:srgbClr val="0070C0"/>
                </a:solidFill>
              </a:rPr>
              <a:t>2.4 Perform Quality Control</a:t>
            </a:r>
            <a:endParaRPr lang="en-US" dirty="0">
              <a:solidFill>
                <a:srgbClr val="0070C0"/>
              </a:solidFill>
            </a:endParaRPr>
          </a:p>
        </p:txBody>
      </p:sp>
      <p:sp>
        <p:nvSpPr>
          <p:cNvPr id="3" name="Content Placeholder 2"/>
          <p:cNvSpPr>
            <a:spLocks noGrp="1"/>
          </p:cNvSpPr>
          <p:nvPr>
            <p:ph idx="1"/>
          </p:nvPr>
        </p:nvSpPr>
        <p:spPr>
          <a:xfrm>
            <a:off x="457200" y="1295400"/>
            <a:ext cx="8229600" cy="5029200"/>
          </a:xfrm>
        </p:spPr>
        <p:txBody>
          <a:bodyPr>
            <a:normAutofit fontScale="70000" lnSpcReduction="20000"/>
          </a:bodyPr>
          <a:lstStyle/>
          <a:p>
            <a:pPr marL="1658938" indent="-1658938">
              <a:buNone/>
            </a:pPr>
            <a:r>
              <a:rPr lang="en-US" sz="3400" b="1" u="sng" dirty="0" smtClean="0">
                <a:solidFill>
                  <a:schemeClr val="accent1"/>
                </a:solidFill>
                <a:latin typeface="Arial" charset="0"/>
              </a:rPr>
              <a:t>Definition:</a:t>
            </a:r>
            <a:r>
              <a:rPr lang="en-US" sz="2300" dirty="0" smtClean="0">
                <a:solidFill>
                  <a:schemeClr val="accent1"/>
                </a:solidFill>
                <a:latin typeface="Arial" charset="0"/>
              </a:rPr>
              <a:t> 	</a:t>
            </a:r>
          </a:p>
          <a:p>
            <a:pPr>
              <a:buFontTx/>
              <a:buChar char="•"/>
            </a:pPr>
            <a:r>
              <a:rPr lang="en-US" sz="3400" dirty="0" smtClean="0">
                <a:solidFill>
                  <a:schemeClr val="accent1"/>
                </a:solidFill>
              </a:rPr>
              <a:t>“The process of monitoring and recording results of executing the quality activities to assess performance and recommend necessary changes.” </a:t>
            </a:r>
          </a:p>
          <a:p>
            <a:pPr marL="0" indent="0" algn="r">
              <a:buNone/>
            </a:pPr>
            <a:r>
              <a:rPr lang="en-US" sz="2600" i="1" dirty="0" err="1" smtClean="0">
                <a:solidFill>
                  <a:schemeClr val="accent1"/>
                </a:solidFill>
              </a:rPr>
              <a:t>PMBoK</a:t>
            </a:r>
            <a:r>
              <a:rPr lang="en-US" sz="2600" i="1" baseline="30000" dirty="0" smtClean="0">
                <a:solidFill>
                  <a:schemeClr val="accent1"/>
                </a:solidFill>
              </a:rPr>
              <a:t>®</a:t>
            </a:r>
            <a:r>
              <a:rPr lang="en-US" sz="2600" i="1" dirty="0" smtClean="0">
                <a:solidFill>
                  <a:schemeClr val="accent1"/>
                </a:solidFill>
              </a:rPr>
              <a:t> Guide, 4</a:t>
            </a:r>
            <a:r>
              <a:rPr lang="en-US" sz="2600" i="1" baseline="30000" dirty="0" smtClean="0">
                <a:solidFill>
                  <a:schemeClr val="accent1"/>
                </a:solidFill>
              </a:rPr>
              <a:t>th</a:t>
            </a:r>
            <a:r>
              <a:rPr lang="en-US" sz="2600" i="1" dirty="0" smtClean="0">
                <a:solidFill>
                  <a:schemeClr val="accent1"/>
                </a:solidFill>
              </a:rPr>
              <a:t> Edition,  p. 206</a:t>
            </a:r>
            <a:endParaRPr lang="en-US" sz="3400" dirty="0" smtClean="0">
              <a:solidFill>
                <a:schemeClr val="accent1"/>
              </a:solidFill>
            </a:endParaRPr>
          </a:p>
          <a:p>
            <a:pPr>
              <a:buFontTx/>
              <a:buChar char="•"/>
            </a:pPr>
            <a:r>
              <a:rPr lang="en-US" sz="3400" dirty="0" smtClean="0">
                <a:solidFill>
                  <a:schemeClr val="accent1"/>
                </a:solidFill>
              </a:rPr>
              <a:t>QC should be performed throughout the project.</a:t>
            </a:r>
          </a:p>
          <a:p>
            <a:pPr algn="just">
              <a:buFontTx/>
              <a:buChar char="•"/>
            </a:pPr>
            <a:r>
              <a:rPr lang="en-US" sz="3400" dirty="0" smtClean="0">
                <a:solidFill>
                  <a:schemeClr val="accent1"/>
                </a:solidFill>
              </a:rPr>
              <a:t>QC can be performed by a dedicated QC department or unit</a:t>
            </a:r>
          </a:p>
          <a:p>
            <a:pPr algn="just">
              <a:buFontTx/>
              <a:buChar char="•"/>
            </a:pPr>
            <a:r>
              <a:rPr lang="en-US" sz="3400" dirty="0" smtClean="0">
                <a:solidFill>
                  <a:schemeClr val="accent1"/>
                </a:solidFill>
              </a:rPr>
              <a:t>The project management team should have a working knowledge of statistical quality control, especially sampling and probability, to help in the evaluation of QC outputs.</a:t>
            </a:r>
          </a:p>
          <a:p>
            <a:pPr algn="just">
              <a:buFontTx/>
              <a:buChar char="•"/>
            </a:pPr>
            <a:r>
              <a:rPr lang="en-US" sz="3400" dirty="0" smtClean="0">
                <a:solidFill>
                  <a:schemeClr val="accent1"/>
                </a:solidFill>
              </a:rPr>
              <a:t>QC involves monitoring specific project results to determine if they comply with relevant quality standards and identifying ways to eliminate causes of unsatisfactory results.</a:t>
            </a:r>
          </a:p>
          <a:p>
            <a:pPr algn="just">
              <a:buFontTx/>
              <a:buChar char="•"/>
            </a:pPr>
            <a:r>
              <a:rPr lang="en-US" sz="3400" dirty="0" smtClean="0">
                <a:solidFill>
                  <a:schemeClr val="accent1"/>
                </a:solidFill>
              </a:rPr>
              <a:t>QC includes product results (deliverables) and project management results (cost and schedule performance).</a:t>
            </a:r>
          </a:p>
          <a:p>
            <a:pPr>
              <a:buNone/>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1"/>
          <p:cNvPicPr>
            <a:picLocks noGrp="1" noChangeAspect="1" noChangeArrowheads="1"/>
          </p:cNvPicPr>
          <p:nvPr>
            <p:ph type="tbl" idx="1"/>
          </p:nvPr>
        </p:nvPicPr>
        <p:blipFill>
          <a:blip r:embed="rId2"/>
          <a:srcRect b="11923"/>
          <a:stretch>
            <a:fillRect/>
          </a:stretch>
        </p:blipFill>
        <p:spPr bwMode="auto">
          <a:xfrm>
            <a:off x="457200" y="1371600"/>
            <a:ext cx="8229600" cy="43434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pPr>
              <a:defRPr/>
            </a:pPr>
            <a:fld id="{41E0D3D0-29EB-4468-8F16-3E63F378DF23}" type="slidenum">
              <a:rPr lang="en-US"/>
              <a:pPr>
                <a:defRPr/>
              </a:pPr>
              <a:t>27</a:t>
            </a:fld>
            <a:endParaRPr lang="en-US"/>
          </a:p>
        </p:txBody>
      </p:sp>
      <p:sp>
        <p:nvSpPr>
          <p:cNvPr id="33795" name="Rectangle 2"/>
          <p:cNvSpPr>
            <a:spLocks noGrp="1" noChangeArrowheads="1"/>
          </p:cNvSpPr>
          <p:nvPr>
            <p:ph type="title"/>
          </p:nvPr>
        </p:nvSpPr>
        <p:spPr>
          <a:xfrm>
            <a:off x="152400" y="985838"/>
            <a:ext cx="8683625" cy="457200"/>
          </a:xfrm>
          <a:noFill/>
        </p:spPr>
        <p:txBody>
          <a:bodyPr>
            <a:normAutofit fontScale="90000"/>
          </a:bodyPr>
          <a:lstStyle/>
          <a:p>
            <a:pPr>
              <a:lnSpc>
                <a:spcPct val="90000"/>
              </a:lnSpc>
            </a:pPr>
            <a:r>
              <a:rPr lang="en-US" dirty="0" smtClean="0">
                <a:solidFill>
                  <a:srgbClr val="0070C0"/>
                </a:solidFill>
              </a:rPr>
              <a:t>2.4.1 Perform Quality Control </a:t>
            </a:r>
            <a:r>
              <a:rPr lang="en-US" dirty="0" smtClean="0">
                <a:solidFill>
                  <a:srgbClr val="00B050"/>
                </a:solidFill>
              </a:rPr>
              <a:t>Inputs</a:t>
            </a:r>
          </a:p>
        </p:txBody>
      </p:sp>
      <p:sp>
        <p:nvSpPr>
          <p:cNvPr id="33796" name="Text Box 3"/>
          <p:cNvSpPr txBox="1">
            <a:spLocks noChangeArrowheads="1"/>
          </p:cNvSpPr>
          <p:nvPr/>
        </p:nvSpPr>
        <p:spPr bwMode="auto">
          <a:xfrm>
            <a:off x="1508125" y="2533650"/>
            <a:ext cx="6645275" cy="579438"/>
          </a:xfrm>
          <a:prstGeom prst="rect">
            <a:avLst/>
          </a:prstGeom>
          <a:noFill/>
          <a:ln w="9525">
            <a:noFill/>
            <a:miter lim="800000"/>
            <a:headEnd/>
            <a:tailEnd/>
          </a:ln>
        </p:spPr>
        <p:txBody>
          <a:bodyPr>
            <a:spAutoFit/>
          </a:bodyPr>
          <a:lstStyle/>
          <a:p>
            <a:pPr eaLnBrk="1" hangingPunct="1"/>
            <a:endParaRPr lang="en-US" sz="3200">
              <a:latin typeface="Times New Roman" pitchFamily="18" charset="0"/>
            </a:endParaRPr>
          </a:p>
        </p:txBody>
      </p:sp>
      <p:graphicFrame>
        <p:nvGraphicFramePr>
          <p:cNvPr id="375923" name="Group 115"/>
          <p:cNvGraphicFramePr>
            <a:graphicFrameLocks noGrp="1"/>
          </p:cNvGraphicFramePr>
          <p:nvPr>
            <p:ph idx="1"/>
          </p:nvPr>
        </p:nvGraphicFramePr>
        <p:xfrm>
          <a:off x="685800" y="1752600"/>
          <a:ext cx="7321550" cy="4311333"/>
        </p:xfrm>
        <a:graphic>
          <a:graphicData uri="http://schemas.openxmlformats.org/drawingml/2006/table">
            <a:tbl>
              <a:tblPr/>
              <a:tblGrid>
                <a:gridCol w="2362200"/>
                <a:gridCol w="4959350"/>
              </a:tblGrid>
              <a:tr h="941388">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1. Project Management Plan</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lang="en-US" sz="1800" kern="1200" dirty="0" smtClean="0">
                          <a:solidFill>
                            <a:schemeClr val="tx1"/>
                          </a:solidFill>
                          <a:latin typeface="+mn-lt"/>
                          <a:ea typeface="+mn-ea"/>
                          <a:cs typeface="+mn-cs"/>
                        </a:rPr>
                        <a:t>The requirements management plan provides the</a:t>
                      </a:r>
                      <a:r>
                        <a:rPr lang="en-US" sz="1800" kern="1200" baseline="0" dirty="0" smtClean="0">
                          <a:solidFill>
                            <a:schemeClr val="tx1"/>
                          </a:solidFill>
                          <a:latin typeface="+mn-lt"/>
                          <a:ea typeface="+mn-ea"/>
                          <a:cs typeface="+mn-cs"/>
                        </a:rPr>
                        <a:t> </a:t>
                      </a:r>
                      <a:r>
                        <a:rPr lang="en-US" sz="1800" kern="1200" dirty="0" smtClean="0">
                          <a:solidFill>
                            <a:schemeClr val="tx1"/>
                          </a:solidFill>
                          <a:latin typeface="+mn-lt"/>
                          <a:ea typeface="+mn-ea"/>
                          <a:cs typeface="+mn-cs"/>
                        </a:rPr>
                        <a:t>approach for identifying, analyzing, and managing the requirements that the quality management plan and quality metrics will reference.</a:t>
                      </a:r>
                      <a:endParaRPr kumimoji="0" lang="en-US" sz="1400" b="0" i="0" u="none" strike="noStrike" cap="none" normalizeH="0" baseline="0" dirty="0" smtClean="0">
                        <a:ln>
                          <a:noFill/>
                        </a:ln>
                        <a:solidFill>
                          <a:srgbClr val="FF0000"/>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040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2.Quality Metrics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55563" marR="0" lvl="0" indent="-55563" algn="l" defTabSz="914400" rtl="0" eaLnBrk="0" fontAlgn="base" latinLnBrk="0" hangingPunct="0">
                        <a:lnSpc>
                          <a:spcPct val="100000"/>
                        </a:lnSpc>
                        <a:spcBef>
                          <a:spcPct val="0"/>
                        </a:spcBef>
                        <a:spcAft>
                          <a:spcPct val="0"/>
                        </a:spcAft>
                        <a:buClrTx/>
                        <a:buSzPct val="50000"/>
                        <a:buFontTx/>
                        <a:buNone/>
                        <a:tabLst>
                          <a:tab pos="914400" algn="l"/>
                        </a:tabLst>
                      </a:pPr>
                      <a:r>
                        <a:rPr lang="en-US" sz="1800" kern="1200" dirty="0" smtClean="0">
                          <a:solidFill>
                            <a:schemeClr val="tx1"/>
                          </a:solidFill>
                          <a:latin typeface="+mn-lt"/>
                          <a:ea typeface="+mn-ea"/>
                          <a:cs typeface="+mn-cs"/>
                        </a:rPr>
                        <a:t> A quality metric specifically describes a project or product attribute and how the Control Quality process will verify compliance to it.</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8813">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3.Quality Checklists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0"/>
                        </a:spcBef>
                        <a:spcAft>
                          <a:spcPct val="0"/>
                        </a:spcAft>
                        <a:buClrTx/>
                        <a:buSzPct val="50000"/>
                        <a:buFontTx/>
                        <a:buNone/>
                        <a:tabLst>
                          <a:tab pos="914400" algn="l"/>
                        </a:tabLst>
                      </a:pPr>
                      <a:r>
                        <a:rPr kumimoji="0" lang="en-US" sz="1400" b="0" i="0" u="none" strike="noStrike" cap="none" normalizeH="0" baseline="0" dirty="0" smtClean="0">
                          <a:ln>
                            <a:noFill/>
                          </a:ln>
                          <a:solidFill>
                            <a:schemeClr val="tx1"/>
                          </a:solidFill>
                          <a:effectLst/>
                          <a:latin typeface="Arial" charset="0"/>
                        </a:rPr>
                        <a:t>Described previously</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4940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4.Work Performance Measurements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0"/>
                        </a:spcBef>
                        <a:spcAft>
                          <a:spcPct val="0"/>
                        </a:spcAft>
                        <a:buClrTx/>
                        <a:buSzPct val="50000"/>
                        <a:buFontTx/>
                        <a:buNone/>
                        <a:tabLst/>
                      </a:pPr>
                      <a:r>
                        <a:rPr kumimoji="0" lang="en-US" sz="1400" b="0" i="0" u="none" strike="noStrike" cap="none" normalizeH="0" baseline="0" dirty="0" smtClean="0">
                          <a:ln>
                            <a:noFill/>
                          </a:ln>
                          <a:solidFill>
                            <a:schemeClr val="tx1"/>
                          </a:solidFill>
                          <a:effectLst/>
                          <a:latin typeface="Arial" charset="0"/>
                        </a:rPr>
                        <a:t>Evaluate actual progress as compared to planned progress</a:t>
                      </a:r>
                    </a:p>
                    <a:p>
                      <a:pPr marL="0" marR="0" lvl="0" indent="0" algn="l" defTabSz="914400" rtl="0" eaLnBrk="0" fontAlgn="base" latinLnBrk="0" hangingPunct="0">
                        <a:lnSpc>
                          <a:spcPct val="100000"/>
                        </a:lnSpc>
                        <a:spcBef>
                          <a:spcPct val="0"/>
                        </a:spcBef>
                        <a:spcAft>
                          <a:spcPct val="0"/>
                        </a:spcAft>
                        <a:buClrTx/>
                        <a:buSzPct val="50000"/>
                        <a:buFontTx/>
                        <a:buNone/>
                        <a:tabLst/>
                      </a:pPr>
                      <a:r>
                        <a:rPr kumimoji="0" lang="en-US" sz="1400" b="0" i="0" u="none" strike="noStrike" cap="none" normalizeH="0" baseline="0" dirty="0" smtClean="0">
                          <a:ln>
                            <a:noFill/>
                          </a:ln>
                          <a:solidFill>
                            <a:schemeClr val="tx1"/>
                          </a:solidFill>
                          <a:effectLst/>
                          <a:latin typeface="Arial" charset="0"/>
                        </a:rPr>
                        <a:t>May include:</a:t>
                      </a:r>
                    </a:p>
                    <a:p>
                      <a:pPr marL="339725" marR="0" lvl="1" indent="-225425" algn="l" defTabSz="914400" rtl="0" eaLnBrk="0" fontAlgn="base" latinLnBrk="0" hangingPunct="0">
                        <a:lnSpc>
                          <a:spcPct val="100000"/>
                        </a:lnSpc>
                        <a:spcBef>
                          <a:spcPct val="50000"/>
                        </a:spcBef>
                        <a:spcAft>
                          <a:spcPct val="0"/>
                        </a:spcAft>
                        <a:buClr>
                          <a:srgbClr val="005CB8"/>
                        </a:buClr>
                        <a:buSzPct val="80000"/>
                        <a:buFont typeface="Symbol" pitchFamily="18" charset="2"/>
                        <a:buChar char="·"/>
                        <a:tabLst/>
                      </a:pPr>
                      <a:r>
                        <a:rPr kumimoji="0" lang="en-US" sz="1400" b="0" i="0" u="none" strike="noStrike" cap="none" normalizeH="0" baseline="0" dirty="0" smtClean="0">
                          <a:ln>
                            <a:noFill/>
                          </a:ln>
                          <a:solidFill>
                            <a:schemeClr val="tx1"/>
                          </a:solidFill>
                          <a:effectLst/>
                          <a:latin typeface="Arial" charset="0"/>
                        </a:rPr>
                        <a:t>Planned vs. Actual Scheduled Performance</a:t>
                      </a:r>
                    </a:p>
                    <a:p>
                      <a:pPr marL="339725" marR="0" lvl="1" indent="-225425" algn="l" defTabSz="914400" rtl="0" eaLnBrk="0" fontAlgn="base" latinLnBrk="0" hangingPunct="0">
                        <a:lnSpc>
                          <a:spcPct val="100000"/>
                        </a:lnSpc>
                        <a:spcBef>
                          <a:spcPct val="50000"/>
                        </a:spcBef>
                        <a:spcAft>
                          <a:spcPct val="0"/>
                        </a:spcAft>
                        <a:buClr>
                          <a:srgbClr val="005CB8"/>
                        </a:buClr>
                        <a:buSzPct val="80000"/>
                        <a:buFont typeface="Symbol" pitchFamily="18" charset="2"/>
                        <a:buChar char="·"/>
                        <a:tabLst/>
                      </a:pPr>
                      <a:r>
                        <a:rPr kumimoji="0" lang="en-US" sz="1400" b="0" i="0" u="none" strike="noStrike" cap="none" normalizeH="0" baseline="0" dirty="0" smtClean="0">
                          <a:ln>
                            <a:noFill/>
                          </a:ln>
                          <a:solidFill>
                            <a:schemeClr val="tx1"/>
                          </a:solidFill>
                          <a:effectLst/>
                          <a:latin typeface="Arial" charset="0"/>
                        </a:rPr>
                        <a:t>Planned vs. Actual Technical Performance</a:t>
                      </a:r>
                    </a:p>
                    <a:p>
                      <a:pPr marL="339725" marR="0" lvl="1" indent="-225425" algn="l" defTabSz="914400" rtl="0" eaLnBrk="0" fontAlgn="base" latinLnBrk="0" hangingPunct="0">
                        <a:lnSpc>
                          <a:spcPct val="100000"/>
                        </a:lnSpc>
                        <a:spcBef>
                          <a:spcPct val="50000"/>
                        </a:spcBef>
                        <a:spcAft>
                          <a:spcPct val="0"/>
                        </a:spcAft>
                        <a:buClr>
                          <a:srgbClr val="005CB8"/>
                        </a:buClr>
                        <a:buSzPct val="80000"/>
                        <a:buFont typeface="Symbol" pitchFamily="18" charset="2"/>
                        <a:buChar char="·"/>
                        <a:tabLst/>
                      </a:pPr>
                      <a:r>
                        <a:rPr kumimoji="0" lang="en-US" sz="1400" b="0" i="0" u="none" strike="noStrike" cap="none" normalizeH="0" baseline="0" dirty="0" smtClean="0">
                          <a:ln>
                            <a:noFill/>
                          </a:ln>
                          <a:solidFill>
                            <a:schemeClr val="tx1"/>
                          </a:solidFill>
                          <a:effectLst/>
                          <a:latin typeface="Arial" charset="0"/>
                        </a:rPr>
                        <a:t>Planned vs. Actual Cost Performance</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3"/>
          <p:cNvSpPr>
            <a:spLocks noGrp="1"/>
          </p:cNvSpPr>
          <p:nvPr>
            <p:ph type="sldNum" sz="quarter" idx="10"/>
          </p:nvPr>
        </p:nvSpPr>
        <p:spPr/>
        <p:txBody>
          <a:bodyPr/>
          <a:lstStyle/>
          <a:p>
            <a:pPr>
              <a:defRPr/>
            </a:pPr>
            <a:fld id="{DFCDE3AF-770D-4D7D-9D8F-0136B363327F}" type="slidenum">
              <a:rPr lang="en-US"/>
              <a:pPr>
                <a:defRPr/>
              </a:pPr>
              <a:t>28</a:t>
            </a:fld>
            <a:endParaRPr lang="en-US"/>
          </a:p>
        </p:txBody>
      </p:sp>
      <p:sp>
        <p:nvSpPr>
          <p:cNvPr id="34819" name="Rectangle 2"/>
          <p:cNvSpPr>
            <a:spLocks noGrp="1" noChangeArrowheads="1"/>
          </p:cNvSpPr>
          <p:nvPr>
            <p:ph type="title"/>
          </p:nvPr>
        </p:nvSpPr>
        <p:spPr>
          <a:noFill/>
        </p:spPr>
        <p:txBody>
          <a:bodyPr>
            <a:normAutofit fontScale="90000"/>
          </a:bodyPr>
          <a:lstStyle/>
          <a:p>
            <a:pPr>
              <a:lnSpc>
                <a:spcPct val="90000"/>
              </a:lnSpc>
            </a:pPr>
            <a:r>
              <a:rPr lang="en-US" dirty="0" smtClean="0">
                <a:solidFill>
                  <a:schemeClr val="accent1"/>
                </a:solidFill>
              </a:rPr>
              <a:t>2.4.1.Perform Quality Control </a:t>
            </a:r>
            <a:r>
              <a:rPr lang="en-US" dirty="0" smtClean="0">
                <a:solidFill>
                  <a:srgbClr val="00B050"/>
                </a:solidFill>
              </a:rPr>
              <a:t>Inputs </a:t>
            </a:r>
            <a:endParaRPr lang="en-US" sz="1800" dirty="0" smtClean="0">
              <a:solidFill>
                <a:srgbClr val="00B050"/>
              </a:solidFill>
            </a:endParaRPr>
          </a:p>
        </p:txBody>
      </p:sp>
      <p:sp>
        <p:nvSpPr>
          <p:cNvPr id="34820" name="Text Box 3"/>
          <p:cNvSpPr txBox="1">
            <a:spLocks noChangeArrowheads="1"/>
          </p:cNvSpPr>
          <p:nvPr/>
        </p:nvSpPr>
        <p:spPr bwMode="auto">
          <a:xfrm>
            <a:off x="1508125" y="2533650"/>
            <a:ext cx="6645275" cy="579438"/>
          </a:xfrm>
          <a:prstGeom prst="rect">
            <a:avLst/>
          </a:prstGeom>
          <a:noFill/>
          <a:ln w="9525">
            <a:noFill/>
            <a:miter lim="800000"/>
            <a:headEnd/>
            <a:tailEnd/>
          </a:ln>
        </p:spPr>
        <p:txBody>
          <a:bodyPr>
            <a:spAutoFit/>
          </a:bodyPr>
          <a:lstStyle/>
          <a:p>
            <a:pPr eaLnBrk="1" hangingPunct="1"/>
            <a:endParaRPr lang="en-US" sz="3200">
              <a:latin typeface="Times New Roman" pitchFamily="18" charset="0"/>
            </a:endParaRPr>
          </a:p>
        </p:txBody>
      </p:sp>
      <p:graphicFrame>
        <p:nvGraphicFramePr>
          <p:cNvPr id="377971" name="Group 115"/>
          <p:cNvGraphicFramePr>
            <a:graphicFrameLocks noGrp="1"/>
          </p:cNvGraphicFramePr>
          <p:nvPr>
            <p:ph idx="1"/>
          </p:nvPr>
        </p:nvGraphicFramePr>
        <p:xfrm>
          <a:off x="457200" y="1752600"/>
          <a:ext cx="7956550" cy="4038599"/>
        </p:xfrm>
        <a:graphic>
          <a:graphicData uri="http://schemas.openxmlformats.org/drawingml/2006/table">
            <a:tbl>
              <a:tblPr/>
              <a:tblGrid>
                <a:gridCol w="2354263"/>
                <a:gridCol w="5602287"/>
              </a:tblGrid>
              <a:tr h="1697456">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5. Approved Change Requests</a:t>
                      </a:r>
                    </a:p>
                  </a:txBody>
                  <a:tcPr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1400" b="0" i="0" u="none" strike="noStrike" cap="none" normalizeH="0" baseline="0" dirty="0" smtClean="0">
                          <a:ln>
                            <a:noFill/>
                          </a:ln>
                          <a:solidFill>
                            <a:schemeClr val="tx1"/>
                          </a:solidFill>
                          <a:effectLst/>
                          <a:latin typeface="Arial" charset="0"/>
                        </a:rPr>
                        <a:t>Part of the Perform Integration Change Control.  Change Control status updates indicate approved and unapproved changes.  </a:t>
                      </a:r>
                    </a:p>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1400" b="0" i="0" u="none" strike="noStrike" cap="none" normalizeH="0" baseline="0" dirty="0" smtClean="0">
                          <a:ln>
                            <a:noFill/>
                          </a:ln>
                          <a:solidFill>
                            <a:schemeClr val="tx1"/>
                          </a:solidFill>
                          <a:effectLst/>
                          <a:latin typeface="Arial" charset="0"/>
                        </a:rPr>
                        <a:t>May include: </a:t>
                      </a:r>
                    </a:p>
                    <a:p>
                      <a:pPr marL="509588" marR="0" lvl="1" indent="-280988" algn="l" defTabSz="914400" rtl="0" eaLnBrk="0" fontAlgn="base" latinLnBrk="0" hangingPunct="0">
                        <a:lnSpc>
                          <a:spcPct val="100000"/>
                        </a:lnSpc>
                        <a:spcBef>
                          <a:spcPct val="25000"/>
                        </a:spcBef>
                        <a:spcAft>
                          <a:spcPct val="0"/>
                        </a:spcAft>
                        <a:buClr>
                          <a:srgbClr val="005CB8"/>
                        </a:buClr>
                        <a:buSzPct val="150000"/>
                        <a:buFontTx/>
                        <a:buChar char="•"/>
                        <a:tabLst/>
                      </a:pPr>
                      <a:r>
                        <a:rPr kumimoji="0" lang="en-US" sz="1400" b="0" i="0" u="none" strike="noStrike" cap="none" normalizeH="0" baseline="0" dirty="0" smtClean="0">
                          <a:ln>
                            <a:noFill/>
                          </a:ln>
                          <a:solidFill>
                            <a:schemeClr val="tx1"/>
                          </a:solidFill>
                          <a:effectLst/>
                          <a:latin typeface="Arial" charset="0"/>
                        </a:rPr>
                        <a:t>Defect repair</a:t>
                      </a:r>
                    </a:p>
                    <a:p>
                      <a:pPr marL="509588" marR="0" lvl="1" indent="-280988" algn="l" defTabSz="914400" rtl="0" eaLnBrk="0" fontAlgn="base" latinLnBrk="0" hangingPunct="0">
                        <a:lnSpc>
                          <a:spcPct val="100000"/>
                        </a:lnSpc>
                        <a:spcBef>
                          <a:spcPct val="25000"/>
                        </a:spcBef>
                        <a:spcAft>
                          <a:spcPct val="0"/>
                        </a:spcAft>
                        <a:buClr>
                          <a:srgbClr val="005CB8"/>
                        </a:buClr>
                        <a:buSzPct val="150000"/>
                        <a:buFontTx/>
                        <a:buChar char="•"/>
                        <a:tabLst/>
                      </a:pPr>
                      <a:r>
                        <a:rPr kumimoji="0" lang="en-US" sz="1400" b="0" i="0" u="none" strike="noStrike" cap="none" normalizeH="0" baseline="0" dirty="0" smtClean="0">
                          <a:ln>
                            <a:noFill/>
                          </a:ln>
                          <a:solidFill>
                            <a:schemeClr val="tx1"/>
                          </a:solidFill>
                          <a:effectLst/>
                          <a:latin typeface="Arial" charset="0"/>
                        </a:rPr>
                        <a:t>Revised work methods and</a:t>
                      </a:r>
                    </a:p>
                    <a:p>
                      <a:pPr marL="509588" marR="0" lvl="1" indent="-280988" algn="l" defTabSz="914400" rtl="0" eaLnBrk="0" fontAlgn="base" latinLnBrk="0" hangingPunct="0">
                        <a:lnSpc>
                          <a:spcPct val="100000"/>
                        </a:lnSpc>
                        <a:spcBef>
                          <a:spcPct val="25000"/>
                        </a:spcBef>
                        <a:spcAft>
                          <a:spcPct val="0"/>
                        </a:spcAft>
                        <a:buClr>
                          <a:srgbClr val="005CB8"/>
                        </a:buClr>
                        <a:buSzPct val="150000"/>
                        <a:buFontTx/>
                        <a:buChar char="•"/>
                        <a:tabLst/>
                      </a:pPr>
                      <a:r>
                        <a:rPr kumimoji="0" lang="en-US" sz="1400" b="0" i="0" u="none" strike="noStrike" cap="none" normalizeH="0" baseline="0" dirty="0" smtClean="0">
                          <a:ln>
                            <a:noFill/>
                          </a:ln>
                          <a:solidFill>
                            <a:schemeClr val="tx1"/>
                          </a:solidFill>
                          <a:effectLst/>
                          <a:latin typeface="Arial" charset="0"/>
                        </a:rPr>
                        <a:t>Revised schedule </a:t>
                      </a:r>
                    </a:p>
                  </a:txBody>
                  <a:tcPr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7693">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6. Deliverables</a:t>
                      </a:r>
                    </a:p>
                  </a:txBody>
                  <a:tcPr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0" i="0" u="none" strike="noStrike" cap="none" normalizeH="0" baseline="0" dirty="0" smtClean="0">
                          <a:ln>
                            <a:noFill/>
                          </a:ln>
                          <a:solidFill>
                            <a:schemeClr val="tx1"/>
                          </a:solidFill>
                          <a:effectLst/>
                          <a:latin typeface="Arial" charset="0"/>
                        </a:rPr>
                        <a:t>The deliverables are the items whose quality you are checking during Perform Quality Control</a:t>
                      </a:r>
                    </a:p>
                  </a:txBody>
                  <a:tcPr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4345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7. Organizational Process Assets</a:t>
                      </a:r>
                    </a:p>
                  </a:txBody>
                  <a:tcPr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0"/>
                        </a:spcBef>
                        <a:spcAft>
                          <a:spcPct val="0"/>
                        </a:spcAft>
                        <a:buClrTx/>
                        <a:buSzPct val="50000"/>
                        <a:buFontTx/>
                        <a:buNone/>
                        <a:tabLst>
                          <a:tab pos="914400" algn="l"/>
                        </a:tabLst>
                      </a:pPr>
                      <a:r>
                        <a:rPr kumimoji="0" lang="en-US" sz="1400" b="0" i="0" u="none" strike="noStrike" cap="none" normalizeH="0" baseline="0" dirty="0" smtClean="0">
                          <a:ln>
                            <a:noFill/>
                          </a:ln>
                          <a:solidFill>
                            <a:schemeClr val="tx1"/>
                          </a:solidFill>
                          <a:effectLst/>
                          <a:latin typeface="Arial" charset="0"/>
                        </a:rPr>
                        <a:t>May include:</a:t>
                      </a:r>
                    </a:p>
                    <a:p>
                      <a:pPr marL="509588" marR="0" lvl="1" indent="-280988" algn="l" defTabSz="914400" rtl="0" eaLnBrk="0" fontAlgn="base" latinLnBrk="0" hangingPunct="0">
                        <a:lnSpc>
                          <a:spcPct val="100000"/>
                        </a:lnSpc>
                        <a:spcBef>
                          <a:spcPct val="25000"/>
                        </a:spcBef>
                        <a:spcAft>
                          <a:spcPct val="0"/>
                        </a:spcAft>
                        <a:buClr>
                          <a:srgbClr val="005CB8"/>
                        </a:buClr>
                        <a:buSzPct val="150000"/>
                        <a:buFontTx/>
                        <a:buChar char="•"/>
                        <a:tabLst>
                          <a:tab pos="914400" algn="l"/>
                        </a:tabLst>
                      </a:pPr>
                      <a:r>
                        <a:rPr kumimoji="0" lang="en-US" sz="1400" b="0" i="0" u="none" strike="noStrike" cap="none" normalizeH="0" baseline="0" dirty="0" smtClean="0">
                          <a:ln>
                            <a:noFill/>
                          </a:ln>
                          <a:solidFill>
                            <a:schemeClr val="tx1"/>
                          </a:solidFill>
                          <a:effectLst/>
                          <a:latin typeface="Arial" charset="0"/>
                        </a:rPr>
                        <a:t>Quality Standards and Policies</a:t>
                      </a:r>
                    </a:p>
                    <a:p>
                      <a:pPr marL="509588" marR="0" lvl="1" indent="-280988" algn="l" defTabSz="914400" rtl="0" eaLnBrk="0" fontAlgn="base" latinLnBrk="0" hangingPunct="0">
                        <a:lnSpc>
                          <a:spcPct val="100000"/>
                        </a:lnSpc>
                        <a:spcBef>
                          <a:spcPct val="25000"/>
                        </a:spcBef>
                        <a:spcAft>
                          <a:spcPct val="0"/>
                        </a:spcAft>
                        <a:buClr>
                          <a:srgbClr val="005CB8"/>
                        </a:buClr>
                        <a:buSzPct val="150000"/>
                        <a:buFontTx/>
                        <a:buChar char="•"/>
                        <a:tabLst>
                          <a:tab pos="914400" algn="l"/>
                        </a:tabLst>
                      </a:pPr>
                      <a:r>
                        <a:rPr kumimoji="0" lang="en-US" sz="1400" b="0" i="0" u="none" strike="noStrike" cap="none" normalizeH="0" baseline="0" dirty="0" smtClean="0">
                          <a:ln>
                            <a:noFill/>
                          </a:ln>
                          <a:solidFill>
                            <a:schemeClr val="tx1"/>
                          </a:solidFill>
                          <a:effectLst/>
                          <a:latin typeface="Arial" charset="0"/>
                        </a:rPr>
                        <a:t>Standard Work Guidelines</a:t>
                      </a:r>
                    </a:p>
                    <a:p>
                      <a:pPr marL="509588" marR="0" lvl="1" indent="-280988" algn="l" defTabSz="914400" rtl="0" eaLnBrk="0" fontAlgn="base" latinLnBrk="0" hangingPunct="0">
                        <a:lnSpc>
                          <a:spcPct val="100000"/>
                        </a:lnSpc>
                        <a:spcBef>
                          <a:spcPct val="25000"/>
                        </a:spcBef>
                        <a:spcAft>
                          <a:spcPct val="0"/>
                        </a:spcAft>
                        <a:buClr>
                          <a:srgbClr val="005CB8"/>
                        </a:buClr>
                        <a:buSzPct val="150000"/>
                        <a:buFontTx/>
                        <a:buChar char="•"/>
                        <a:tabLst>
                          <a:tab pos="914400" algn="l"/>
                        </a:tabLst>
                      </a:pPr>
                      <a:r>
                        <a:rPr kumimoji="0" lang="en-US" sz="1400" b="0" i="0" u="none" strike="noStrike" cap="none" normalizeH="0" baseline="0" dirty="0" smtClean="0">
                          <a:ln>
                            <a:noFill/>
                          </a:ln>
                          <a:solidFill>
                            <a:schemeClr val="tx1"/>
                          </a:solidFill>
                          <a:effectLst/>
                          <a:latin typeface="Arial" charset="0"/>
                        </a:rPr>
                        <a:t>Issue and Defect reporting procedures and communication policies</a:t>
                      </a:r>
                    </a:p>
                  </a:txBody>
                  <a:tcPr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5"/>
          <p:cNvSpPr>
            <a:spLocks noGrp="1"/>
          </p:cNvSpPr>
          <p:nvPr>
            <p:ph type="sldNum" sz="quarter" idx="10"/>
          </p:nvPr>
        </p:nvSpPr>
        <p:spPr/>
        <p:txBody>
          <a:bodyPr/>
          <a:lstStyle/>
          <a:p>
            <a:pPr>
              <a:defRPr/>
            </a:pPr>
            <a:fld id="{0A830407-BE9C-4AC7-80C0-570D8BFABF49}" type="slidenum">
              <a:rPr lang="en-US"/>
              <a:pPr>
                <a:defRPr/>
              </a:pPr>
              <a:t>29</a:t>
            </a:fld>
            <a:endParaRPr lang="en-US"/>
          </a:p>
        </p:txBody>
      </p:sp>
      <p:sp>
        <p:nvSpPr>
          <p:cNvPr id="1028" name="Rectangle 2"/>
          <p:cNvSpPr>
            <a:spLocks noGrp="1" noChangeArrowheads="1"/>
          </p:cNvSpPr>
          <p:nvPr>
            <p:ph type="title"/>
          </p:nvPr>
        </p:nvSpPr>
        <p:spPr>
          <a:xfrm>
            <a:off x="152400" y="533400"/>
            <a:ext cx="8683625" cy="838200"/>
          </a:xfrm>
          <a:noFill/>
        </p:spPr>
        <p:txBody>
          <a:bodyPr>
            <a:normAutofit/>
          </a:bodyPr>
          <a:lstStyle/>
          <a:p>
            <a:pPr algn="l"/>
            <a:r>
              <a:rPr lang="en-US" sz="3100" b="1" dirty="0" smtClean="0">
                <a:solidFill>
                  <a:srgbClr val="0070C0"/>
                </a:solidFill>
              </a:rPr>
              <a:t>2.4.2.Perform Quality Control </a:t>
            </a:r>
            <a:r>
              <a:rPr lang="en-US" sz="3100" b="1" dirty="0" smtClean="0">
                <a:solidFill>
                  <a:schemeClr val="accent6">
                    <a:lumMod val="75000"/>
                  </a:schemeClr>
                </a:solidFill>
              </a:rPr>
              <a:t>Tools and Techniques</a:t>
            </a:r>
            <a:endParaRPr lang="en-US" b="1" dirty="0" smtClean="0">
              <a:solidFill>
                <a:schemeClr val="accent6">
                  <a:lumMod val="75000"/>
                </a:schemeClr>
              </a:solidFill>
            </a:endParaRPr>
          </a:p>
        </p:txBody>
      </p:sp>
      <p:graphicFrame>
        <p:nvGraphicFramePr>
          <p:cNvPr id="1026" name="Object 4"/>
          <p:cNvGraphicFramePr>
            <a:graphicFrameLocks noChangeAspect="1"/>
          </p:cNvGraphicFramePr>
          <p:nvPr>
            <p:ph sz="quarter" idx="2"/>
          </p:nvPr>
        </p:nvGraphicFramePr>
        <p:xfrm>
          <a:off x="1371600" y="3124200"/>
          <a:ext cx="5486400" cy="3255963"/>
        </p:xfrm>
        <a:graphic>
          <a:graphicData uri="http://schemas.openxmlformats.org/presentationml/2006/ole">
            <p:oleObj spid="_x0000_s1026" r:id="rId4" imgW="5304130" imgH="3652418" progId="">
              <p:embed/>
            </p:oleObj>
          </a:graphicData>
        </a:graphic>
      </p:graphicFrame>
      <p:graphicFrame>
        <p:nvGraphicFramePr>
          <p:cNvPr id="165917" name="Group 29"/>
          <p:cNvGraphicFramePr>
            <a:graphicFrameLocks noGrp="1"/>
          </p:cNvGraphicFramePr>
          <p:nvPr>
            <p:ph sz="quarter" idx="3"/>
          </p:nvPr>
        </p:nvGraphicFramePr>
        <p:xfrm>
          <a:off x="304800" y="1752600"/>
          <a:ext cx="7627937" cy="1219200"/>
        </p:xfrm>
        <a:graphic>
          <a:graphicData uri="http://schemas.openxmlformats.org/drawingml/2006/table">
            <a:tbl>
              <a:tblPr/>
              <a:tblGrid>
                <a:gridCol w="2057400"/>
                <a:gridCol w="5570537"/>
              </a:tblGrid>
              <a:tr h="121920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1. Cause and Effect Diagram</a:t>
                      </a:r>
                    </a:p>
                  </a:txBody>
                  <a:tcPr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341313" algn="l"/>
                          <a:tab pos="914400" algn="l"/>
                        </a:tabLst>
                      </a:pPr>
                      <a:r>
                        <a:rPr kumimoji="0" lang="en-US" sz="1400" b="0" i="1" u="none" strike="noStrike" cap="none" normalizeH="0" baseline="0" dirty="0" smtClean="0">
                          <a:ln>
                            <a:noFill/>
                          </a:ln>
                          <a:solidFill>
                            <a:schemeClr val="tx1"/>
                          </a:solidFill>
                          <a:effectLst/>
                          <a:latin typeface="Arial" charset="0"/>
                        </a:rPr>
                        <a:t>“Cause and effect diagrams, also called Ishikawa diagrams or fishbone diagrams, illustrate how various factors might be linked to potential problems or effects.”</a:t>
                      </a:r>
                      <a:r>
                        <a:rPr lang="en-US" sz="1400" dirty="0" smtClean="0"/>
                        <a:t>Cause and Effect diagrams are a creative way to look at potential causes of a problem or defect.</a:t>
                      </a:r>
                    </a:p>
                    <a:p>
                      <a:pPr marL="0" marR="0" lvl="0" indent="0" algn="l" defTabSz="914400" rtl="0" eaLnBrk="0" fontAlgn="base" latinLnBrk="0" hangingPunct="0">
                        <a:lnSpc>
                          <a:spcPct val="100000"/>
                        </a:lnSpc>
                        <a:spcBef>
                          <a:spcPct val="25000"/>
                        </a:spcBef>
                        <a:spcAft>
                          <a:spcPct val="0"/>
                        </a:spcAft>
                        <a:buClrTx/>
                        <a:buSzPct val="50000"/>
                        <a:buFontTx/>
                        <a:buNone/>
                        <a:tabLst>
                          <a:tab pos="341313" algn="l"/>
                          <a:tab pos="914400" algn="l"/>
                        </a:tabLst>
                      </a:pPr>
                      <a:endParaRPr kumimoji="0" lang="en-US" sz="1400" b="0" i="1" u="none" strike="noStrike" cap="none" normalizeH="0" baseline="0" dirty="0" smtClean="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a:solidFill>
                  <a:srgbClr val="002060"/>
                </a:solidFill>
              </a:rPr>
              <a:t/>
            </a:r>
            <a:br>
              <a:rPr lang="en-US" dirty="0">
                <a:solidFill>
                  <a:srgbClr val="002060"/>
                </a:solidFill>
              </a:rPr>
            </a:br>
            <a:r>
              <a:rPr lang="en-US" sz="4000" b="1" dirty="0" smtClean="0">
                <a:solidFill>
                  <a:srgbClr val="002060"/>
                </a:solidFill>
              </a:rPr>
              <a:t>2.1. The Process of Project Quality Management</a:t>
            </a:r>
            <a:r>
              <a:rPr lang="en-US" dirty="0" smtClean="0">
                <a:solidFill>
                  <a:srgbClr val="002060"/>
                </a:solidFill>
              </a:rPr>
              <a:t/>
            </a:r>
            <a:br>
              <a:rPr lang="en-US" dirty="0" smtClean="0">
                <a:solidFill>
                  <a:srgbClr val="002060"/>
                </a:solidFill>
              </a:rPr>
            </a:br>
            <a:endParaRPr lang="en-US" dirty="0"/>
          </a:p>
        </p:txBody>
      </p:sp>
      <p:sp>
        <p:nvSpPr>
          <p:cNvPr id="3" name="Content Placeholder 2"/>
          <p:cNvSpPr>
            <a:spLocks noGrp="1"/>
          </p:cNvSpPr>
          <p:nvPr>
            <p:ph idx="1"/>
          </p:nvPr>
        </p:nvSpPr>
        <p:spPr>
          <a:xfrm>
            <a:off x="381001" y="1676400"/>
            <a:ext cx="8001000" cy="4572000"/>
          </a:xfrm>
        </p:spPr>
        <p:txBody>
          <a:bodyPr>
            <a:noAutofit/>
          </a:bodyPr>
          <a:lstStyle/>
          <a:p>
            <a:pPr algn="just" eaLnBrk="1" hangingPunct="1">
              <a:buFont typeface="Wingdings" pitchFamily="2" charset="2"/>
              <a:buChar char="Ø"/>
            </a:pPr>
            <a:r>
              <a:rPr lang="en-US" sz="2600" dirty="0">
                <a:solidFill>
                  <a:srgbClr val="002060"/>
                </a:solidFill>
              </a:rPr>
              <a:t>Quality policy is the overall intention and direction of an organization with regard to quality, as formally expressed by top management. </a:t>
            </a:r>
          </a:p>
          <a:p>
            <a:pPr algn="just" eaLnBrk="1" hangingPunct="1">
              <a:buFont typeface="Wingdings" pitchFamily="2" charset="2"/>
              <a:buChar char="Ø"/>
            </a:pPr>
            <a:r>
              <a:rPr lang="en-US" sz="2600" dirty="0">
                <a:solidFill>
                  <a:srgbClr val="002060"/>
                </a:solidFill>
              </a:rPr>
              <a:t>Project Quality Management is implemented through the policies, procedures, and processes of quality planning, quality assurance, and quality control in the context of continuous process improvement.</a:t>
            </a:r>
          </a:p>
          <a:p>
            <a:pPr algn="just" eaLnBrk="1" hangingPunct="1">
              <a:buFont typeface="Wingdings" pitchFamily="2" charset="2"/>
              <a:buChar char="Ø"/>
            </a:pPr>
            <a:r>
              <a:rPr lang="en-US" sz="2600" dirty="0" smtClean="0">
                <a:solidFill>
                  <a:srgbClr val="002060"/>
                </a:solidFill>
              </a:rPr>
              <a:t>Even </a:t>
            </a:r>
            <a:r>
              <a:rPr lang="en-US" sz="2600" dirty="0">
                <a:solidFill>
                  <a:srgbClr val="002060"/>
                </a:solidFill>
              </a:rPr>
              <a:t>though PQM applies to all projects, product quality measurements and techniques are specific to the specific type of product being delivered by the project</a:t>
            </a:r>
            <a:r>
              <a:rPr lang="en-US" sz="2200" dirty="0" smtClean="0">
                <a:solidFill>
                  <a:srgbClr val="002060"/>
                </a:solidFill>
              </a:rPr>
              <a:t>.</a:t>
            </a:r>
            <a:endParaRPr lang="en-US" sz="2200" dirty="0">
              <a:solidFill>
                <a:srgbClr val="00206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981" name="Group 77"/>
          <p:cNvGraphicFramePr>
            <a:graphicFrameLocks noGrp="1"/>
          </p:cNvGraphicFramePr>
          <p:nvPr>
            <p:ph sz="half" idx="1"/>
          </p:nvPr>
        </p:nvGraphicFramePr>
        <p:xfrm>
          <a:off x="762000" y="1725613"/>
          <a:ext cx="7772400" cy="1981200"/>
        </p:xfrm>
        <a:graphic>
          <a:graphicData uri="http://schemas.openxmlformats.org/drawingml/2006/table">
            <a:tbl>
              <a:tblPr/>
              <a:tblGrid>
                <a:gridCol w="1904254"/>
                <a:gridCol w="5868146"/>
              </a:tblGrid>
              <a:tr h="45720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1" i="0" u="none" strike="noStrike" cap="none" normalizeH="0" baseline="0" dirty="0" smtClean="0">
                          <a:ln>
                            <a:noFill/>
                          </a:ln>
                          <a:solidFill>
                            <a:srgbClr val="FF0000"/>
                          </a:solidFill>
                          <a:effectLst/>
                          <a:latin typeface="Arial" charset="0"/>
                        </a:rPr>
                        <a:t>1. Control Charts</a:t>
                      </a:r>
                      <a:endParaRPr kumimoji="0" lang="en-US" sz="1600" b="0" i="0" u="none" strike="noStrike" cap="none" normalizeH="0" baseline="0" dirty="0" smtClean="0">
                        <a:ln>
                          <a:noFill/>
                        </a:ln>
                        <a:solidFill>
                          <a:srgbClr val="FF0000"/>
                        </a:solidFill>
                        <a:effectLst/>
                        <a:latin typeface="Arial" charset="0"/>
                      </a:endParaRPr>
                    </a:p>
                  </a:txBody>
                  <a:tcPr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401638" marR="0" lvl="0" indent="-401638"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0" i="0" u="none" strike="noStrike" cap="none" normalizeH="0" baseline="0" dirty="0" smtClean="0">
                          <a:ln>
                            <a:noFill/>
                          </a:ln>
                          <a:solidFill>
                            <a:srgbClr val="FF0000"/>
                          </a:solidFill>
                          <a:effectLst/>
                          <a:latin typeface="Arial" charset="0"/>
                        </a:rPr>
                        <a:t>Described previously</a:t>
                      </a:r>
                    </a:p>
                  </a:txBody>
                  <a:tcPr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1" i="0" u="none" strike="noStrike" cap="none" normalizeH="0" baseline="0" dirty="0" smtClean="0">
                          <a:ln>
                            <a:noFill/>
                          </a:ln>
                          <a:solidFill>
                            <a:srgbClr val="FF0000"/>
                          </a:solidFill>
                          <a:effectLst/>
                          <a:latin typeface="Arial" charset="0"/>
                        </a:rPr>
                        <a:t>2. Flowcharting</a:t>
                      </a:r>
                    </a:p>
                  </a:txBody>
                  <a:tcPr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0" i="0" u="none" strike="noStrike" cap="none" normalizeH="0" baseline="0" dirty="0" smtClean="0">
                          <a:ln>
                            <a:noFill/>
                          </a:ln>
                          <a:solidFill>
                            <a:srgbClr val="FF0000"/>
                          </a:solidFill>
                          <a:effectLst/>
                          <a:latin typeface="Arial" charset="0"/>
                        </a:rPr>
                        <a:t>Described in previously</a:t>
                      </a:r>
                    </a:p>
                  </a:txBody>
                  <a:tcPr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600" b="1" i="0" u="none" strike="noStrike" cap="none" normalizeH="0" baseline="0" dirty="0" smtClean="0">
                          <a:ln>
                            <a:noFill/>
                          </a:ln>
                          <a:solidFill>
                            <a:schemeClr val="tx1"/>
                          </a:solidFill>
                          <a:effectLst/>
                          <a:latin typeface="Arial" charset="0"/>
                        </a:rPr>
                        <a:t>3.Histogram</a:t>
                      </a:r>
                    </a:p>
                  </a:txBody>
                  <a:tcPr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0"/>
                        </a:spcBef>
                        <a:spcAft>
                          <a:spcPct val="0"/>
                        </a:spcAft>
                        <a:buClrTx/>
                        <a:buSzPct val="50000"/>
                        <a:buFontTx/>
                        <a:buNone/>
                        <a:tabLst>
                          <a:tab pos="914400" algn="l"/>
                        </a:tabLst>
                      </a:pPr>
                      <a:r>
                        <a:rPr kumimoji="0" lang="en-US" sz="1600" b="0" i="0" u="none" strike="noStrike" cap="none" normalizeH="0" baseline="0" dirty="0" smtClean="0">
                          <a:ln>
                            <a:noFill/>
                          </a:ln>
                          <a:solidFill>
                            <a:schemeClr val="tx1"/>
                          </a:solidFill>
                          <a:effectLst/>
                          <a:latin typeface="Arial" charset="0"/>
                        </a:rPr>
                        <a:t>A vertical bar chart showing a distribution of variables where each column represents an attribute or characteristic of a problem/situation, and the height of the column represents the relative frequency of the characteristic</a:t>
                      </a:r>
                    </a:p>
                  </a:txBody>
                  <a:tcPr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5860" name="Text Box 3"/>
          <p:cNvSpPr txBox="1">
            <a:spLocks noChangeArrowheads="1"/>
          </p:cNvSpPr>
          <p:nvPr/>
        </p:nvSpPr>
        <p:spPr bwMode="auto">
          <a:xfrm>
            <a:off x="1508125" y="2533650"/>
            <a:ext cx="6645275" cy="579438"/>
          </a:xfrm>
          <a:prstGeom prst="rect">
            <a:avLst/>
          </a:prstGeom>
          <a:noFill/>
          <a:ln w="9525">
            <a:noFill/>
            <a:miter lim="800000"/>
            <a:headEnd/>
            <a:tailEnd/>
          </a:ln>
        </p:spPr>
        <p:txBody>
          <a:bodyPr>
            <a:spAutoFit/>
          </a:bodyPr>
          <a:lstStyle/>
          <a:p>
            <a:pPr eaLnBrk="1" hangingPunct="1"/>
            <a:endParaRPr lang="en-US" sz="3200">
              <a:latin typeface="Times New Roman" pitchFamily="18" charset="0"/>
            </a:endParaRPr>
          </a:p>
        </p:txBody>
      </p:sp>
      <p:pic>
        <p:nvPicPr>
          <p:cNvPr id="35861" name="Picture 60"/>
          <p:cNvPicPr>
            <a:picLocks noChangeAspect="1" noChangeArrowheads="1"/>
          </p:cNvPicPr>
          <p:nvPr/>
        </p:nvPicPr>
        <p:blipFill>
          <a:blip r:embed="rId3"/>
          <a:srcRect/>
          <a:stretch>
            <a:fillRect/>
          </a:stretch>
        </p:blipFill>
        <p:spPr bwMode="auto">
          <a:xfrm>
            <a:off x="1600200" y="3810000"/>
            <a:ext cx="5486400" cy="2624138"/>
          </a:xfrm>
          <a:prstGeom prst="rect">
            <a:avLst/>
          </a:prstGeom>
          <a:noFill/>
          <a:ln w="9525" algn="ctr">
            <a:noFill/>
            <a:miter lim="800000"/>
            <a:headEnd/>
            <a:tailEnd/>
          </a:ln>
        </p:spPr>
      </p:pic>
      <p:sp>
        <p:nvSpPr>
          <p:cNvPr id="35862" name="Rectangle 81"/>
          <p:cNvSpPr>
            <a:spLocks noGrp="1" noChangeArrowheads="1"/>
          </p:cNvSpPr>
          <p:nvPr>
            <p:ph type="title"/>
          </p:nvPr>
        </p:nvSpPr>
        <p:spPr>
          <a:xfrm>
            <a:off x="152400" y="762000"/>
            <a:ext cx="8683625" cy="762000"/>
          </a:xfrm>
          <a:noFill/>
        </p:spPr>
        <p:txBody>
          <a:bodyPr>
            <a:noAutofit/>
          </a:bodyPr>
          <a:lstStyle/>
          <a:p>
            <a:pPr marL="1201738" indent="-1201738" algn="l"/>
            <a:r>
              <a:rPr lang="en-US" sz="2800" b="1" dirty="0" smtClean="0">
                <a:solidFill>
                  <a:srgbClr val="0070C0"/>
                </a:solidFill>
              </a:rPr>
              <a:t>2.4.2.Perform Quality Control </a:t>
            </a:r>
            <a:r>
              <a:rPr lang="en-US" sz="2800" b="1" dirty="0" smtClean="0">
                <a:solidFill>
                  <a:schemeClr val="accent6">
                    <a:lumMod val="75000"/>
                  </a:schemeClr>
                </a:solidFill>
              </a:rPr>
              <a:t>Tools and Techniques</a:t>
            </a:r>
            <a:endParaRPr lang="en-US" sz="11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3"/>
          <p:cNvSpPr>
            <a:spLocks noGrp="1"/>
          </p:cNvSpPr>
          <p:nvPr>
            <p:ph type="sldNum" sz="quarter" idx="10"/>
          </p:nvPr>
        </p:nvSpPr>
        <p:spPr/>
        <p:txBody>
          <a:bodyPr/>
          <a:lstStyle/>
          <a:p>
            <a:pPr>
              <a:defRPr/>
            </a:pPr>
            <a:fld id="{C2905E34-DEA8-4A19-9118-E9B5670D1737}" type="slidenum">
              <a:rPr lang="en-US"/>
              <a:pPr>
                <a:defRPr/>
              </a:pPr>
              <a:t>31</a:t>
            </a:fld>
            <a:endParaRPr lang="en-US"/>
          </a:p>
        </p:txBody>
      </p:sp>
      <p:graphicFrame>
        <p:nvGraphicFramePr>
          <p:cNvPr id="174108" name="Group 28"/>
          <p:cNvGraphicFramePr>
            <a:graphicFrameLocks noGrp="1"/>
          </p:cNvGraphicFramePr>
          <p:nvPr>
            <p:ph idx="1"/>
          </p:nvPr>
        </p:nvGraphicFramePr>
        <p:xfrm>
          <a:off x="228600" y="1722438"/>
          <a:ext cx="7805737" cy="944563"/>
        </p:xfrm>
        <a:graphic>
          <a:graphicData uri="http://schemas.openxmlformats.org/drawingml/2006/table">
            <a:tbl>
              <a:tblPr/>
              <a:tblGrid>
                <a:gridCol w="1889125"/>
                <a:gridCol w="5916612"/>
              </a:tblGrid>
              <a:tr h="944563">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4. Pareto Chart</a:t>
                      </a:r>
                    </a:p>
                  </a:txBody>
                  <a:tcPr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0" algn="l"/>
                          <a:tab pos="914400" algn="l"/>
                        </a:tabLst>
                      </a:pPr>
                      <a:r>
                        <a:rPr kumimoji="0" lang="en-US" sz="1800" b="0" i="1" u="none" strike="noStrike" cap="none" normalizeH="0" baseline="0" dirty="0" smtClean="0">
                          <a:ln>
                            <a:noFill/>
                          </a:ln>
                          <a:solidFill>
                            <a:schemeClr val="tx1"/>
                          </a:solidFill>
                          <a:effectLst/>
                          <a:latin typeface="Arial" charset="0"/>
                        </a:rPr>
                        <a:t>“A histogram, ordered by frequency of occurrence, that shows how many results were generated by each identified cause.”</a:t>
                      </a:r>
                      <a:endParaRPr kumimoji="0" lang="en-US" sz="1800" b="1" i="1" u="none" strike="noStrike" cap="none" normalizeH="0" baseline="0" dirty="0" smtClean="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36876" name="Picture 24"/>
          <p:cNvPicPr>
            <a:picLocks noChangeAspect="1" noChangeArrowheads="1"/>
          </p:cNvPicPr>
          <p:nvPr/>
        </p:nvPicPr>
        <p:blipFill>
          <a:blip r:embed="rId3"/>
          <a:srcRect b="6215"/>
          <a:stretch>
            <a:fillRect/>
          </a:stretch>
        </p:blipFill>
        <p:spPr bwMode="auto">
          <a:xfrm>
            <a:off x="1905000" y="2682875"/>
            <a:ext cx="5329238" cy="3717925"/>
          </a:xfrm>
          <a:prstGeom prst="rect">
            <a:avLst/>
          </a:prstGeom>
          <a:noFill/>
          <a:ln w="9525" algn="ctr">
            <a:noFill/>
            <a:miter lim="800000"/>
            <a:headEnd/>
            <a:tailEnd/>
          </a:ln>
        </p:spPr>
      </p:pic>
      <p:sp>
        <p:nvSpPr>
          <p:cNvPr id="36877" name="Rectangle 27"/>
          <p:cNvSpPr>
            <a:spLocks noGrp="1" noChangeArrowheads="1"/>
          </p:cNvSpPr>
          <p:nvPr>
            <p:ph type="title"/>
          </p:nvPr>
        </p:nvSpPr>
        <p:spPr>
          <a:xfrm>
            <a:off x="152400" y="838200"/>
            <a:ext cx="8683625" cy="609600"/>
          </a:xfrm>
          <a:noFill/>
        </p:spPr>
        <p:txBody>
          <a:bodyPr>
            <a:noAutofit/>
          </a:bodyPr>
          <a:lstStyle/>
          <a:p>
            <a:pPr marL="1201738" indent="-1201738" algn="l"/>
            <a:r>
              <a:rPr lang="en-US" sz="2800" b="1" dirty="0" smtClean="0">
                <a:solidFill>
                  <a:srgbClr val="0070C0"/>
                </a:solidFill>
              </a:rPr>
              <a:t>2.4.2.Perform Quality Control </a:t>
            </a:r>
            <a:r>
              <a:rPr lang="en-US" sz="2800" b="1" dirty="0" smtClean="0">
                <a:solidFill>
                  <a:schemeClr val="accent6">
                    <a:lumMod val="75000"/>
                  </a:schemeClr>
                </a:solidFill>
              </a:rPr>
              <a:t>Tools and Techniques</a:t>
            </a:r>
            <a:endParaRPr lang="en-US" sz="1100" dirty="0" smtClean="0"/>
          </a:p>
        </p:txBody>
      </p:sp>
      <p:sp>
        <p:nvSpPr>
          <p:cNvPr id="36878" name="Rectangle 23"/>
          <p:cNvSpPr>
            <a:spLocks noChangeArrowheads="1"/>
          </p:cNvSpPr>
          <p:nvPr/>
        </p:nvSpPr>
        <p:spPr bwMode="auto">
          <a:xfrm>
            <a:off x="5759450" y="6194425"/>
            <a:ext cx="3155950" cy="358775"/>
          </a:xfrm>
          <a:prstGeom prst="rect">
            <a:avLst/>
          </a:prstGeom>
          <a:noFill/>
          <a:ln w="9525" algn="ctr">
            <a:noFill/>
            <a:miter lim="800000"/>
            <a:headEnd/>
            <a:tailEnd/>
          </a:ln>
        </p:spPr>
        <p:txBody>
          <a:bodyPr>
            <a:spAutoFit/>
          </a:bodyPr>
          <a:lstStyle/>
          <a:p>
            <a:pPr algn="r" eaLnBrk="1" hangingPunct="1">
              <a:lnSpc>
                <a:spcPct val="125000"/>
              </a:lnSpc>
              <a:spcBef>
                <a:spcPct val="25000"/>
              </a:spcBef>
            </a:pPr>
            <a:r>
              <a:rPr lang="en-US" sz="1400" i="1"/>
              <a:t>PMBoK</a:t>
            </a:r>
            <a:r>
              <a:rPr lang="en-US" sz="1400" i="1" baseline="30000"/>
              <a:t>®</a:t>
            </a:r>
            <a:r>
              <a:rPr lang="en-US" sz="1400" i="1"/>
              <a:t> Guide, 4</a:t>
            </a:r>
            <a:r>
              <a:rPr lang="en-US" sz="1400" i="1" baseline="30000"/>
              <a:t>th</a:t>
            </a:r>
            <a:r>
              <a:rPr lang="en-US" sz="1400" i="1"/>
              <a:t> Edition, p. 211</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pPr>
              <a:defRPr/>
            </a:pPr>
            <a:fld id="{C3D055F1-D67B-4C0B-A24D-C24BE9620112}" type="slidenum">
              <a:rPr lang="en-US"/>
              <a:pPr>
                <a:defRPr/>
              </a:pPr>
              <a:t>32</a:t>
            </a:fld>
            <a:endParaRPr lang="en-US"/>
          </a:p>
        </p:txBody>
      </p:sp>
      <p:sp>
        <p:nvSpPr>
          <p:cNvPr id="37891" name="Text Box 3"/>
          <p:cNvSpPr txBox="1">
            <a:spLocks noChangeArrowheads="1"/>
          </p:cNvSpPr>
          <p:nvPr/>
        </p:nvSpPr>
        <p:spPr bwMode="auto">
          <a:xfrm>
            <a:off x="1508125" y="2533650"/>
            <a:ext cx="6645275" cy="579438"/>
          </a:xfrm>
          <a:prstGeom prst="rect">
            <a:avLst/>
          </a:prstGeom>
          <a:noFill/>
          <a:ln w="9525">
            <a:noFill/>
            <a:miter lim="800000"/>
            <a:headEnd/>
            <a:tailEnd/>
          </a:ln>
        </p:spPr>
        <p:txBody>
          <a:bodyPr>
            <a:spAutoFit/>
          </a:bodyPr>
          <a:lstStyle/>
          <a:p>
            <a:pPr eaLnBrk="1" hangingPunct="1"/>
            <a:endParaRPr lang="en-US" sz="3200">
              <a:latin typeface="Times New Roman" pitchFamily="18" charset="0"/>
            </a:endParaRPr>
          </a:p>
        </p:txBody>
      </p:sp>
      <p:graphicFrame>
        <p:nvGraphicFramePr>
          <p:cNvPr id="387124" name="Group 52"/>
          <p:cNvGraphicFramePr>
            <a:graphicFrameLocks noGrp="1"/>
          </p:cNvGraphicFramePr>
          <p:nvPr>
            <p:ph idx="1"/>
          </p:nvPr>
        </p:nvGraphicFramePr>
        <p:xfrm>
          <a:off x="838200" y="1785938"/>
          <a:ext cx="7543800" cy="2560320"/>
        </p:xfrm>
        <a:graphic>
          <a:graphicData uri="http://schemas.openxmlformats.org/drawingml/2006/table">
            <a:tbl>
              <a:tblPr/>
              <a:tblGrid>
                <a:gridCol w="2001416"/>
                <a:gridCol w="5542384"/>
              </a:tblGrid>
              <a:tr h="182880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5. Run Chart</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0" algn="l"/>
                          <a:tab pos="914400" algn="l"/>
                        </a:tabLst>
                      </a:pPr>
                      <a:r>
                        <a:rPr kumimoji="0" lang="en-US" sz="1400" b="0" i="0" u="none" strike="noStrike" cap="none" normalizeH="0" baseline="0" smtClean="0">
                          <a:ln>
                            <a:noFill/>
                          </a:ln>
                          <a:solidFill>
                            <a:schemeClr val="tx1"/>
                          </a:solidFill>
                          <a:effectLst/>
                          <a:latin typeface="Arial" charset="0"/>
                        </a:rPr>
                        <a:t>A Run Chart shows the history and pattern of variation. A run chart is a line graph that shows data points plotted in the order in which they occur.  Primarily used in trend analysis which involves mathematical techniques to forecast future outcomes based on historical results.  </a:t>
                      </a:r>
                    </a:p>
                    <a:p>
                      <a:pPr marL="0" marR="0" lvl="0" indent="0" algn="l" defTabSz="914400" rtl="0" eaLnBrk="0" fontAlgn="base" latinLnBrk="0" hangingPunct="0">
                        <a:lnSpc>
                          <a:spcPct val="100000"/>
                        </a:lnSpc>
                        <a:spcBef>
                          <a:spcPct val="25000"/>
                        </a:spcBef>
                        <a:spcAft>
                          <a:spcPct val="0"/>
                        </a:spcAft>
                        <a:buClrTx/>
                        <a:buSzPct val="50000"/>
                        <a:buFontTx/>
                        <a:buNone/>
                        <a:tabLst>
                          <a:tab pos="0" algn="l"/>
                          <a:tab pos="914400" algn="l"/>
                        </a:tabLst>
                      </a:pPr>
                      <a:r>
                        <a:rPr kumimoji="0" lang="en-US" sz="1400" b="0" i="0" u="none" strike="noStrike" cap="none" normalizeH="0" baseline="0" smtClean="0">
                          <a:ln>
                            <a:noFill/>
                          </a:ln>
                          <a:solidFill>
                            <a:schemeClr val="tx1"/>
                          </a:solidFill>
                          <a:effectLst/>
                          <a:latin typeface="Arial" charset="0"/>
                        </a:rPr>
                        <a:t>Most often used to analyze:</a:t>
                      </a:r>
                    </a:p>
                    <a:p>
                      <a:pPr marL="820738" marR="0" lvl="1" indent="-304800"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0" algn="l"/>
                          <a:tab pos="914400" algn="l"/>
                        </a:tabLst>
                      </a:pPr>
                      <a:r>
                        <a:rPr kumimoji="0" lang="en-US" sz="1400" b="0" i="0" u="none" strike="noStrike" cap="none" normalizeH="0" baseline="0" smtClean="0">
                          <a:ln>
                            <a:noFill/>
                          </a:ln>
                          <a:solidFill>
                            <a:schemeClr val="tx1"/>
                          </a:solidFill>
                          <a:effectLst/>
                          <a:latin typeface="Arial" charset="0"/>
                        </a:rPr>
                        <a:t>Technical performance</a:t>
                      </a:r>
                    </a:p>
                    <a:p>
                      <a:pPr marL="820738" marR="0" lvl="1" indent="-304800" algn="l" defTabSz="914400" rtl="0" eaLnBrk="0" fontAlgn="base" latinLnBrk="0" hangingPunct="0">
                        <a:lnSpc>
                          <a:spcPct val="100000"/>
                        </a:lnSpc>
                        <a:spcBef>
                          <a:spcPct val="25000"/>
                        </a:spcBef>
                        <a:spcAft>
                          <a:spcPct val="0"/>
                        </a:spcAft>
                        <a:buClr>
                          <a:srgbClr val="005CB8"/>
                        </a:buClr>
                        <a:buSzTx/>
                        <a:buFont typeface="Symbol" pitchFamily="18" charset="2"/>
                        <a:buChar char="·"/>
                        <a:tabLst>
                          <a:tab pos="0" algn="l"/>
                          <a:tab pos="914400" algn="l"/>
                        </a:tabLst>
                      </a:pPr>
                      <a:r>
                        <a:rPr kumimoji="0" lang="en-US" sz="1400" b="0" i="0" u="none" strike="noStrike" cap="none" normalizeH="0" baseline="0" smtClean="0">
                          <a:ln>
                            <a:noFill/>
                          </a:ln>
                          <a:solidFill>
                            <a:schemeClr val="tx1"/>
                          </a:solidFill>
                          <a:effectLst/>
                          <a:latin typeface="Arial" charset="0"/>
                        </a:rPr>
                        <a:t>Cost and schedule performance</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7063">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tx1"/>
                          </a:solidFill>
                          <a:effectLst/>
                          <a:latin typeface="Arial" charset="0"/>
                        </a:rPr>
                        <a:t>6. Scatter Diagram</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55563" marR="0" lvl="0" indent="-55563" algn="l" defTabSz="914400" rtl="0" eaLnBrk="0" fontAlgn="base" latinLnBrk="0" hangingPunct="0">
                        <a:lnSpc>
                          <a:spcPct val="100000"/>
                        </a:lnSpc>
                        <a:spcBef>
                          <a:spcPct val="0"/>
                        </a:spcBef>
                        <a:spcAft>
                          <a:spcPct val="0"/>
                        </a:spcAft>
                        <a:buClrTx/>
                        <a:buSzPct val="50000"/>
                        <a:buFontTx/>
                        <a:buNone/>
                        <a:tabLst>
                          <a:tab pos="914400" algn="l"/>
                        </a:tabLst>
                      </a:pPr>
                      <a:r>
                        <a:rPr kumimoji="0" lang="en-US" sz="1400" b="0" i="0" u="none" strike="noStrike" cap="none" normalizeH="0" baseline="0" dirty="0" smtClean="0">
                          <a:ln>
                            <a:noFill/>
                          </a:ln>
                          <a:solidFill>
                            <a:schemeClr val="tx1"/>
                          </a:solidFill>
                          <a:effectLst/>
                          <a:latin typeface="Arial" charset="0"/>
                        </a:rPr>
                        <a:t>“A scatter diagram shows the relationship between two variables. This tool allows the quality team to study and identify the possible relationship between changes observed in two variables.”</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37905" name="Picture 44"/>
          <p:cNvPicPr>
            <a:picLocks noChangeAspect="1" noChangeArrowheads="1"/>
          </p:cNvPicPr>
          <p:nvPr/>
        </p:nvPicPr>
        <p:blipFill>
          <a:blip r:embed="rId3"/>
          <a:srcRect b="5264"/>
          <a:stretch>
            <a:fillRect/>
          </a:stretch>
        </p:blipFill>
        <p:spPr bwMode="auto">
          <a:xfrm>
            <a:off x="2362200" y="4410075"/>
            <a:ext cx="3962400" cy="2066925"/>
          </a:xfrm>
          <a:prstGeom prst="rect">
            <a:avLst/>
          </a:prstGeom>
          <a:noFill/>
          <a:ln w="9525" algn="ctr">
            <a:noFill/>
            <a:miter lim="800000"/>
            <a:headEnd/>
            <a:tailEnd/>
          </a:ln>
        </p:spPr>
      </p:pic>
      <p:sp>
        <p:nvSpPr>
          <p:cNvPr id="37906" name="Rectangle 49"/>
          <p:cNvSpPr>
            <a:spLocks noChangeArrowheads="1"/>
          </p:cNvSpPr>
          <p:nvPr/>
        </p:nvSpPr>
        <p:spPr bwMode="auto">
          <a:xfrm>
            <a:off x="5835650" y="6194425"/>
            <a:ext cx="3155950" cy="358775"/>
          </a:xfrm>
          <a:prstGeom prst="rect">
            <a:avLst/>
          </a:prstGeom>
          <a:noFill/>
          <a:ln w="9525" algn="ctr">
            <a:noFill/>
            <a:miter lim="800000"/>
            <a:headEnd/>
            <a:tailEnd/>
          </a:ln>
        </p:spPr>
        <p:txBody>
          <a:bodyPr>
            <a:spAutoFit/>
          </a:bodyPr>
          <a:lstStyle/>
          <a:p>
            <a:pPr algn="r" eaLnBrk="1" hangingPunct="1">
              <a:lnSpc>
                <a:spcPct val="125000"/>
              </a:lnSpc>
              <a:spcBef>
                <a:spcPct val="25000"/>
              </a:spcBef>
            </a:pPr>
            <a:r>
              <a:rPr lang="en-US" sz="1400" i="1"/>
              <a:t>PMBoK</a:t>
            </a:r>
            <a:r>
              <a:rPr lang="en-US" sz="1400" i="1" baseline="30000"/>
              <a:t>®</a:t>
            </a:r>
            <a:r>
              <a:rPr lang="en-US" sz="1400" i="1"/>
              <a:t> Guide, 4</a:t>
            </a:r>
            <a:r>
              <a:rPr lang="en-US" sz="1400" i="1" baseline="30000"/>
              <a:t>th</a:t>
            </a:r>
            <a:r>
              <a:rPr lang="en-US" sz="1400" i="1"/>
              <a:t> Edition, p. 211</a:t>
            </a:r>
          </a:p>
        </p:txBody>
      </p:sp>
      <p:sp>
        <p:nvSpPr>
          <p:cNvPr id="37907" name="Rectangle 50"/>
          <p:cNvSpPr>
            <a:spLocks noGrp="1" noChangeArrowheads="1"/>
          </p:cNvSpPr>
          <p:nvPr>
            <p:ph type="title"/>
          </p:nvPr>
        </p:nvSpPr>
        <p:spPr>
          <a:xfrm>
            <a:off x="152400" y="1066800"/>
            <a:ext cx="8683625" cy="457200"/>
          </a:xfrm>
          <a:noFill/>
        </p:spPr>
        <p:txBody>
          <a:bodyPr>
            <a:noAutofit/>
          </a:bodyPr>
          <a:lstStyle/>
          <a:p>
            <a:pPr marL="1201738" indent="-1201738" algn="l"/>
            <a:r>
              <a:rPr lang="en-US" sz="2800" b="1" dirty="0" smtClean="0">
                <a:solidFill>
                  <a:srgbClr val="0070C0"/>
                </a:solidFill>
              </a:rPr>
              <a:t>2.4.2.Perform Quality Control </a:t>
            </a:r>
            <a:r>
              <a:rPr lang="en-US" sz="2800" b="1" dirty="0" smtClean="0">
                <a:solidFill>
                  <a:schemeClr val="accent6">
                    <a:lumMod val="75000"/>
                  </a:schemeClr>
                </a:solidFill>
              </a:rPr>
              <a:t>Tools and Techniques</a:t>
            </a:r>
            <a:endParaRPr lang="en-US" sz="28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pPr>
              <a:defRPr/>
            </a:pPr>
            <a:fld id="{D92FE8A9-A1D6-48BF-A6FB-004891DB2953}" type="slidenum">
              <a:rPr lang="en-US"/>
              <a:pPr>
                <a:defRPr/>
              </a:pPr>
              <a:t>33</a:t>
            </a:fld>
            <a:endParaRPr lang="en-US"/>
          </a:p>
        </p:txBody>
      </p:sp>
      <p:sp>
        <p:nvSpPr>
          <p:cNvPr id="38915" name="Text Box 3"/>
          <p:cNvSpPr txBox="1">
            <a:spLocks noChangeArrowheads="1"/>
          </p:cNvSpPr>
          <p:nvPr/>
        </p:nvSpPr>
        <p:spPr bwMode="auto">
          <a:xfrm>
            <a:off x="1508125" y="2533650"/>
            <a:ext cx="6645275" cy="579438"/>
          </a:xfrm>
          <a:prstGeom prst="rect">
            <a:avLst/>
          </a:prstGeom>
          <a:noFill/>
          <a:ln w="9525">
            <a:noFill/>
            <a:miter lim="800000"/>
            <a:headEnd/>
            <a:tailEnd/>
          </a:ln>
        </p:spPr>
        <p:txBody>
          <a:bodyPr>
            <a:spAutoFit/>
          </a:bodyPr>
          <a:lstStyle/>
          <a:p>
            <a:pPr eaLnBrk="1" hangingPunct="1"/>
            <a:endParaRPr lang="en-US" sz="3200">
              <a:latin typeface="Times New Roman" pitchFamily="18" charset="0"/>
            </a:endParaRPr>
          </a:p>
        </p:txBody>
      </p:sp>
      <p:graphicFrame>
        <p:nvGraphicFramePr>
          <p:cNvPr id="391210" name="Group 42"/>
          <p:cNvGraphicFramePr>
            <a:graphicFrameLocks noGrp="1"/>
          </p:cNvGraphicFramePr>
          <p:nvPr>
            <p:ph idx="1"/>
          </p:nvPr>
        </p:nvGraphicFramePr>
        <p:xfrm>
          <a:off x="838200" y="1447800"/>
          <a:ext cx="7696200" cy="4495800"/>
        </p:xfrm>
        <a:graphic>
          <a:graphicData uri="http://schemas.openxmlformats.org/drawingml/2006/table">
            <a:tbl>
              <a:tblPr/>
              <a:tblGrid>
                <a:gridCol w="2330042"/>
                <a:gridCol w="5366158"/>
              </a:tblGrid>
              <a:tr h="997362">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400" b="1" i="0" u="none" strike="noStrike" cap="none" normalizeH="0" baseline="0" dirty="0" smtClean="0">
                          <a:ln>
                            <a:noFill/>
                          </a:ln>
                          <a:solidFill>
                            <a:srgbClr val="FF0000"/>
                          </a:solidFill>
                          <a:effectLst/>
                          <a:latin typeface="Arial" charset="0"/>
                        </a:rPr>
                        <a:t>8. Statistical Sampling</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0"/>
                        </a:spcBef>
                        <a:spcAft>
                          <a:spcPct val="0"/>
                        </a:spcAft>
                        <a:buClrTx/>
                        <a:buSzPct val="50000"/>
                        <a:buFontTx/>
                        <a:buNone/>
                        <a:tabLst>
                          <a:tab pos="401638" algn="l"/>
                          <a:tab pos="914400" algn="l"/>
                        </a:tabLst>
                      </a:pPr>
                      <a:r>
                        <a:rPr kumimoji="0" lang="en-US" sz="2400" b="0" i="0" u="none" strike="noStrike" cap="none" normalizeH="0" baseline="0" dirty="0" smtClean="0">
                          <a:ln>
                            <a:noFill/>
                          </a:ln>
                          <a:solidFill>
                            <a:srgbClr val="FF0000"/>
                          </a:solidFill>
                          <a:effectLst/>
                          <a:latin typeface="Arial" charset="0"/>
                        </a:rPr>
                        <a:t>Described previously</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33347">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400" b="1" i="0" u="none" strike="noStrike" cap="none" normalizeH="0" baseline="0" dirty="0" smtClean="0">
                          <a:ln>
                            <a:noFill/>
                          </a:ln>
                          <a:solidFill>
                            <a:schemeClr val="tx1"/>
                          </a:solidFill>
                          <a:effectLst/>
                          <a:latin typeface="Arial" charset="0"/>
                        </a:rPr>
                        <a:t>9. Inspection</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401638" algn="l"/>
                          <a:tab pos="914400" algn="l"/>
                        </a:tabLst>
                      </a:pPr>
                      <a:r>
                        <a:rPr kumimoji="0" lang="en-US" sz="2400" b="0" i="0" u="none" strike="noStrike" cap="none" normalizeH="0" baseline="0" dirty="0" smtClean="0">
                          <a:ln>
                            <a:noFill/>
                          </a:ln>
                          <a:solidFill>
                            <a:schemeClr val="tx1"/>
                          </a:solidFill>
                          <a:effectLst/>
                          <a:latin typeface="Arial" charset="0"/>
                        </a:rPr>
                        <a:t>The examination of a work product or defect repair to determine whether it conforms to documented standards.  Also called reviews, peer reviews, audits, or walkthroughs.</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65091">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400" b="1" i="0" u="none" strike="noStrike" cap="none" normalizeH="0" baseline="0" dirty="0" smtClean="0">
                          <a:ln>
                            <a:noFill/>
                          </a:ln>
                          <a:solidFill>
                            <a:schemeClr val="tx1"/>
                          </a:solidFill>
                          <a:effectLst/>
                          <a:latin typeface="Arial" charset="0"/>
                        </a:rPr>
                        <a:t>10.Approved Change Requests Review</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512763" marR="0" lvl="0" indent="-512763" algn="l" defTabSz="914400" rtl="0" eaLnBrk="0" fontAlgn="base" latinLnBrk="0" hangingPunct="0">
                        <a:lnSpc>
                          <a:spcPct val="100000"/>
                        </a:lnSpc>
                        <a:spcBef>
                          <a:spcPct val="0"/>
                        </a:spcBef>
                        <a:spcAft>
                          <a:spcPct val="0"/>
                        </a:spcAft>
                        <a:buClrTx/>
                        <a:buSzPct val="50000"/>
                        <a:buFontTx/>
                        <a:buNone/>
                        <a:tabLst>
                          <a:tab pos="401638" algn="l"/>
                          <a:tab pos="914400" algn="l"/>
                        </a:tabLst>
                      </a:pPr>
                      <a:r>
                        <a:rPr kumimoji="0" lang="en-US" sz="2400" b="0" i="0" u="none" strike="noStrike" cap="none" normalizeH="0" baseline="0" dirty="0" smtClean="0">
                          <a:ln>
                            <a:noFill/>
                          </a:ln>
                          <a:solidFill>
                            <a:schemeClr val="tx1"/>
                          </a:solidFill>
                          <a:effectLst/>
                          <a:latin typeface="Arial" charset="0"/>
                        </a:rPr>
                        <a:t>Verify changes were implemented as approved</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8933" name="Rectangle 39"/>
          <p:cNvSpPr>
            <a:spLocks noGrp="1" noChangeArrowheads="1"/>
          </p:cNvSpPr>
          <p:nvPr>
            <p:ph type="title"/>
          </p:nvPr>
        </p:nvSpPr>
        <p:spPr>
          <a:xfrm>
            <a:off x="152400" y="457200"/>
            <a:ext cx="8683625" cy="685800"/>
          </a:xfrm>
          <a:noFill/>
        </p:spPr>
        <p:txBody>
          <a:bodyPr>
            <a:noAutofit/>
          </a:bodyPr>
          <a:lstStyle/>
          <a:p>
            <a:pPr marL="1201738" indent="-1201738" algn="l"/>
            <a:r>
              <a:rPr lang="en-US" sz="2800" b="1" dirty="0" smtClean="0">
                <a:solidFill>
                  <a:srgbClr val="0070C0"/>
                </a:solidFill>
              </a:rPr>
              <a:t>2.4.2.Perform Quality Control </a:t>
            </a:r>
            <a:r>
              <a:rPr lang="en-US" sz="2800" b="1" dirty="0" smtClean="0">
                <a:solidFill>
                  <a:schemeClr val="accent6">
                    <a:lumMod val="75000"/>
                  </a:schemeClr>
                </a:solidFill>
              </a:rPr>
              <a:t>Tools and Techniques</a:t>
            </a:r>
            <a:endParaRPr lang="en-US" sz="28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pPr>
              <a:defRPr/>
            </a:pPr>
            <a:fld id="{94CA7B80-05FD-4D77-857E-DAECF08ED8E0}" type="slidenum">
              <a:rPr lang="en-US"/>
              <a:pPr>
                <a:defRPr/>
              </a:pPr>
              <a:t>34</a:t>
            </a:fld>
            <a:endParaRPr lang="en-US"/>
          </a:p>
        </p:txBody>
      </p:sp>
      <p:sp>
        <p:nvSpPr>
          <p:cNvPr id="39939" name="Rectangle 2"/>
          <p:cNvSpPr>
            <a:spLocks noGrp="1" noChangeArrowheads="1"/>
          </p:cNvSpPr>
          <p:nvPr>
            <p:ph type="title"/>
          </p:nvPr>
        </p:nvSpPr>
        <p:spPr>
          <a:xfrm>
            <a:off x="152400" y="914400"/>
            <a:ext cx="8683625" cy="457200"/>
          </a:xfrm>
        </p:spPr>
        <p:txBody>
          <a:bodyPr>
            <a:normAutofit fontScale="90000"/>
          </a:bodyPr>
          <a:lstStyle/>
          <a:p>
            <a:pPr>
              <a:lnSpc>
                <a:spcPct val="90000"/>
              </a:lnSpc>
            </a:pPr>
            <a:r>
              <a:rPr lang="en-US" b="1" dirty="0" smtClean="0">
                <a:solidFill>
                  <a:srgbClr val="0070C0"/>
                </a:solidFill>
              </a:rPr>
              <a:t>2.4.3. Perform Quality Control </a:t>
            </a:r>
            <a:r>
              <a:rPr lang="en-US" b="1" dirty="0" smtClean="0">
                <a:solidFill>
                  <a:srgbClr val="7030A0"/>
                </a:solidFill>
              </a:rPr>
              <a:t>Outputs</a:t>
            </a:r>
          </a:p>
        </p:txBody>
      </p:sp>
      <p:sp>
        <p:nvSpPr>
          <p:cNvPr id="39940" name="Text Box 3"/>
          <p:cNvSpPr txBox="1">
            <a:spLocks noChangeArrowheads="1"/>
          </p:cNvSpPr>
          <p:nvPr/>
        </p:nvSpPr>
        <p:spPr bwMode="auto">
          <a:xfrm>
            <a:off x="1508125" y="2533650"/>
            <a:ext cx="6645275" cy="579438"/>
          </a:xfrm>
          <a:prstGeom prst="rect">
            <a:avLst/>
          </a:prstGeom>
          <a:noFill/>
          <a:ln w="9525">
            <a:noFill/>
            <a:miter lim="800000"/>
            <a:headEnd/>
            <a:tailEnd/>
          </a:ln>
        </p:spPr>
        <p:txBody>
          <a:bodyPr>
            <a:spAutoFit/>
          </a:bodyPr>
          <a:lstStyle/>
          <a:p>
            <a:pPr eaLnBrk="1" hangingPunct="1"/>
            <a:endParaRPr lang="en-US" sz="3200">
              <a:latin typeface="Times New Roman" pitchFamily="18" charset="0"/>
            </a:endParaRPr>
          </a:p>
        </p:txBody>
      </p:sp>
      <p:graphicFrame>
        <p:nvGraphicFramePr>
          <p:cNvPr id="389175" name="Group 55"/>
          <p:cNvGraphicFramePr>
            <a:graphicFrameLocks noGrp="1"/>
          </p:cNvGraphicFramePr>
          <p:nvPr>
            <p:ph idx="1"/>
          </p:nvPr>
        </p:nvGraphicFramePr>
        <p:xfrm>
          <a:off x="685800" y="1524000"/>
          <a:ext cx="7696200" cy="4883046"/>
        </p:xfrm>
        <a:graphic>
          <a:graphicData uri="http://schemas.openxmlformats.org/drawingml/2006/table">
            <a:tbl>
              <a:tblPr/>
              <a:tblGrid>
                <a:gridCol w="2340202"/>
                <a:gridCol w="5355998"/>
              </a:tblGrid>
              <a:tr h="1231285">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400" b="1" i="0" u="none" strike="noStrike" cap="none" normalizeH="0" baseline="0" dirty="0" smtClean="0">
                          <a:ln>
                            <a:noFill/>
                          </a:ln>
                          <a:solidFill>
                            <a:schemeClr val="tx1"/>
                          </a:solidFill>
                          <a:effectLst/>
                          <a:latin typeface="Arial" charset="0"/>
                        </a:rPr>
                        <a:t>1. Quality control measurements</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400" b="0" i="0" u="none" strike="noStrike" cap="none" normalizeH="0" baseline="0" dirty="0" smtClean="0">
                          <a:ln>
                            <a:noFill/>
                          </a:ln>
                          <a:solidFill>
                            <a:schemeClr val="tx1"/>
                          </a:solidFill>
                          <a:effectLst/>
                          <a:latin typeface="Arial" charset="0"/>
                        </a:rPr>
                        <a:t>Represent the results of QC activities that are fed back to QA to reevaluate and analyze standards and processes</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2433">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400" b="1" i="0" u="none" strike="noStrike" cap="none" normalizeH="0" baseline="0" dirty="0" smtClean="0">
                          <a:ln>
                            <a:noFill/>
                          </a:ln>
                          <a:solidFill>
                            <a:schemeClr val="tx1"/>
                          </a:solidFill>
                          <a:effectLst/>
                          <a:latin typeface="Arial" charset="0"/>
                        </a:rPr>
                        <a:t>2. Validated changes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55563" marR="0" lvl="0" indent="-55563" algn="l" defTabSz="914400" rtl="0" eaLnBrk="0" fontAlgn="base" latinLnBrk="0" hangingPunct="0">
                        <a:lnSpc>
                          <a:spcPct val="100000"/>
                        </a:lnSpc>
                        <a:spcBef>
                          <a:spcPct val="0"/>
                        </a:spcBef>
                        <a:spcAft>
                          <a:spcPct val="0"/>
                        </a:spcAft>
                        <a:buClrTx/>
                        <a:buSzPct val="50000"/>
                        <a:buFontTx/>
                        <a:buNone/>
                        <a:tabLst>
                          <a:tab pos="914400" algn="l"/>
                        </a:tabLst>
                      </a:pPr>
                      <a:r>
                        <a:rPr kumimoji="0" lang="en-US" sz="2400" b="0" i="0" u="none" strike="noStrike" cap="none" normalizeH="0" baseline="0" dirty="0" smtClean="0">
                          <a:ln>
                            <a:noFill/>
                          </a:ln>
                          <a:solidFill>
                            <a:schemeClr val="tx1"/>
                          </a:solidFill>
                          <a:effectLst/>
                          <a:latin typeface="Arial" charset="0"/>
                        </a:rPr>
                        <a:t>Described previously</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2433">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400" b="1" i="0" u="none" strike="noStrike" cap="none" normalizeH="0" baseline="0" dirty="0" smtClean="0">
                          <a:ln>
                            <a:noFill/>
                          </a:ln>
                          <a:solidFill>
                            <a:schemeClr val="tx1"/>
                          </a:solidFill>
                          <a:effectLst/>
                          <a:latin typeface="Arial" charset="0"/>
                        </a:rPr>
                        <a:t>3. Validated deliverables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0"/>
                        </a:spcBef>
                        <a:spcAft>
                          <a:spcPct val="0"/>
                        </a:spcAft>
                        <a:buClrTx/>
                        <a:buSzPct val="50000"/>
                        <a:buFontTx/>
                        <a:buNone/>
                        <a:tabLst>
                          <a:tab pos="914400" algn="l"/>
                        </a:tabLst>
                      </a:pPr>
                      <a:r>
                        <a:rPr kumimoji="0" lang="en-US" sz="2400" b="0" i="0" u="none" strike="noStrike" cap="none" normalizeH="0" baseline="0" dirty="0" smtClean="0">
                          <a:ln>
                            <a:noFill/>
                          </a:ln>
                          <a:solidFill>
                            <a:schemeClr val="tx1"/>
                          </a:solidFill>
                          <a:effectLst/>
                          <a:latin typeface="Arial" charset="0"/>
                        </a:rPr>
                        <a:t>Confirming the </a:t>
                      </a:r>
                      <a:r>
                        <a:rPr kumimoji="0" lang="en-US" sz="2400" b="0" i="0" u="sng" strike="noStrike" cap="none" normalizeH="0" baseline="0" dirty="0" smtClean="0">
                          <a:ln>
                            <a:noFill/>
                          </a:ln>
                          <a:solidFill>
                            <a:schemeClr val="tx1"/>
                          </a:solidFill>
                          <a:effectLst/>
                          <a:latin typeface="Arial" charset="0"/>
                        </a:rPr>
                        <a:t>correctness</a:t>
                      </a:r>
                      <a:r>
                        <a:rPr kumimoji="0" lang="en-US" sz="2400" b="0" i="0" u="none" strike="noStrike" cap="none" normalizeH="0" baseline="0" dirty="0" smtClean="0">
                          <a:ln>
                            <a:noFill/>
                          </a:ln>
                          <a:solidFill>
                            <a:schemeClr val="tx1"/>
                          </a:solidFill>
                          <a:effectLst/>
                          <a:latin typeface="Arial" charset="0"/>
                        </a:rPr>
                        <a:t> of the deliverables. </a:t>
                      </a:r>
                    </a:p>
                    <a:p>
                      <a:pPr marL="0" marR="0" lvl="0" indent="0" algn="l" defTabSz="914400" rtl="0" eaLnBrk="0" fontAlgn="base" latinLnBrk="0" hangingPunct="0">
                        <a:lnSpc>
                          <a:spcPct val="100000"/>
                        </a:lnSpc>
                        <a:spcBef>
                          <a:spcPct val="0"/>
                        </a:spcBef>
                        <a:spcAft>
                          <a:spcPct val="0"/>
                        </a:spcAft>
                        <a:buClrTx/>
                        <a:buSzPct val="50000"/>
                        <a:buFontTx/>
                        <a:buNone/>
                        <a:tabLst>
                          <a:tab pos="914400" algn="l"/>
                        </a:tabLst>
                      </a:pPr>
                      <a:r>
                        <a:rPr kumimoji="0" lang="en-US" sz="2400" b="0" i="0" u="none" strike="noStrike" cap="none" normalizeH="0" baseline="0" dirty="0" smtClean="0">
                          <a:ln>
                            <a:noFill/>
                          </a:ln>
                          <a:solidFill>
                            <a:schemeClr val="tx1"/>
                          </a:solidFill>
                          <a:effectLst/>
                          <a:latin typeface="Arial" charset="0"/>
                        </a:rPr>
                        <a:t>An input to Verify Scope for formalized acceptance.</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34848">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400" b="1" i="0" u="none" strike="noStrike" cap="none" normalizeH="0" baseline="0" dirty="0" smtClean="0">
                          <a:ln>
                            <a:noFill/>
                          </a:ln>
                          <a:solidFill>
                            <a:schemeClr val="tx1"/>
                          </a:solidFill>
                          <a:effectLst/>
                          <a:latin typeface="Arial" charset="0"/>
                        </a:rPr>
                        <a:t>4.Organizational process assets updates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114300" marR="0" lvl="1" indent="287338" algn="l" defTabSz="914400" rtl="0" eaLnBrk="0" fontAlgn="base" latinLnBrk="0" hangingPunct="0">
                        <a:lnSpc>
                          <a:spcPct val="90000"/>
                        </a:lnSpc>
                        <a:spcBef>
                          <a:spcPct val="25000"/>
                        </a:spcBef>
                        <a:spcAft>
                          <a:spcPct val="0"/>
                        </a:spcAft>
                        <a:buClr>
                          <a:srgbClr val="005CB8"/>
                        </a:buClr>
                        <a:buSzTx/>
                        <a:buFont typeface="Symbol" pitchFamily="18" charset="2"/>
                        <a:buChar char="·"/>
                        <a:tabLst>
                          <a:tab pos="914400" algn="l"/>
                        </a:tabLst>
                      </a:pPr>
                      <a:r>
                        <a:rPr kumimoji="0" lang="en-US" sz="2400" b="0" i="0" u="none" strike="noStrike" cap="none" normalizeH="0" baseline="0" dirty="0" smtClean="0">
                          <a:ln>
                            <a:noFill/>
                          </a:ln>
                          <a:solidFill>
                            <a:schemeClr val="tx1"/>
                          </a:solidFill>
                          <a:effectLst/>
                          <a:latin typeface="Arial" charset="0"/>
                        </a:rPr>
                        <a:t>Completed checklists </a:t>
                      </a:r>
                    </a:p>
                    <a:p>
                      <a:pPr marL="114300" marR="0" lvl="1" indent="287338" algn="l" defTabSz="914400" rtl="0" eaLnBrk="0" fontAlgn="base" latinLnBrk="0" hangingPunct="0">
                        <a:lnSpc>
                          <a:spcPct val="90000"/>
                        </a:lnSpc>
                        <a:spcBef>
                          <a:spcPct val="25000"/>
                        </a:spcBef>
                        <a:spcAft>
                          <a:spcPct val="0"/>
                        </a:spcAft>
                        <a:buClr>
                          <a:srgbClr val="005CB8"/>
                        </a:buClr>
                        <a:buSzTx/>
                        <a:buFont typeface="Symbol" pitchFamily="18" charset="2"/>
                        <a:buChar char="·"/>
                        <a:tabLst>
                          <a:tab pos="914400" algn="l"/>
                        </a:tabLst>
                      </a:pPr>
                      <a:r>
                        <a:rPr kumimoji="0" lang="en-US" sz="2400" b="0" i="0" u="none" strike="noStrike" cap="none" normalizeH="0" baseline="0" dirty="0" smtClean="0">
                          <a:ln>
                            <a:noFill/>
                          </a:ln>
                          <a:solidFill>
                            <a:schemeClr val="tx1"/>
                          </a:solidFill>
                          <a:effectLst/>
                          <a:latin typeface="Arial" charset="0"/>
                        </a:rPr>
                        <a:t>“Lessons Learned” documentation</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pPr>
              <a:defRPr/>
            </a:pPr>
            <a:fld id="{610499D2-71B5-4B1D-A9A6-6AAC14DA369A}" type="slidenum">
              <a:rPr lang="en-US"/>
              <a:pPr>
                <a:defRPr/>
              </a:pPr>
              <a:t>35</a:t>
            </a:fld>
            <a:endParaRPr lang="en-US"/>
          </a:p>
        </p:txBody>
      </p:sp>
      <p:sp>
        <p:nvSpPr>
          <p:cNvPr id="40963" name="Rectangle 2"/>
          <p:cNvSpPr>
            <a:spLocks noGrp="1" noChangeArrowheads="1"/>
          </p:cNvSpPr>
          <p:nvPr>
            <p:ph type="title"/>
          </p:nvPr>
        </p:nvSpPr>
        <p:spPr>
          <a:xfrm>
            <a:off x="152400" y="914400"/>
            <a:ext cx="8683625" cy="457200"/>
          </a:xfrm>
        </p:spPr>
        <p:txBody>
          <a:bodyPr>
            <a:normAutofit fontScale="90000"/>
          </a:bodyPr>
          <a:lstStyle/>
          <a:p>
            <a:pPr>
              <a:lnSpc>
                <a:spcPct val="90000"/>
              </a:lnSpc>
            </a:pPr>
            <a:r>
              <a:rPr lang="en-US" b="1" dirty="0" smtClean="0">
                <a:solidFill>
                  <a:srgbClr val="0070C0"/>
                </a:solidFill>
              </a:rPr>
              <a:t>2.4.3. Perform Quality Control </a:t>
            </a:r>
            <a:r>
              <a:rPr lang="en-US" b="1" dirty="0" smtClean="0">
                <a:solidFill>
                  <a:srgbClr val="7030A0"/>
                </a:solidFill>
              </a:rPr>
              <a:t>Outputs</a:t>
            </a:r>
            <a:endParaRPr lang="en-US" sz="1800" dirty="0" smtClean="0"/>
          </a:p>
        </p:txBody>
      </p:sp>
      <p:sp>
        <p:nvSpPr>
          <p:cNvPr id="40964" name="Text Box 3"/>
          <p:cNvSpPr txBox="1">
            <a:spLocks noChangeArrowheads="1"/>
          </p:cNvSpPr>
          <p:nvPr/>
        </p:nvSpPr>
        <p:spPr bwMode="auto">
          <a:xfrm>
            <a:off x="1508125" y="2533650"/>
            <a:ext cx="6645275" cy="579438"/>
          </a:xfrm>
          <a:prstGeom prst="rect">
            <a:avLst/>
          </a:prstGeom>
          <a:noFill/>
          <a:ln w="9525">
            <a:noFill/>
            <a:miter lim="800000"/>
            <a:headEnd/>
            <a:tailEnd/>
          </a:ln>
        </p:spPr>
        <p:txBody>
          <a:bodyPr>
            <a:spAutoFit/>
          </a:bodyPr>
          <a:lstStyle/>
          <a:p>
            <a:pPr eaLnBrk="1" hangingPunct="1"/>
            <a:endParaRPr lang="en-US" sz="3200">
              <a:latin typeface="Times New Roman" pitchFamily="18" charset="0"/>
            </a:endParaRPr>
          </a:p>
        </p:txBody>
      </p:sp>
      <p:graphicFrame>
        <p:nvGraphicFramePr>
          <p:cNvPr id="393259" name="Group 43"/>
          <p:cNvGraphicFramePr>
            <a:graphicFrameLocks noGrp="1"/>
          </p:cNvGraphicFramePr>
          <p:nvPr>
            <p:ph idx="1"/>
          </p:nvPr>
        </p:nvGraphicFramePr>
        <p:xfrm>
          <a:off x="457200" y="1828800"/>
          <a:ext cx="8077200" cy="4629246"/>
        </p:xfrm>
        <a:graphic>
          <a:graphicData uri="http://schemas.openxmlformats.org/drawingml/2006/table">
            <a:tbl>
              <a:tblPr/>
              <a:tblGrid>
                <a:gridCol w="2362200"/>
                <a:gridCol w="5715000"/>
              </a:tblGrid>
              <a:tr h="1099479">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400" b="1" i="0" u="none" strike="noStrike" cap="none" normalizeH="0" baseline="0" dirty="0" smtClean="0">
                          <a:ln>
                            <a:noFill/>
                          </a:ln>
                          <a:solidFill>
                            <a:schemeClr val="tx1"/>
                          </a:solidFill>
                          <a:effectLst/>
                          <a:latin typeface="Arial" charset="0"/>
                        </a:rPr>
                        <a:t>5.Change requests</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just" defTabSz="914400" rtl="0" eaLnBrk="0" fontAlgn="base" latinLnBrk="0" hangingPunct="0">
                        <a:lnSpc>
                          <a:spcPct val="100000"/>
                        </a:lnSpc>
                        <a:spcBef>
                          <a:spcPct val="0"/>
                        </a:spcBef>
                        <a:spcAft>
                          <a:spcPct val="0"/>
                        </a:spcAft>
                        <a:buClrTx/>
                        <a:buSzPct val="50000"/>
                        <a:buFontTx/>
                        <a:buNone/>
                        <a:tabLst>
                          <a:tab pos="401638" algn="l"/>
                          <a:tab pos="914400" algn="l"/>
                        </a:tabLst>
                      </a:pPr>
                      <a:r>
                        <a:rPr kumimoji="0" lang="en-US" sz="2400" b="0" i="0" u="none" strike="noStrike" cap="none" normalizeH="0" baseline="0" dirty="0" smtClean="0">
                          <a:ln>
                            <a:noFill/>
                          </a:ln>
                          <a:solidFill>
                            <a:schemeClr val="tx1"/>
                          </a:solidFill>
                          <a:effectLst/>
                          <a:latin typeface="Arial" charset="0"/>
                        </a:rPr>
                        <a:t>Issued if the recommended corrective or preventive actions or a defect repair requires a change to the project management plan</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7019">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400" b="1" i="0" u="none" strike="noStrike" cap="none" normalizeH="0" baseline="0" dirty="0" smtClean="0">
                          <a:ln>
                            <a:noFill/>
                          </a:ln>
                          <a:solidFill>
                            <a:schemeClr val="tx1"/>
                          </a:solidFill>
                          <a:effectLst/>
                          <a:latin typeface="Arial" charset="0"/>
                        </a:rPr>
                        <a:t>6.Project Management Plan</a:t>
                      </a:r>
                      <a:r>
                        <a:rPr kumimoji="0" lang="en-US" sz="2400" b="0" i="0" u="none" strike="noStrike" cap="none" normalizeH="0" baseline="0" dirty="0" smtClean="0">
                          <a:ln>
                            <a:noFill/>
                          </a:ln>
                          <a:solidFill>
                            <a:schemeClr val="tx1"/>
                          </a:solidFill>
                          <a:effectLst/>
                          <a:latin typeface="Arial" charset="0"/>
                        </a:rPr>
                        <a:t> </a:t>
                      </a:r>
                      <a:r>
                        <a:rPr kumimoji="0" lang="en-US" sz="2400" b="1" i="0" u="none" strike="noStrike" cap="none" normalizeH="0" baseline="0" dirty="0" smtClean="0">
                          <a:ln>
                            <a:noFill/>
                          </a:ln>
                          <a:solidFill>
                            <a:schemeClr val="tx1"/>
                          </a:solidFill>
                          <a:effectLst/>
                          <a:latin typeface="Arial" charset="0"/>
                        </a:rPr>
                        <a:t>updates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just" defTabSz="914400" rtl="0" eaLnBrk="0" fontAlgn="base" latinLnBrk="0" hangingPunct="0">
                        <a:lnSpc>
                          <a:spcPct val="90000"/>
                        </a:lnSpc>
                        <a:spcBef>
                          <a:spcPct val="25000"/>
                        </a:spcBef>
                        <a:spcAft>
                          <a:spcPct val="0"/>
                        </a:spcAft>
                        <a:buClrTx/>
                        <a:buSzPct val="50000"/>
                        <a:buFontTx/>
                        <a:buNone/>
                        <a:tabLst>
                          <a:tab pos="914400" algn="l"/>
                        </a:tabLst>
                      </a:pPr>
                      <a:r>
                        <a:rPr kumimoji="0" lang="en-US" sz="2400" b="0" i="0" u="none" strike="noStrike" cap="none" normalizeH="0" baseline="0" dirty="0" smtClean="0">
                          <a:ln>
                            <a:noFill/>
                          </a:ln>
                          <a:solidFill>
                            <a:schemeClr val="tx1"/>
                          </a:solidFill>
                          <a:effectLst/>
                          <a:latin typeface="Arial" charset="0"/>
                        </a:rPr>
                        <a:t>In particular:</a:t>
                      </a:r>
                      <a:endParaRPr kumimoji="0" lang="en-US" sz="2400" b="1" i="0" u="none" strike="noStrike" cap="none" normalizeH="0" baseline="0" dirty="0" smtClean="0">
                        <a:ln>
                          <a:noFill/>
                        </a:ln>
                        <a:solidFill>
                          <a:schemeClr val="tx1"/>
                        </a:solidFill>
                        <a:effectLst/>
                        <a:latin typeface="Arial" charset="0"/>
                      </a:endParaRPr>
                    </a:p>
                    <a:p>
                      <a:pPr marL="574675" marR="0" lvl="1" indent="-287338" algn="just" defTabSz="914400" rtl="0" eaLnBrk="0" fontAlgn="base" latinLnBrk="0" hangingPunct="0">
                        <a:lnSpc>
                          <a:spcPct val="100000"/>
                        </a:lnSpc>
                        <a:spcBef>
                          <a:spcPct val="50000"/>
                        </a:spcBef>
                        <a:spcAft>
                          <a:spcPct val="0"/>
                        </a:spcAft>
                        <a:buClr>
                          <a:srgbClr val="005CB8"/>
                        </a:buClr>
                        <a:buSzTx/>
                        <a:buFont typeface="Symbol" pitchFamily="18" charset="2"/>
                        <a:buChar char="·"/>
                        <a:tabLst>
                          <a:tab pos="914400" algn="l"/>
                        </a:tabLst>
                      </a:pPr>
                      <a:r>
                        <a:rPr kumimoji="0" lang="en-US" sz="2400" b="0" i="0" u="none" strike="noStrike" cap="none" normalizeH="0" baseline="0" dirty="0" smtClean="0">
                          <a:ln>
                            <a:noFill/>
                          </a:ln>
                          <a:solidFill>
                            <a:schemeClr val="tx1"/>
                          </a:solidFill>
                          <a:effectLst/>
                          <a:latin typeface="Arial" charset="0"/>
                        </a:rPr>
                        <a:t>Quality management plan</a:t>
                      </a:r>
                    </a:p>
                    <a:p>
                      <a:pPr marL="574675" marR="0" lvl="1" indent="-287338" algn="just" defTabSz="914400" rtl="0" eaLnBrk="0" fontAlgn="base" latinLnBrk="0" hangingPunct="0">
                        <a:lnSpc>
                          <a:spcPct val="100000"/>
                        </a:lnSpc>
                        <a:spcBef>
                          <a:spcPct val="50000"/>
                        </a:spcBef>
                        <a:spcAft>
                          <a:spcPct val="0"/>
                        </a:spcAft>
                        <a:buClr>
                          <a:srgbClr val="005CB8"/>
                        </a:buClr>
                        <a:buSzTx/>
                        <a:buFont typeface="Symbol" pitchFamily="18" charset="2"/>
                        <a:buChar char="·"/>
                        <a:tabLst>
                          <a:tab pos="914400" algn="l"/>
                        </a:tabLst>
                      </a:pPr>
                      <a:r>
                        <a:rPr kumimoji="0" lang="en-US" sz="2400" b="0" i="0" u="none" strike="noStrike" cap="none" normalizeH="0" baseline="0" dirty="0" smtClean="0">
                          <a:ln>
                            <a:noFill/>
                          </a:ln>
                          <a:solidFill>
                            <a:schemeClr val="tx1"/>
                          </a:solidFill>
                          <a:effectLst/>
                          <a:latin typeface="Arial" charset="0"/>
                        </a:rPr>
                        <a:t>Process improvement plan</a:t>
                      </a:r>
                    </a:p>
                    <a:p>
                      <a:pPr marL="0" marR="0" lvl="0" indent="0" algn="just" defTabSz="914400" rtl="0" eaLnBrk="0" fontAlgn="base" latinLnBrk="0" hangingPunct="0">
                        <a:lnSpc>
                          <a:spcPct val="100000"/>
                        </a:lnSpc>
                        <a:spcBef>
                          <a:spcPct val="0"/>
                        </a:spcBef>
                        <a:spcAft>
                          <a:spcPct val="0"/>
                        </a:spcAft>
                        <a:buClrTx/>
                        <a:buSzPct val="50000"/>
                        <a:buFontTx/>
                        <a:buNone/>
                        <a:tabLst>
                          <a:tab pos="914400" algn="l"/>
                        </a:tabLst>
                      </a:pPr>
                      <a:endParaRPr kumimoji="0" lang="en-US" sz="2400" b="0" i="0" u="none" strike="noStrike" cap="none" normalizeH="0" baseline="0" dirty="0" smtClean="0">
                        <a:ln>
                          <a:noFill/>
                        </a:ln>
                        <a:solidFill>
                          <a:schemeClr val="tx1"/>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91102">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2400" b="1" i="0" u="none" strike="noStrike" cap="none" normalizeH="0" baseline="0" dirty="0" smtClean="0">
                          <a:ln>
                            <a:noFill/>
                          </a:ln>
                          <a:solidFill>
                            <a:schemeClr val="tx1"/>
                          </a:solidFill>
                          <a:effectLst/>
                          <a:latin typeface="Arial" charset="0"/>
                        </a:rPr>
                        <a:t>7. Project documentation updates</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just" defTabSz="914400" rtl="0" eaLnBrk="0" fontAlgn="base" latinLnBrk="0" hangingPunct="0">
                        <a:lnSpc>
                          <a:spcPct val="100000"/>
                        </a:lnSpc>
                        <a:spcBef>
                          <a:spcPct val="0"/>
                        </a:spcBef>
                        <a:spcAft>
                          <a:spcPct val="0"/>
                        </a:spcAft>
                        <a:buClrTx/>
                        <a:buSzPct val="50000"/>
                        <a:buFontTx/>
                        <a:buNone/>
                        <a:tabLst>
                          <a:tab pos="403225" algn="l"/>
                          <a:tab pos="914400" algn="l"/>
                        </a:tabLst>
                      </a:pPr>
                      <a:r>
                        <a:rPr kumimoji="0" lang="en-US" sz="2400" b="0" i="0" u="none" strike="noStrike" cap="none" normalizeH="0" baseline="0" dirty="0" smtClean="0">
                          <a:ln>
                            <a:noFill/>
                          </a:ln>
                          <a:solidFill>
                            <a:schemeClr val="tx1"/>
                          </a:solidFill>
                          <a:effectLst/>
                          <a:latin typeface="Arial" charset="0"/>
                        </a:rPr>
                        <a:t>May include Quality Standards documentation</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0" y="2133600"/>
            <a:ext cx="9144000" cy="1470025"/>
          </a:xfrm>
          <a:prstGeom prst="rect">
            <a:avLst/>
          </a:prstGeom>
          <a:noFill/>
          <a:ln w="9525">
            <a:noFill/>
            <a:miter lim="800000"/>
            <a:headEnd/>
            <a:tailEnd/>
          </a:ln>
        </p:spPr>
        <p:txBody>
          <a:bodyPr anchor="ctr"/>
          <a:lstStyle/>
          <a:p>
            <a:pPr algn="ctr" eaLnBrk="1" hangingPunct="1"/>
            <a:r>
              <a:rPr lang="en-US" sz="4400" b="1" i="1" dirty="0" smtClean="0">
                <a:solidFill>
                  <a:srgbClr val="005CB8"/>
                </a:solidFill>
                <a:latin typeface="Lucida Bright" pitchFamily="18" charset="0"/>
              </a:rPr>
              <a:t>End of the Chapter!!</a:t>
            </a:r>
            <a:endParaRPr lang="en-US" sz="4400" b="1" i="1" dirty="0">
              <a:solidFill>
                <a:srgbClr val="005CB8"/>
              </a:solidFill>
              <a:latin typeface="Lucida Bright" pitchFamily="18" charset="0"/>
            </a:endParaRPr>
          </a:p>
        </p:txBody>
      </p:sp>
      <p:pic>
        <p:nvPicPr>
          <p:cNvPr id="52227" name="Picture 3" descr="MCj01509310000[1]"/>
          <p:cNvPicPr>
            <a:picLocks noChangeAspect="1" noChangeArrowheads="1"/>
          </p:cNvPicPr>
          <p:nvPr/>
        </p:nvPicPr>
        <p:blipFill>
          <a:blip r:embed="rId2"/>
          <a:srcRect/>
          <a:stretch>
            <a:fillRect/>
          </a:stretch>
        </p:blipFill>
        <p:spPr bwMode="auto">
          <a:xfrm>
            <a:off x="3733800" y="3733800"/>
            <a:ext cx="1817688"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r>
              <a:rPr lang="en-US" dirty="0" smtClean="0">
                <a:solidFill>
                  <a:srgbClr val="002060"/>
                </a:solidFill>
              </a:rPr>
              <a:t>Project Management must address the management of the project and the product of the project.</a:t>
            </a:r>
          </a:p>
          <a:p>
            <a:r>
              <a:rPr lang="en-US" dirty="0" smtClean="0">
                <a:solidFill>
                  <a:srgbClr val="002060"/>
                </a:solidFill>
              </a:rPr>
              <a:t>These </a:t>
            </a:r>
            <a:r>
              <a:rPr lang="en-US" dirty="0" smtClean="0">
                <a:solidFill>
                  <a:srgbClr val="002060"/>
                </a:solidFill>
              </a:rPr>
              <a:t>processes interact with each other and with the processes in the other knowledge areas as well.</a:t>
            </a:r>
            <a:endParaRPr lang="en-US" dirty="0" smtClean="0">
              <a:solidFill>
                <a:srgbClr val="002060"/>
              </a:solidFill>
            </a:endParaRPr>
          </a:p>
          <a:p>
            <a:r>
              <a:rPr lang="en-US" dirty="0" smtClean="0">
                <a:solidFill>
                  <a:srgbClr val="002060"/>
                </a:solidFill>
              </a:rPr>
              <a:t> Each process may involve effort from one or more individuals or groups of individuals based on the needs of the project. </a:t>
            </a:r>
          </a:p>
          <a:p>
            <a:r>
              <a:rPr lang="en-US" dirty="0" smtClean="0">
                <a:solidFill>
                  <a:srgbClr val="002060"/>
                </a:solidFill>
              </a:rPr>
              <a:t>Each process generally occurs at least once in every project phase.</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415C336-09AD-44D5-A512-78A1AAC62996}" type="slidenum">
              <a:rPr lang="en-US"/>
              <a:pPr>
                <a:defRPr/>
              </a:pPr>
              <a:t>5</a:t>
            </a:fld>
            <a:endParaRPr lang="en-US"/>
          </a:p>
        </p:txBody>
      </p:sp>
      <p:sp>
        <p:nvSpPr>
          <p:cNvPr id="12292" name="Rectangle 4"/>
          <p:cNvSpPr>
            <a:spLocks noGrp="1" noChangeArrowheads="1"/>
          </p:cNvSpPr>
          <p:nvPr>
            <p:ph type="body" idx="1"/>
          </p:nvPr>
        </p:nvSpPr>
        <p:spPr>
          <a:xfrm>
            <a:off x="612775" y="685800"/>
            <a:ext cx="7769225" cy="5333999"/>
          </a:xfrm>
          <a:noFill/>
        </p:spPr>
        <p:txBody>
          <a:bodyPr>
            <a:normAutofit fontScale="92500" lnSpcReduction="10000"/>
          </a:bodyPr>
          <a:lstStyle/>
          <a:p>
            <a:pPr marL="339725" indent="-339725">
              <a:lnSpc>
                <a:spcPct val="110000"/>
              </a:lnSpc>
              <a:spcBef>
                <a:spcPts val="0"/>
              </a:spcBef>
              <a:buFont typeface="Wingdings" pitchFamily="2" charset="2"/>
              <a:buChar char="Ø"/>
            </a:pPr>
            <a:r>
              <a:rPr lang="en-US" sz="4000" dirty="0" smtClean="0"/>
              <a:t>Therefore</a:t>
            </a:r>
            <a:r>
              <a:rPr lang="en-US" sz="4000" dirty="0" smtClean="0"/>
              <a:t>, the Project Quality Management Processes addresses:</a:t>
            </a:r>
          </a:p>
          <a:p>
            <a:pPr marL="914400" lvl="1" indent="-514350" algn="just">
              <a:buFont typeface="+mj-lt"/>
              <a:buAutoNum type="arabicPeriod"/>
            </a:pPr>
            <a:r>
              <a:rPr lang="en-US" b="1" dirty="0" smtClean="0">
                <a:solidFill>
                  <a:srgbClr val="FF0000"/>
                </a:solidFill>
              </a:rPr>
              <a:t>Quality Planning</a:t>
            </a:r>
            <a:r>
              <a:rPr lang="en-US" dirty="0" smtClean="0"/>
              <a:t>— identifying which quality standards are relevant to the project and determining how to satisfy them.</a:t>
            </a:r>
          </a:p>
          <a:p>
            <a:pPr marL="914400" lvl="1" indent="-514350" algn="just">
              <a:buFont typeface="+mj-lt"/>
              <a:buAutoNum type="arabicPeriod"/>
            </a:pPr>
            <a:r>
              <a:rPr lang="en-US" b="1" dirty="0" smtClean="0">
                <a:solidFill>
                  <a:srgbClr val="FF0000"/>
                </a:solidFill>
              </a:rPr>
              <a:t>Quality Assurance </a:t>
            </a:r>
            <a:r>
              <a:rPr lang="en-US" dirty="0" smtClean="0"/>
              <a:t>—evaluating overall project performance on a regular basis to provide confidence that the project will satisfy the relevant quality standards.</a:t>
            </a:r>
          </a:p>
          <a:p>
            <a:pPr marL="914400" lvl="1" indent="-514350" algn="just">
              <a:buFont typeface="+mj-lt"/>
              <a:buAutoNum type="arabicPeriod"/>
            </a:pPr>
            <a:r>
              <a:rPr lang="en-US" b="1" dirty="0" smtClean="0">
                <a:solidFill>
                  <a:srgbClr val="FF0000"/>
                </a:solidFill>
              </a:rPr>
              <a:t>Quality Control </a:t>
            </a:r>
            <a:r>
              <a:rPr lang="en-US" dirty="0" smtClean="0"/>
              <a:t>—monitoring specific project results to determine if they comply with relevant quality standards</a:t>
            </a:r>
          </a:p>
          <a:p>
            <a:pPr marL="339725" indent="-339725" eaLnBrk="1" hangingPunct="1">
              <a:lnSpc>
                <a:spcPct val="125000"/>
              </a:lnSpc>
              <a:spcBef>
                <a:spcPct val="50000"/>
              </a:spcBef>
              <a:buFontTx/>
              <a:buNone/>
              <a:tabLst/>
            </a:pPr>
            <a:endParaRPr lang="en-US" dirty="0" smtClean="0"/>
          </a:p>
          <a:p>
            <a:pPr marL="339725" indent="-339725" eaLnBrk="1" hangingPunct="1">
              <a:lnSpc>
                <a:spcPct val="125000"/>
              </a:lnSpc>
              <a:spcBef>
                <a:spcPct val="50000"/>
              </a:spcBef>
              <a:buFontTx/>
              <a:buNone/>
              <a:tabLst/>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1"/>
          <p:cNvSpPr>
            <a:spLocks noGrp="1"/>
          </p:cNvSpPr>
          <p:nvPr>
            <p:ph type="sldNum" sz="quarter" idx="10"/>
          </p:nvPr>
        </p:nvSpPr>
        <p:spPr/>
        <p:txBody>
          <a:bodyPr/>
          <a:lstStyle/>
          <a:p>
            <a:pPr>
              <a:defRPr/>
            </a:pPr>
            <a:fld id="{31C22CEA-E57E-49BB-B2A7-82C359DB8BC1}" type="slidenum">
              <a:rPr lang="en-US"/>
              <a:pPr>
                <a:defRPr/>
              </a:pPr>
              <a:t>6</a:t>
            </a:fld>
            <a:endParaRPr lang="en-US"/>
          </a:p>
        </p:txBody>
      </p:sp>
      <p:sp>
        <p:nvSpPr>
          <p:cNvPr id="13315" name="Oval 36"/>
          <p:cNvSpPr>
            <a:spLocks noChangeArrowheads="1"/>
          </p:cNvSpPr>
          <p:nvPr/>
        </p:nvSpPr>
        <p:spPr bwMode="auto">
          <a:xfrm>
            <a:off x="2819400" y="3200400"/>
            <a:ext cx="1676400" cy="914400"/>
          </a:xfrm>
          <a:prstGeom prst="ellipse">
            <a:avLst/>
          </a:prstGeom>
          <a:solidFill>
            <a:srgbClr val="FFFF99"/>
          </a:solidFill>
          <a:ln w="9525" algn="ctr">
            <a:noFill/>
            <a:round/>
            <a:headEnd/>
            <a:tailEnd/>
          </a:ln>
        </p:spPr>
        <p:txBody>
          <a:bodyPr wrap="none" anchor="ctr"/>
          <a:lstStyle/>
          <a:p>
            <a:pPr algn="ctr"/>
            <a:endParaRPr lang="en-US"/>
          </a:p>
        </p:txBody>
      </p:sp>
      <p:sp>
        <p:nvSpPr>
          <p:cNvPr id="13316" name="Slide Number Placeholder 1"/>
          <p:cNvSpPr txBox="1">
            <a:spLocks noGrp="1"/>
          </p:cNvSpPr>
          <p:nvPr/>
        </p:nvSpPr>
        <p:spPr bwMode="auto">
          <a:xfrm>
            <a:off x="6858000" y="6629400"/>
            <a:ext cx="2133600" cy="247650"/>
          </a:xfrm>
          <a:prstGeom prst="rect">
            <a:avLst/>
          </a:prstGeom>
          <a:noFill/>
          <a:ln w="9525">
            <a:noFill/>
            <a:miter lim="800000"/>
            <a:headEnd/>
            <a:tailEnd/>
          </a:ln>
        </p:spPr>
        <p:txBody>
          <a:bodyPr/>
          <a:lstStyle/>
          <a:p>
            <a:pPr algn="r" eaLnBrk="1" hangingPunct="1"/>
            <a:endParaRPr lang="en-US" sz="1000" b="1">
              <a:latin typeface="Arial" charset="0"/>
            </a:endParaRPr>
          </a:p>
        </p:txBody>
      </p:sp>
      <p:graphicFrame>
        <p:nvGraphicFramePr>
          <p:cNvPr id="344101" name="Group 37"/>
          <p:cNvGraphicFramePr>
            <a:graphicFrameLocks noGrp="1"/>
          </p:cNvGraphicFramePr>
          <p:nvPr/>
        </p:nvGraphicFramePr>
        <p:xfrm>
          <a:off x="304800" y="2133600"/>
          <a:ext cx="8686800" cy="4038600"/>
        </p:xfrm>
        <a:graphic>
          <a:graphicData uri="http://schemas.openxmlformats.org/drawingml/2006/table">
            <a:tbl>
              <a:tblPr/>
              <a:tblGrid>
                <a:gridCol w="1752600"/>
                <a:gridCol w="990600"/>
                <a:gridCol w="1447800"/>
                <a:gridCol w="1676400"/>
                <a:gridCol w="1752600"/>
                <a:gridCol w="1066800"/>
              </a:tblGrid>
              <a:tr h="625698">
                <a:tc rowSpan="2">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2000" b="1" i="0" u="none" strike="noStrike" cap="none" normalizeH="0" baseline="0" dirty="0" smtClean="0">
                          <a:ln>
                            <a:noFill/>
                          </a:ln>
                          <a:solidFill>
                            <a:srgbClr val="00B050"/>
                          </a:solidFill>
                          <a:effectLst/>
                          <a:latin typeface="Arial" charset="0"/>
                        </a:rPr>
                        <a:t>Knowledge Area</a:t>
                      </a:r>
                    </a:p>
                  </a:txBody>
                  <a:tcPr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gridSpan="5">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2400" b="1" i="0" u="none" strike="noStrike" cap="none" normalizeH="0" baseline="0" dirty="0" smtClean="0">
                          <a:ln>
                            <a:noFill/>
                          </a:ln>
                          <a:solidFill>
                            <a:srgbClr val="FF0000"/>
                          </a:solidFill>
                          <a:effectLst/>
                          <a:latin typeface="Arial" charset="0"/>
                        </a:rPr>
                        <a:t>Project Management Process Groups</a:t>
                      </a:r>
                    </a:p>
                  </a:txBody>
                  <a:tcPr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62842">
                <a:tc vMerge="1">
                  <a:txBody>
                    <a:bodyPr/>
                    <a:lstStyle/>
                    <a:p>
                      <a:endParaRPr lang="en-US"/>
                    </a:p>
                  </a:txBody>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400" b="1" i="0" u="none" strike="noStrike" cap="none" normalizeH="0" baseline="0" dirty="0" smtClean="0">
                          <a:ln>
                            <a:noFill/>
                          </a:ln>
                          <a:solidFill>
                            <a:srgbClr val="00B050"/>
                          </a:solidFill>
                          <a:effectLst/>
                          <a:latin typeface="Arial" charset="0"/>
                        </a:rPr>
                        <a:t>Initiating</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600" b="1" i="0" u="none" strike="noStrike" cap="none" normalizeH="0" baseline="0" dirty="0" smtClean="0">
                          <a:ln>
                            <a:noFill/>
                          </a:ln>
                          <a:solidFill>
                            <a:srgbClr val="00B050"/>
                          </a:solidFill>
                          <a:effectLst/>
                          <a:latin typeface="Arial" charset="0"/>
                        </a:rPr>
                        <a:t>Planning</a:t>
                      </a:r>
                    </a:p>
                  </a:txBody>
                  <a:tcPr anchor="ctr" anchorCtr="1"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4B96">
                        <a:alpha val="50195"/>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600" b="1" i="0" u="none" strike="noStrike" cap="none" normalizeH="0" baseline="0" dirty="0" smtClean="0">
                          <a:ln>
                            <a:noFill/>
                          </a:ln>
                          <a:solidFill>
                            <a:srgbClr val="00B050"/>
                          </a:solidFill>
                          <a:effectLst/>
                          <a:latin typeface="Arial" charset="0"/>
                        </a:rPr>
                        <a:t>Executing</a:t>
                      </a:r>
                    </a:p>
                  </a:txBody>
                  <a:tcPr anchor="ctr" anchorCtr="1"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600" b="1" i="0" u="none" strike="noStrike" cap="none" normalizeH="0" baseline="0" dirty="0" smtClean="0">
                          <a:ln>
                            <a:noFill/>
                          </a:ln>
                          <a:solidFill>
                            <a:srgbClr val="00B050"/>
                          </a:solidFill>
                          <a:effectLst/>
                          <a:latin typeface="Arial" charset="0"/>
                        </a:rPr>
                        <a:t>Monitoring &amp; Controlling</a:t>
                      </a:r>
                    </a:p>
                  </a:txBody>
                  <a:tcPr anchor="ctr" anchorCtr="1"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1600" b="1" i="0" u="none" strike="noStrike" cap="none" normalizeH="0" baseline="0" dirty="0" smtClean="0">
                          <a:ln>
                            <a:noFill/>
                          </a:ln>
                          <a:solidFill>
                            <a:srgbClr val="00B050"/>
                          </a:solidFill>
                          <a:effectLst/>
                          <a:latin typeface="Arial" charset="0"/>
                        </a:rPr>
                        <a:t>Closing</a:t>
                      </a:r>
                    </a:p>
                  </a:txBody>
                  <a:tcPr anchor="ctr" anchorCtr="1" horzOverflow="overflow">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alpha val="50195"/>
                      </a:srgbClr>
                    </a:solidFill>
                  </a:tcPr>
                </a:tc>
              </a:tr>
              <a:tr h="2450060">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2800" b="1" i="0" u="none" strike="noStrike" cap="none" normalizeH="0" baseline="0" dirty="0" smtClean="0">
                          <a:ln>
                            <a:noFill/>
                          </a:ln>
                          <a:solidFill>
                            <a:srgbClr val="00B0F0"/>
                          </a:solidFill>
                          <a:effectLst/>
                          <a:latin typeface="Arial" charset="0"/>
                        </a:rPr>
                        <a:t>Project Quality Management</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2800" b="1" i="0" u="none" strike="noStrike" cap="none" normalizeH="0" baseline="0" dirty="0" smtClean="0">
                          <a:ln>
                            <a:noFill/>
                          </a:ln>
                          <a:solidFill>
                            <a:srgbClr val="00B0F0"/>
                          </a:solidFill>
                          <a:effectLst/>
                          <a:latin typeface="Arial" charset="0"/>
                        </a:rPr>
                        <a: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endParaRPr kumimoji="0" lang="en-US" sz="2800" b="1" i="0" u="none" strike="noStrike" cap="none" normalizeH="0" baseline="0" dirty="0" smtClean="0">
                        <a:ln>
                          <a:noFill/>
                        </a:ln>
                        <a:solidFill>
                          <a:srgbClr val="00B0F0"/>
                        </a:solidFill>
                        <a:effectLst/>
                        <a:latin typeface="Arial" charset="0"/>
                      </a:endParaRPr>
                    </a:p>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2800" b="1" i="0" u="none" strike="noStrike" cap="none" normalizeH="0" baseline="0" dirty="0" smtClean="0">
                          <a:ln>
                            <a:noFill/>
                          </a:ln>
                          <a:solidFill>
                            <a:srgbClr val="00B0F0"/>
                          </a:solidFill>
                          <a:effectLst/>
                          <a:latin typeface="Arial" charset="0"/>
                        </a:rPr>
                        <a:t>Plan Quality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endParaRPr kumimoji="0" lang="en-US" sz="2800" b="1" i="0" u="none" strike="noStrike" cap="none" normalizeH="0" baseline="0" dirty="0" smtClean="0">
                        <a:ln>
                          <a:noFill/>
                        </a:ln>
                        <a:solidFill>
                          <a:srgbClr val="00B0F0"/>
                        </a:solidFill>
                        <a:effectLst/>
                        <a:latin typeface="Arial" charset="0"/>
                      </a:endParaRPr>
                    </a:p>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2000" b="1" i="0" u="none" strike="noStrike" cap="none" normalizeH="0" baseline="0" dirty="0" smtClean="0">
                          <a:ln>
                            <a:noFill/>
                          </a:ln>
                          <a:solidFill>
                            <a:srgbClr val="00B0F0"/>
                          </a:solidFill>
                          <a:effectLst/>
                          <a:latin typeface="Arial" charset="0"/>
                        </a:rPr>
                        <a:t>Perform Quality Assurance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2800" b="1" i="0" u="none" strike="noStrike" cap="none" normalizeH="0" baseline="0" dirty="0" smtClean="0">
                          <a:ln>
                            <a:noFill/>
                          </a:ln>
                          <a:solidFill>
                            <a:srgbClr val="00B0F0"/>
                          </a:solidFill>
                          <a:effectLst/>
                          <a:latin typeface="Arial" charset="0"/>
                        </a:rPr>
                        <a:t>Perform Quality Control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5000"/>
                        </a:spcBef>
                        <a:spcAft>
                          <a:spcPct val="0"/>
                        </a:spcAft>
                        <a:buClrTx/>
                        <a:buSzPct val="50000"/>
                        <a:buFontTx/>
                        <a:buNone/>
                        <a:tabLst/>
                      </a:pPr>
                      <a:r>
                        <a:rPr kumimoji="0" lang="en-US" sz="2000" b="1" i="0" u="none" strike="noStrike" cap="none" normalizeH="0" baseline="0" dirty="0" smtClean="0">
                          <a:ln>
                            <a:noFill/>
                          </a:ln>
                          <a:solidFill>
                            <a:srgbClr val="00B0F0"/>
                          </a:solidFill>
                          <a:effectLst/>
                          <a:latin typeface="Arial" charset="0"/>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347" name="Rectangle 41"/>
          <p:cNvSpPr>
            <a:spLocks noChangeArrowheads="1"/>
          </p:cNvSpPr>
          <p:nvPr/>
        </p:nvSpPr>
        <p:spPr bwMode="auto">
          <a:xfrm>
            <a:off x="153988" y="985838"/>
            <a:ext cx="8686800" cy="457200"/>
          </a:xfrm>
          <a:prstGeom prst="rect">
            <a:avLst/>
          </a:prstGeom>
          <a:noFill/>
          <a:ln w="9525">
            <a:noFill/>
            <a:miter lim="800000"/>
            <a:headEnd/>
            <a:tailEnd/>
          </a:ln>
        </p:spPr>
        <p:txBody>
          <a:bodyPr>
            <a:spAutoFit/>
          </a:bodyPr>
          <a:lstStyle/>
          <a:p>
            <a:pPr eaLnBrk="1" hangingPunct="1"/>
            <a:r>
              <a:rPr lang="en-US" sz="2400" b="1" dirty="0" smtClean="0">
                <a:solidFill>
                  <a:srgbClr val="005CB8"/>
                </a:solidFill>
                <a:latin typeface="Verdana" pitchFamily="34" charset="0"/>
              </a:rPr>
              <a:t>2.2. Project Quality Plan Tools &amp; Techniques</a:t>
            </a:r>
            <a:endParaRPr lang="en-US" sz="2400" b="1" dirty="0">
              <a:solidFill>
                <a:srgbClr val="005CB8"/>
              </a:solidFill>
              <a:latin typeface="Verdan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solidFill>
                  <a:srgbClr val="005CB8"/>
                </a:solidFill>
                <a:latin typeface="Verdana" pitchFamily="34" charset="0"/>
              </a:rPr>
              <a:t/>
            </a:r>
            <a:br>
              <a:rPr lang="en-US" b="1" dirty="0" smtClean="0">
                <a:solidFill>
                  <a:srgbClr val="005CB8"/>
                </a:solidFill>
                <a:latin typeface="Verdana" pitchFamily="34" charset="0"/>
              </a:rPr>
            </a:br>
            <a:r>
              <a:rPr lang="en-US" b="1" dirty="0" smtClean="0">
                <a:solidFill>
                  <a:srgbClr val="005CB8"/>
                </a:solidFill>
                <a:latin typeface="Verdana" pitchFamily="34" charset="0"/>
              </a:rPr>
              <a:t>2.2.Plan Quality</a:t>
            </a:r>
            <a:br>
              <a:rPr lang="en-US" b="1" dirty="0" smtClean="0">
                <a:solidFill>
                  <a:srgbClr val="005CB8"/>
                </a:solidFill>
                <a:latin typeface="Verdana" pitchFamily="34" charset="0"/>
              </a:rPr>
            </a:br>
            <a:endParaRPr lang="en-US" dirty="0"/>
          </a:p>
        </p:txBody>
      </p:sp>
      <p:sp>
        <p:nvSpPr>
          <p:cNvPr id="3" name="Content Placeholder 2"/>
          <p:cNvSpPr>
            <a:spLocks noGrp="1"/>
          </p:cNvSpPr>
          <p:nvPr>
            <p:ph idx="1"/>
          </p:nvPr>
        </p:nvSpPr>
        <p:spPr>
          <a:xfrm>
            <a:off x="457200" y="1295400"/>
            <a:ext cx="8229600" cy="4830763"/>
          </a:xfrm>
        </p:spPr>
        <p:txBody>
          <a:bodyPr>
            <a:noAutofit/>
          </a:bodyPr>
          <a:lstStyle/>
          <a:p>
            <a:pPr marL="1658938" indent="-1658938">
              <a:lnSpc>
                <a:spcPct val="90000"/>
              </a:lnSpc>
              <a:spcBef>
                <a:spcPct val="50000"/>
              </a:spcBef>
              <a:buSzPct val="50000"/>
              <a:buNone/>
            </a:pPr>
            <a:r>
              <a:rPr lang="en-US" sz="2400" b="1" u="sng" dirty="0" smtClean="0">
                <a:solidFill>
                  <a:schemeClr val="accent1"/>
                </a:solidFill>
                <a:latin typeface="Arial" charset="0"/>
              </a:rPr>
              <a:t>Definition:</a:t>
            </a:r>
            <a:r>
              <a:rPr lang="en-US" sz="2400" b="1" dirty="0" smtClean="0">
                <a:solidFill>
                  <a:schemeClr val="accent1"/>
                </a:solidFill>
              </a:rPr>
              <a:t> </a:t>
            </a:r>
          </a:p>
          <a:p>
            <a:pPr algn="just">
              <a:buFontTx/>
              <a:buChar char="•"/>
            </a:pPr>
            <a:r>
              <a:rPr lang="en-US" sz="2400" i="1" dirty="0" smtClean="0">
                <a:solidFill>
                  <a:schemeClr val="accent1"/>
                </a:solidFill>
                <a:latin typeface="Arial" charset="0"/>
              </a:rPr>
              <a:t>“The </a:t>
            </a:r>
            <a:r>
              <a:rPr lang="en-US" sz="2400" i="1" dirty="0" smtClean="0">
                <a:solidFill>
                  <a:schemeClr val="accent1"/>
                </a:solidFill>
                <a:latin typeface="Arial" charset="0"/>
              </a:rPr>
              <a:t>process of identifying quality requirements and/or standards for the project and product, and documenting how the project will demonstrate compliance.”</a:t>
            </a:r>
          </a:p>
          <a:p>
            <a:pPr marL="1658938" indent="-1658938" algn="r">
              <a:lnSpc>
                <a:spcPct val="90000"/>
              </a:lnSpc>
              <a:spcBef>
                <a:spcPct val="50000"/>
              </a:spcBef>
              <a:buSzPct val="50000"/>
              <a:buNone/>
            </a:pPr>
            <a:r>
              <a:rPr lang="en-US" sz="2400" b="1" i="1" dirty="0" err="1" smtClean="0">
                <a:solidFill>
                  <a:schemeClr val="accent1"/>
                </a:solidFill>
              </a:rPr>
              <a:t>PMBoK</a:t>
            </a:r>
            <a:r>
              <a:rPr lang="en-US" sz="2400" b="1" i="1" baseline="30000" dirty="0" smtClean="0">
                <a:solidFill>
                  <a:schemeClr val="accent1"/>
                </a:solidFill>
              </a:rPr>
              <a:t>®</a:t>
            </a:r>
            <a:r>
              <a:rPr lang="en-US" sz="2400" b="1" i="1" dirty="0" smtClean="0">
                <a:solidFill>
                  <a:schemeClr val="accent1"/>
                </a:solidFill>
              </a:rPr>
              <a:t> Guide, 4</a:t>
            </a:r>
            <a:r>
              <a:rPr lang="en-US" sz="2400" b="1" i="1" baseline="30000" dirty="0" smtClean="0">
                <a:solidFill>
                  <a:schemeClr val="accent1"/>
                </a:solidFill>
              </a:rPr>
              <a:t>th</a:t>
            </a:r>
            <a:r>
              <a:rPr lang="en-US" sz="2400" b="1" i="1" dirty="0" smtClean="0">
                <a:solidFill>
                  <a:schemeClr val="accent1"/>
                </a:solidFill>
              </a:rPr>
              <a:t> Edition, p. 192</a:t>
            </a:r>
          </a:p>
          <a:p>
            <a:pPr algn="just">
              <a:buFontTx/>
              <a:buChar char="•"/>
            </a:pPr>
            <a:r>
              <a:rPr lang="en-US" sz="2400" dirty="0" smtClean="0">
                <a:solidFill>
                  <a:schemeClr val="accent1"/>
                </a:solidFill>
              </a:rPr>
              <a:t>Quality </a:t>
            </a:r>
            <a:r>
              <a:rPr lang="en-US" sz="2400" dirty="0" smtClean="0">
                <a:solidFill>
                  <a:schemeClr val="accent1"/>
                </a:solidFill>
              </a:rPr>
              <a:t>Management Plans usually include standards, meetings, reports, metrics for quality measurement, what will be measured, and who is accountable for quality</a:t>
            </a:r>
            <a:r>
              <a:rPr lang="en-US" sz="2400" dirty="0" smtClean="0">
                <a:solidFill>
                  <a:schemeClr val="accent1"/>
                </a:solidFill>
              </a:rPr>
              <a:t>.</a:t>
            </a:r>
          </a:p>
          <a:p>
            <a:pPr algn="just">
              <a:buFontTx/>
              <a:buChar char="•"/>
            </a:pPr>
            <a:r>
              <a:rPr lang="en-US" sz="2400" dirty="0" smtClean="0">
                <a:solidFill>
                  <a:schemeClr val="accent1"/>
                </a:solidFill>
              </a:rPr>
              <a:t>The </a:t>
            </a:r>
            <a:r>
              <a:rPr lang="en-US" sz="2400" dirty="0" smtClean="0">
                <a:solidFill>
                  <a:schemeClr val="accent1"/>
                </a:solidFill>
              </a:rPr>
              <a:t>only way to know how the project is going and determine when to recommend corrective and preventative actions </a:t>
            </a:r>
            <a:r>
              <a:rPr lang="en-US" sz="2400" b="1" dirty="0" smtClean="0">
                <a:solidFill>
                  <a:schemeClr val="accent1"/>
                </a:solidFill>
              </a:rPr>
              <a:t>is to know what is important to measure and what measurement is acceptable.</a:t>
            </a:r>
          </a:p>
          <a:p>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37"/>
          <p:cNvPicPr>
            <a:picLocks noChangeAspect="1" noChangeArrowheads="1"/>
          </p:cNvPicPr>
          <p:nvPr/>
        </p:nvPicPr>
        <p:blipFill>
          <a:blip r:embed="rId2"/>
          <a:srcRect b="9145"/>
          <a:stretch>
            <a:fillRect/>
          </a:stretch>
        </p:blipFill>
        <p:spPr bwMode="auto">
          <a:xfrm>
            <a:off x="685800" y="1066800"/>
            <a:ext cx="7848600" cy="51054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p:cNvSpPr>
            <a:spLocks noGrp="1"/>
          </p:cNvSpPr>
          <p:nvPr>
            <p:ph type="sldNum" sz="quarter" idx="10"/>
          </p:nvPr>
        </p:nvSpPr>
        <p:spPr/>
        <p:txBody>
          <a:bodyPr/>
          <a:lstStyle/>
          <a:p>
            <a:pPr>
              <a:defRPr/>
            </a:pPr>
            <a:fld id="{6451C734-1217-498B-81BF-2EABE4A22CBA}" type="slidenum">
              <a:rPr lang="en-US"/>
              <a:pPr>
                <a:defRPr/>
              </a:pPr>
              <a:t>9</a:t>
            </a:fld>
            <a:endParaRPr lang="en-US"/>
          </a:p>
        </p:txBody>
      </p:sp>
      <p:sp>
        <p:nvSpPr>
          <p:cNvPr id="3" name="Rectangle 3"/>
          <p:cNvSpPr txBox="1">
            <a:spLocks noChangeArrowheads="1"/>
          </p:cNvSpPr>
          <p:nvPr/>
        </p:nvSpPr>
        <p:spPr>
          <a:xfrm>
            <a:off x="685800" y="1828800"/>
            <a:ext cx="7772400" cy="4114800"/>
          </a:xfrm>
          <a:prstGeom prst="rect">
            <a:avLst/>
          </a:prstGeom>
        </p:spPr>
        <p:txBody>
          <a:bodyPr/>
          <a:lstStyle/>
          <a:p>
            <a:pPr marL="342900" indent="-342900" eaLnBrk="1" hangingPunct="1">
              <a:lnSpc>
                <a:spcPct val="90000"/>
              </a:lnSpc>
              <a:spcBef>
                <a:spcPct val="25000"/>
              </a:spcBef>
              <a:buSzPct val="50000"/>
              <a:buFontTx/>
              <a:buBlip>
                <a:blip r:embed="rId3"/>
              </a:buBlip>
              <a:tabLst>
                <a:tab pos="914400" algn="l"/>
              </a:tabLst>
              <a:defRPr/>
            </a:pPr>
            <a:endParaRPr lang="en-US" sz="2000" kern="0" dirty="0">
              <a:latin typeface="+mn-lt"/>
            </a:endParaRPr>
          </a:p>
        </p:txBody>
      </p:sp>
      <p:sp>
        <p:nvSpPr>
          <p:cNvPr id="15364" name="TextBox 3"/>
          <p:cNvSpPr txBox="1">
            <a:spLocks noChangeArrowheads="1"/>
          </p:cNvSpPr>
          <p:nvPr/>
        </p:nvSpPr>
        <p:spPr bwMode="auto">
          <a:xfrm>
            <a:off x="153988" y="609600"/>
            <a:ext cx="8683625" cy="533400"/>
          </a:xfrm>
          <a:prstGeom prst="rect">
            <a:avLst/>
          </a:prstGeom>
          <a:noFill/>
          <a:ln w="9525">
            <a:noFill/>
            <a:miter lim="800000"/>
            <a:headEnd/>
            <a:tailEnd/>
          </a:ln>
        </p:spPr>
        <p:txBody>
          <a:bodyPr/>
          <a:lstStyle/>
          <a:p>
            <a:pPr eaLnBrk="1" hangingPunct="1"/>
            <a:r>
              <a:rPr lang="en-US" sz="2400" b="1" dirty="0" smtClean="0">
                <a:solidFill>
                  <a:srgbClr val="005CB8"/>
                </a:solidFill>
                <a:latin typeface="Verdana" pitchFamily="34" charset="0"/>
                <a:cs typeface="Arial" charset="0"/>
              </a:rPr>
              <a:t>2.2.1. </a:t>
            </a:r>
            <a:r>
              <a:rPr lang="en-US" sz="2400" b="1" dirty="0">
                <a:solidFill>
                  <a:srgbClr val="005CB8"/>
                </a:solidFill>
                <a:latin typeface="Verdana" pitchFamily="34" charset="0"/>
                <a:cs typeface="Arial" charset="0"/>
              </a:rPr>
              <a:t>Plan Quality </a:t>
            </a:r>
            <a:r>
              <a:rPr lang="en-US" sz="2400" b="1" dirty="0">
                <a:solidFill>
                  <a:srgbClr val="00B050"/>
                </a:solidFill>
                <a:latin typeface="Verdana" pitchFamily="34" charset="0"/>
                <a:cs typeface="Arial" charset="0"/>
              </a:rPr>
              <a:t>Inputs</a:t>
            </a:r>
          </a:p>
        </p:txBody>
      </p:sp>
      <p:graphicFrame>
        <p:nvGraphicFramePr>
          <p:cNvPr id="279583" name="Group 31"/>
          <p:cNvGraphicFramePr>
            <a:graphicFrameLocks noGrp="1"/>
          </p:cNvGraphicFramePr>
          <p:nvPr/>
        </p:nvGraphicFramePr>
        <p:xfrm>
          <a:off x="762000" y="1371600"/>
          <a:ext cx="7391400" cy="4586605"/>
        </p:xfrm>
        <a:graphic>
          <a:graphicData uri="http://schemas.openxmlformats.org/drawingml/2006/table">
            <a:tbl>
              <a:tblPr/>
              <a:tblGrid>
                <a:gridCol w="2133600"/>
                <a:gridCol w="5257800"/>
              </a:tblGrid>
              <a:tr h="3460651">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accent4">
                              <a:lumMod val="50000"/>
                            </a:schemeClr>
                          </a:solidFill>
                          <a:effectLst/>
                          <a:latin typeface="Arial" charset="0"/>
                        </a:rPr>
                        <a:t>1. Scope Baseline</a:t>
                      </a:r>
                    </a:p>
                  </a:txBody>
                  <a:tcPr marL="45720" marR="45720" anchor="ctr" horzOverflow="overflow">
                    <a:lnL>
                      <a:noFill/>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1400" b="0" i="0" u="none" strike="noStrike" cap="none" normalizeH="0" baseline="0" dirty="0" smtClean="0">
                          <a:ln>
                            <a:noFill/>
                          </a:ln>
                          <a:solidFill>
                            <a:schemeClr val="tx1"/>
                          </a:solidFill>
                          <a:effectLst/>
                          <a:latin typeface="Arial" charset="0"/>
                        </a:rPr>
                        <a:t>Describes the need, justification, requirements, etc., for the project and is inclusive of the following:</a:t>
                      </a:r>
                    </a:p>
                    <a:p>
                      <a:pPr marL="457200" marR="0" lvl="1" indent="-223838" algn="l" defTabSz="914400" rtl="0" eaLnBrk="0" fontAlgn="base" latinLnBrk="0" hangingPunct="0">
                        <a:lnSpc>
                          <a:spcPct val="100000"/>
                        </a:lnSpc>
                        <a:spcBef>
                          <a:spcPct val="50000"/>
                        </a:spcBef>
                        <a:spcAft>
                          <a:spcPct val="0"/>
                        </a:spcAft>
                        <a:buClrTx/>
                        <a:buSzPct val="50000"/>
                        <a:buFontTx/>
                        <a:buBlip>
                          <a:blip r:embed="rId4"/>
                        </a:buBlip>
                        <a:tabLst/>
                      </a:pPr>
                      <a:r>
                        <a:rPr kumimoji="0" lang="en-US" sz="1400" b="1" i="0" u="none" strike="noStrike" cap="none" normalizeH="0" baseline="0" dirty="0" smtClean="0">
                          <a:ln>
                            <a:noFill/>
                          </a:ln>
                          <a:solidFill>
                            <a:srgbClr val="005CB8"/>
                          </a:solidFill>
                          <a:effectLst/>
                          <a:latin typeface="Arial" charset="0"/>
                        </a:rPr>
                        <a:t>Scope Statement:</a:t>
                      </a:r>
                      <a:r>
                        <a:rPr kumimoji="0" lang="en-US" sz="1400" b="1" i="0" u="none" strike="noStrike" cap="none" normalizeH="0" baseline="0" dirty="0" smtClean="0">
                          <a:ln>
                            <a:noFill/>
                          </a:ln>
                          <a:solidFill>
                            <a:srgbClr val="004B96"/>
                          </a:solidFill>
                          <a:effectLst/>
                          <a:latin typeface="Arial" charset="0"/>
                        </a:rPr>
                        <a:t>  </a:t>
                      </a:r>
                      <a:r>
                        <a:rPr kumimoji="0" lang="en-US" sz="1400" b="0" i="0" u="none" strike="noStrike" cap="none" normalizeH="0" baseline="0" dirty="0" smtClean="0">
                          <a:ln>
                            <a:noFill/>
                          </a:ln>
                          <a:solidFill>
                            <a:schemeClr val="tx1"/>
                          </a:solidFill>
                          <a:effectLst/>
                          <a:latin typeface="Arial" charset="0"/>
                        </a:rPr>
                        <a:t>contains the description of services, list of deliverables, acceptance criteria, and important information regarding technical issues that could impact cost </a:t>
                      </a:r>
                      <a:r>
                        <a:rPr kumimoji="0" lang="en-US" sz="1400" b="0" i="0" u="none" strike="noStrike" cap="none" normalizeH="0" baseline="0" dirty="0" smtClean="0">
                          <a:ln>
                            <a:noFill/>
                          </a:ln>
                          <a:solidFill>
                            <a:schemeClr val="tx1"/>
                          </a:solidFill>
                          <a:effectLst/>
                          <a:latin typeface="Arial" charset="0"/>
                        </a:rPr>
                        <a:t>estimating.</a:t>
                      </a:r>
                      <a:endParaRPr kumimoji="0" lang="en-US" sz="1400" b="1" i="0" u="none" strike="noStrike" cap="none" normalizeH="0" baseline="0" dirty="0" smtClean="0">
                        <a:ln>
                          <a:noFill/>
                        </a:ln>
                        <a:solidFill>
                          <a:srgbClr val="004B96"/>
                        </a:solidFill>
                        <a:effectLst/>
                        <a:latin typeface="Arial" charset="0"/>
                      </a:endParaRPr>
                    </a:p>
                    <a:p>
                      <a:pPr marL="457200" marR="0" lvl="1" indent="-223838" algn="l" defTabSz="914400" rtl="0" eaLnBrk="0" fontAlgn="base" latinLnBrk="0" hangingPunct="0">
                        <a:lnSpc>
                          <a:spcPct val="100000"/>
                        </a:lnSpc>
                        <a:spcBef>
                          <a:spcPct val="50000"/>
                        </a:spcBef>
                        <a:spcAft>
                          <a:spcPct val="0"/>
                        </a:spcAft>
                        <a:buClrTx/>
                        <a:buSzPct val="50000"/>
                        <a:buFontTx/>
                        <a:buBlip>
                          <a:blip r:embed="rId4"/>
                        </a:buBlip>
                        <a:tabLst/>
                      </a:pPr>
                      <a:r>
                        <a:rPr kumimoji="0" lang="en-US" sz="1400" b="1" i="0" u="none" strike="noStrike" cap="none" normalizeH="0" baseline="0" dirty="0" smtClean="0">
                          <a:ln>
                            <a:noFill/>
                          </a:ln>
                          <a:solidFill>
                            <a:srgbClr val="005CB8"/>
                          </a:solidFill>
                          <a:effectLst/>
                          <a:latin typeface="Arial" charset="0"/>
                        </a:rPr>
                        <a:t>Work Breakdown Structure(WBS):</a:t>
                      </a:r>
                      <a:r>
                        <a:rPr kumimoji="0" lang="en-US" sz="1400" b="1" i="0" u="none" strike="noStrike" cap="none" normalizeH="0" baseline="0" dirty="0" smtClean="0">
                          <a:ln>
                            <a:noFill/>
                          </a:ln>
                          <a:solidFill>
                            <a:srgbClr val="004B96"/>
                          </a:solidFill>
                          <a:effectLst/>
                          <a:latin typeface="Arial" charset="0"/>
                        </a:rPr>
                        <a:t>  </a:t>
                      </a:r>
                      <a:r>
                        <a:rPr kumimoji="0" lang="en-US" sz="1400" b="0" i="0" u="none" strike="noStrike" cap="none" normalizeH="0" baseline="0" dirty="0" smtClean="0">
                          <a:ln>
                            <a:noFill/>
                          </a:ln>
                          <a:solidFill>
                            <a:schemeClr val="tx1"/>
                          </a:solidFill>
                          <a:effectLst/>
                          <a:latin typeface="Arial" charset="0"/>
                        </a:rPr>
                        <a:t>provides the relationship among all the components of the project and deliverables</a:t>
                      </a:r>
                      <a:endParaRPr kumimoji="0" lang="en-US" sz="1400" b="1" i="0" u="none" strike="noStrike" cap="none" normalizeH="0" baseline="0" dirty="0" smtClean="0">
                        <a:ln>
                          <a:noFill/>
                        </a:ln>
                        <a:solidFill>
                          <a:srgbClr val="004B96"/>
                        </a:solidFill>
                        <a:effectLst/>
                        <a:latin typeface="Arial" charset="0"/>
                      </a:endParaRPr>
                    </a:p>
                    <a:p>
                      <a:pPr marL="457200" marR="0" lvl="1" indent="-223838" algn="l" defTabSz="914400" rtl="0" eaLnBrk="0" fontAlgn="base" latinLnBrk="0" hangingPunct="0">
                        <a:lnSpc>
                          <a:spcPct val="100000"/>
                        </a:lnSpc>
                        <a:spcBef>
                          <a:spcPct val="50000"/>
                        </a:spcBef>
                        <a:spcAft>
                          <a:spcPct val="0"/>
                        </a:spcAft>
                        <a:buClrTx/>
                        <a:buSzPct val="50000"/>
                        <a:buFontTx/>
                        <a:buBlip>
                          <a:blip r:embed="rId4"/>
                        </a:buBlip>
                        <a:tabLst/>
                      </a:pPr>
                      <a:r>
                        <a:rPr kumimoji="0" lang="en-US" sz="1400" b="1" i="0" u="none" strike="noStrike" cap="none" normalizeH="0" baseline="0" dirty="0" smtClean="0">
                          <a:ln>
                            <a:noFill/>
                          </a:ln>
                          <a:solidFill>
                            <a:srgbClr val="005CB8"/>
                          </a:solidFill>
                          <a:effectLst/>
                          <a:latin typeface="Arial" charset="0"/>
                        </a:rPr>
                        <a:t>WBS Dictionary:</a:t>
                      </a:r>
                      <a:r>
                        <a:rPr kumimoji="0" lang="en-US" sz="1400" b="1" i="0" u="none" strike="noStrike" cap="none" normalizeH="0" baseline="0" dirty="0" smtClean="0">
                          <a:ln>
                            <a:noFill/>
                          </a:ln>
                          <a:solidFill>
                            <a:srgbClr val="004B96"/>
                          </a:solidFill>
                          <a:effectLst/>
                          <a:latin typeface="Arial" charset="0"/>
                        </a:rPr>
                        <a:t>  </a:t>
                      </a:r>
                      <a:r>
                        <a:rPr kumimoji="0" lang="en-US" sz="1400" b="0" i="0" u="none" strike="noStrike" cap="none" normalizeH="0" baseline="0" dirty="0" smtClean="0">
                          <a:ln>
                            <a:noFill/>
                          </a:ln>
                          <a:solidFill>
                            <a:schemeClr val="tx1"/>
                          </a:solidFill>
                          <a:effectLst/>
                          <a:latin typeface="Arial" charset="0"/>
                        </a:rPr>
                        <a:t>provides detailed statements of work that provide an identification of the deliverables and a description of the work within each WBS component required to produce each deliverable</a:t>
                      </a:r>
                      <a:endParaRPr kumimoji="0" lang="en-US" sz="1400" b="1" i="0" u="none" strike="noStrike" cap="none" normalizeH="0" baseline="0" dirty="0" smtClean="0">
                        <a:ln>
                          <a:noFill/>
                        </a:ln>
                        <a:solidFill>
                          <a:srgbClr val="004B96"/>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2977">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accent4">
                              <a:lumMod val="50000"/>
                            </a:schemeClr>
                          </a:solidFill>
                          <a:effectLst/>
                          <a:latin typeface="Arial" charset="0"/>
                        </a:rPr>
                        <a:t>2. Stakeholder Register</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0" i="0" u="none" strike="noStrike" cap="none" normalizeH="0" baseline="0" smtClean="0">
                          <a:ln>
                            <a:noFill/>
                          </a:ln>
                          <a:solidFill>
                            <a:schemeClr val="tx1"/>
                          </a:solidFill>
                          <a:effectLst/>
                          <a:latin typeface="Arial" charset="0"/>
                        </a:rPr>
                        <a:t>Identifies stakeholders with a particular interest in, or impact on, quality</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2977">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tab pos="914400" algn="l"/>
                        </a:tabLst>
                      </a:pPr>
                      <a:r>
                        <a:rPr kumimoji="0" lang="en-US" sz="1400" b="1" i="0" u="none" strike="noStrike" cap="none" normalizeH="0" baseline="0" dirty="0" smtClean="0">
                          <a:ln>
                            <a:noFill/>
                          </a:ln>
                          <a:solidFill>
                            <a:schemeClr val="accent4">
                              <a:lumMod val="50000"/>
                            </a:schemeClr>
                          </a:solidFill>
                          <a:effectLst/>
                          <a:latin typeface="Arial" charset="0"/>
                        </a:rPr>
                        <a:t>3.Schedule Baseline</a:t>
                      </a:r>
                    </a:p>
                  </a:txBody>
                  <a:tcPr marL="45720" marR="4572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5000"/>
                        </a:spcBef>
                        <a:spcAft>
                          <a:spcPct val="0"/>
                        </a:spcAft>
                        <a:buClrTx/>
                        <a:buSzPct val="50000"/>
                        <a:buFontTx/>
                        <a:buNone/>
                        <a:tabLst/>
                      </a:pPr>
                      <a:r>
                        <a:rPr kumimoji="0" lang="en-US" sz="1400" b="0" i="0" u="none" strike="noStrike" cap="none" normalizeH="0" baseline="0" dirty="0" smtClean="0">
                          <a:ln>
                            <a:noFill/>
                          </a:ln>
                          <a:solidFill>
                            <a:schemeClr val="tx1"/>
                          </a:solidFill>
                          <a:effectLst/>
                          <a:latin typeface="Arial" charset="0"/>
                        </a:rPr>
                        <a:t>Documents the accepted schedule performance measures, including start and finish dates</a:t>
                      </a:r>
                    </a:p>
                  </a:txBody>
                  <a:tcPr marL="45720" marR="4572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2430</Words>
  <Application>Microsoft Office PowerPoint</Application>
  <PresentationFormat>On-screen Show (4:3)</PresentationFormat>
  <Paragraphs>357</Paragraphs>
  <Slides>36</Slides>
  <Notes>26</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36</vt:i4>
      </vt:variant>
    </vt:vector>
  </HeadingPairs>
  <TitlesOfParts>
    <vt:vector size="37" baseType="lpstr">
      <vt:lpstr>Office Theme</vt:lpstr>
      <vt:lpstr>CHAPTER TWO</vt:lpstr>
      <vt:lpstr>Slide 2</vt:lpstr>
      <vt:lpstr> 2.1. The Process of Project Quality Management </vt:lpstr>
      <vt:lpstr>Slide 4</vt:lpstr>
      <vt:lpstr>Slide 5</vt:lpstr>
      <vt:lpstr>Slide 6</vt:lpstr>
      <vt:lpstr> 2.2.Plan Quality </vt:lpstr>
      <vt:lpstr>Slide 8</vt:lpstr>
      <vt:lpstr>Slide 9</vt:lpstr>
      <vt:lpstr>Slide 10</vt:lpstr>
      <vt:lpstr>Slide 11</vt:lpstr>
      <vt:lpstr>2.2.2 Plan Quality Tools and Techniques</vt:lpstr>
      <vt:lpstr>2.2.2 Plan Quality Tools and Techniques</vt:lpstr>
      <vt:lpstr>Flowcharting </vt:lpstr>
      <vt:lpstr>2.2.2. Plan Quality: Tools and Techniques</vt:lpstr>
      <vt:lpstr>Slide 16</vt:lpstr>
      <vt:lpstr>Slide 17</vt:lpstr>
      <vt:lpstr>Slide 18</vt:lpstr>
      <vt:lpstr> 2.3 Perform Quality Assurance </vt:lpstr>
      <vt:lpstr>Slide 20</vt:lpstr>
      <vt:lpstr>Slide 21</vt:lpstr>
      <vt:lpstr>Slide 22</vt:lpstr>
      <vt:lpstr>2.3.3 Perform Quality Assurance Outputs</vt:lpstr>
      <vt:lpstr>Slide 24</vt:lpstr>
      <vt:lpstr>2.4 Perform Quality Control</vt:lpstr>
      <vt:lpstr>Slide 26</vt:lpstr>
      <vt:lpstr>2.4.1 Perform Quality Control Inputs</vt:lpstr>
      <vt:lpstr>2.4.1.Perform Quality Control Inputs </vt:lpstr>
      <vt:lpstr>2.4.2.Perform Quality Control Tools and Techniques</vt:lpstr>
      <vt:lpstr>2.4.2.Perform Quality Control Tools and Techniques</vt:lpstr>
      <vt:lpstr>2.4.2.Perform Quality Control Tools and Techniques</vt:lpstr>
      <vt:lpstr>2.4.2.Perform Quality Control Tools and Techniques</vt:lpstr>
      <vt:lpstr>2.4.2.Perform Quality Control Tools and Techniques</vt:lpstr>
      <vt:lpstr>2.4.3. Perform Quality Control Outputs</vt:lpstr>
      <vt:lpstr>2.4.3. Perform Quality Control Outputs</vt:lpstr>
      <vt:lpstr>Slide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II</dc:title>
  <dc:creator>Digital Library</dc:creator>
  <cp:lastModifiedBy>Digital Library</cp:lastModifiedBy>
  <cp:revision>42</cp:revision>
  <dcterms:created xsi:type="dcterms:W3CDTF">2021-10-30T08:00:06Z</dcterms:created>
  <dcterms:modified xsi:type="dcterms:W3CDTF">2021-10-30T09:55:08Z</dcterms:modified>
</cp:coreProperties>
</file>