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1"/>
  </p:notesMasterIdLst>
  <p:sldIdLst>
    <p:sldId id="256" r:id="rId2"/>
    <p:sldId id="257" r:id="rId3"/>
    <p:sldId id="259" r:id="rId4"/>
    <p:sldId id="258" r:id="rId5"/>
    <p:sldId id="265" r:id="rId6"/>
    <p:sldId id="262" r:id="rId7"/>
    <p:sldId id="261" r:id="rId8"/>
    <p:sldId id="267" r:id="rId9"/>
    <p:sldId id="266" r:id="rId10"/>
    <p:sldId id="268" r:id="rId11"/>
    <p:sldId id="301" r:id="rId12"/>
    <p:sldId id="302" r:id="rId13"/>
    <p:sldId id="303" r:id="rId14"/>
    <p:sldId id="304" r:id="rId15"/>
    <p:sldId id="269" r:id="rId16"/>
    <p:sldId id="272" r:id="rId17"/>
    <p:sldId id="298" r:id="rId18"/>
    <p:sldId id="308" r:id="rId19"/>
    <p:sldId id="309" r:id="rId20"/>
    <p:sldId id="342" r:id="rId21"/>
    <p:sldId id="343" r:id="rId22"/>
    <p:sldId id="344" r:id="rId23"/>
    <p:sldId id="345" r:id="rId24"/>
    <p:sldId id="346" r:id="rId25"/>
    <p:sldId id="347" r:id="rId26"/>
    <p:sldId id="348" r:id="rId27"/>
    <p:sldId id="349" r:id="rId28"/>
    <p:sldId id="350" r:id="rId29"/>
    <p:sldId id="351" r:id="rId30"/>
    <p:sldId id="352" r:id="rId31"/>
    <p:sldId id="353" r:id="rId32"/>
    <p:sldId id="354" r:id="rId33"/>
    <p:sldId id="355" r:id="rId34"/>
    <p:sldId id="356" r:id="rId35"/>
    <p:sldId id="286" r:id="rId36"/>
    <p:sldId id="311" r:id="rId37"/>
    <p:sldId id="369" r:id="rId38"/>
    <p:sldId id="361" r:id="rId39"/>
    <p:sldId id="362" r:id="rId40"/>
    <p:sldId id="363" r:id="rId41"/>
    <p:sldId id="364" r:id="rId42"/>
    <p:sldId id="365" r:id="rId43"/>
    <p:sldId id="366" r:id="rId44"/>
    <p:sldId id="370" r:id="rId45"/>
    <p:sldId id="373" r:id="rId46"/>
    <p:sldId id="374" r:id="rId47"/>
    <p:sldId id="371" r:id="rId48"/>
    <p:sldId id="372" r:id="rId49"/>
    <p:sldId id="360"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6" autoAdjust="0"/>
    <p:restoredTop sz="94624" autoAdjust="0"/>
  </p:normalViewPr>
  <p:slideViewPr>
    <p:cSldViewPr>
      <p:cViewPr varScale="1">
        <p:scale>
          <a:sx n="65" d="100"/>
          <a:sy n="65" d="100"/>
        </p:scale>
        <p:origin x="-552" y="-108"/>
      </p:cViewPr>
      <p:guideLst>
        <p:guide orient="horz" pos="2160"/>
        <p:guide pos="2880"/>
      </p:guideLst>
    </p:cSldViewPr>
  </p:slideViewPr>
  <p:outlineViewPr>
    <p:cViewPr>
      <p:scale>
        <a:sx n="33" d="100"/>
        <a:sy n="33" d="100"/>
      </p:scale>
      <p:origin x="48" y="5295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568FA4-1626-41FF-AF67-71A201F69788}" type="datetimeFigureOut">
              <a:rPr lang="en-US" smtClean="0"/>
              <a:pPr/>
              <a:t>10/31/2021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42EC9A-CC0F-4234-AA62-37912D8081A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cap="flat"/>
        </p:spPr>
      </p:sp>
      <p:sp>
        <p:nvSpPr>
          <p:cNvPr id="55299" name="Rectangle 3"/>
          <p:cNvSpPr>
            <a:spLocks noGrp="1" noChangeArrowheads="1"/>
          </p:cNvSpPr>
          <p:nvPr>
            <p:ph type="body" idx="1"/>
          </p:nvPr>
        </p:nvSpPr>
        <p:spPr>
          <a:noFill/>
          <a:ln w="9525"/>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cap="flat"/>
        </p:spPr>
      </p:sp>
      <p:sp>
        <p:nvSpPr>
          <p:cNvPr id="54275" name="Rectangle 3"/>
          <p:cNvSpPr>
            <a:spLocks noGrp="1" noChangeArrowheads="1"/>
          </p:cNvSpPr>
          <p:nvPr>
            <p:ph type="body" idx="1"/>
          </p:nvPr>
        </p:nvSpPr>
        <p:spPr>
          <a:noFill/>
          <a:ln w="9525"/>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7FC537-4195-4195-BC35-97C040BE0569}" type="slidenum">
              <a:rPr lang="en-US"/>
              <a:pPr/>
              <a:t>28</a:t>
            </a:fld>
            <a:endParaRPr lang="en-US"/>
          </a:p>
        </p:txBody>
      </p:sp>
      <p:sp>
        <p:nvSpPr>
          <p:cNvPr id="1341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41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2605EF-4F34-4001-81E7-BBCAAA7D4628}" type="datetime1">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050948-5BE8-456B-8E7B-A5E75673F9DD}" type="datetime1">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7E11BF-684A-4F2E-A5E2-2FD4EC092B89}" type="datetime1">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928A91-AA02-490B-B31C-C60D0016A265}" type="datetime1">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DFB389-7D26-4061-BEBB-2F973DD84C15}" type="datetime1">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BDF055-410E-462B-B681-FDED8D046AF1}" type="datetime1">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B8592D-65D4-436A-9A11-502A39BCFAEA}" type="datetime1">
              <a:rPr lang="en-US" smtClean="0"/>
              <a:t>10/31/2021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2BAD38-851B-4CA3-83AB-C2D40207AE28}" type="datetime1">
              <a:rPr lang="en-US" smtClean="0"/>
              <a:t>10/31/2021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270CB-52A4-4314-AB8E-CB00C689E405}" type="datetime1">
              <a:rPr lang="en-US" smtClean="0"/>
              <a:t>10/31/2021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7CB4A-75EE-440A-B303-58F0ABD8136C}" type="datetime1">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E056B7-8D8E-4D88-AA8B-3C7A259A3378}" type="datetime1">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C7A47B-77F5-4169-8632-D4D1E55FB8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AE8E2C-05E3-4064-BE84-8D6A15328034}" type="datetime1">
              <a:rPr lang="en-US" smtClean="0"/>
              <a:t>10/31/2021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C7A47B-77F5-4169-8632-D4D1E55FB8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688975"/>
          </a:xfrm>
        </p:spPr>
        <p:style>
          <a:lnRef idx="0">
            <a:schemeClr val="accent3"/>
          </a:lnRef>
          <a:fillRef idx="3">
            <a:schemeClr val="accent3"/>
          </a:fillRef>
          <a:effectRef idx="3">
            <a:schemeClr val="accent3"/>
          </a:effectRef>
          <a:fontRef idx="minor">
            <a:schemeClr val="lt1"/>
          </a:fontRef>
        </p:style>
        <p:txBody>
          <a:bodyPr>
            <a:normAutofit fontScale="90000"/>
          </a:bodyPr>
          <a:lstStyle/>
          <a:p>
            <a:r>
              <a:rPr lang="en-US" dirty="0" smtClean="0">
                <a:latin typeface="Times New Roman" pitchFamily="18" charset="0"/>
                <a:cs typeface="Times New Roman" pitchFamily="18" charset="0"/>
              </a:rPr>
              <a:t>Chapter IV</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3352800"/>
            <a:ext cx="7848600" cy="1295400"/>
          </a:xfrm>
        </p:spPr>
        <p:style>
          <a:lnRef idx="0">
            <a:schemeClr val="accent1"/>
          </a:lnRef>
          <a:fillRef idx="3">
            <a:schemeClr val="accent1"/>
          </a:fillRef>
          <a:effectRef idx="3">
            <a:schemeClr val="accent1"/>
          </a:effectRef>
          <a:fontRef idx="minor">
            <a:schemeClr val="lt1"/>
          </a:fontRef>
        </p:style>
        <p:txBody>
          <a:bodyPr>
            <a:normAutofit fontScale="92500" lnSpcReduction="20000"/>
          </a:bodyPr>
          <a:lstStyle/>
          <a:p>
            <a:r>
              <a:rPr lang="en-US" sz="4800" dirty="0" smtClean="0">
                <a:solidFill>
                  <a:schemeClr val="bg1"/>
                </a:solidFill>
                <a:latin typeface="Times New Roman" pitchFamily="18" charset="0"/>
                <a:cs typeface="Times New Roman" pitchFamily="18" charset="0"/>
              </a:rPr>
              <a:t>KEY PROJECT SUCCESS FACTORS AND PQM</a:t>
            </a:r>
          </a:p>
          <a:p>
            <a:pPr algn="just"/>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pPr algn="just"/>
            <a:r>
              <a:rPr lang="en-US" dirty="0" smtClean="0">
                <a:latin typeface="Times New Roman" pitchFamily="18" charset="0"/>
                <a:cs typeface="Times New Roman" pitchFamily="18" charset="0"/>
              </a:rPr>
              <a:t>Early </a:t>
            </a:r>
            <a:r>
              <a:rPr lang="en-US" dirty="0">
                <a:latin typeface="Times New Roman" pitchFamily="18" charset="0"/>
                <a:cs typeface="Times New Roman" pitchFamily="18" charset="0"/>
              </a:rPr>
              <a:t>research </a:t>
            </a:r>
            <a:r>
              <a:rPr lang="en-US" dirty="0" smtClean="0">
                <a:latin typeface="Times New Roman" pitchFamily="18" charset="0"/>
                <a:cs typeface="Times New Roman" pitchFamily="18" charset="0"/>
              </a:rPr>
              <a:t>on project </a:t>
            </a:r>
            <a:r>
              <a:rPr lang="en-US" dirty="0">
                <a:latin typeface="Times New Roman" pitchFamily="18" charset="0"/>
                <a:cs typeface="Times New Roman" pitchFamily="18" charset="0"/>
              </a:rPr>
              <a:t>success criteria adopted the so-called </a:t>
            </a:r>
            <a:r>
              <a:rPr lang="en-US" b="1" i="1" dirty="0">
                <a:latin typeface="Times New Roman" pitchFamily="18" charset="0"/>
                <a:cs typeface="Times New Roman" pitchFamily="18" charset="0"/>
              </a:rPr>
              <a:t>Iron Triangle </a:t>
            </a:r>
            <a:r>
              <a:rPr lang="en-US" i="1" dirty="0">
                <a:latin typeface="Times New Roman" pitchFamily="18" charset="0"/>
                <a:cs typeface="Times New Roman" pitchFamily="18" charset="0"/>
              </a:rPr>
              <a:t>of ‘</a:t>
            </a:r>
            <a:r>
              <a:rPr lang="en-US" b="1" i="1" dirty="0">
                <a:latin typeface="Times New Roman" pitchFamily="18" charset="0"/>
                <a:cs typeface="Times New Roman" pitchFamily="18" charset="0"/>
              </a:rPr>
              <a:t>time, budget </a:t>
            </a:r>
            <a:r>
              <a:rPr lang="en-US" b="1" i="1" dirty="0" smtClean="0">
                <a:latin typeface="Times New Roman" pitchFamily="18" charset="0"/>
                <a:cs typeface="Times New Roman" pitchFamily="18" charset="0"/>
              </a:rPr>
              <a:t>and quality</a:t>
            </a:r>
            <a:r>
              <a:rPr lang="en-US" b="1" i="1" dirty="0">
                <a:latin typeface="Times New Roman" pitchFamily="18" charset="0"/>
                <a:cs typeface="Times New Roman" pitchFamily="18" charset="0"/>
              </a:rPr>
              <a:t>’ </a:t>
            </a:r>
            <a:r>
              <a:rPr lang="en-US" i="1" dirty="0">
                <a:latin typeface="Times New Roman" pitchFamily="18" charset="0"/>
                <a:cs typeface="Times New Roman" pitchFamily="18" charset="0"/>
              </a:rPr>
              <a:t>as the set of principles for evaluating the success of a project</a:t>
            </a:r>
            <a:r>
              <a:rPr lang="en-US" i="1"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Project Success</a:t>
            </a:r>
            <a:r>
              <a:rPr lang="en-US" dirty="0" smtClean="0">
                <a:latin typeface="Times New Roman" pitchFamily="18" charset="0"/>
                <a:cs typeface="Times New Roman" pitchFamily="18" charset="0"/>
              </a:rPr>
              <a:t>” – </a:t>
            </a:r>
            <a:r>
              <a:rPr lang="en-US" b="1" dirty="0" smtClean="0">
                <a:latin typeface="Times New Roman" pitchFamily="18" charset="0"/>
                <a:cs typeface="Times New Roman" pitchFamily="18" charset="0"/>
              </a:rPr>
              <a:t>it completed on time and budget, with all features and functions as specified(Quality).</a:t>
            </a:r>
            <a:endParaRPr lang="en-US" i="1" dirty="0" smtClean="0">
              <a:latin typeface="Times New Roman" pitchFamily="18" charset="0"/>
              <a:cs typeface="Times New Roman" pitchFamily="18" charset="0"/>
            </a:endParaRPr>
          </a:p>
          <a:p>
            <a:pPr algn="just"/>
            <a:r>
              <a:rPr lang="en-US" b="1" i="1" dirty="0">
                <a:latin typeface="Times New Roman" pitchFamily="18" charset="0"/>
                <a:cs typeface="Times New Roman" pitchFamily="18" charset="0"/>
              </a:rPr>
              <a:t>Triangle components </a:t>
            </a:r>
            <a:r>
              <a:rPr lang="en-US" i="1" dirty="0">
                <a:latin typeface="Times New Roman" pitchFamily="18" charset="0"/>
                <a:cs typeface="Times New Roman" pitchFamily="18" charset="0"/>
              </a:rPr>
              <a:t>of time, budget, and quality, include the degree of importance </a:t>
            </a:r>
            <a:r>
              <a:rPr lang="en-US" i="1" dirty="0" smtClean="0">
                <a:latin typeface="Times New Roman" pitchFamily="18" charset="0"/>
                <a:cs typeface="Times New Roman" pitchFamily="18" charset="0"/>
              </a:rPr>
              <a:t>of the </a:t>
            </a:r>
            <a:r>
              <a:rPr lang="en-US" i="1" dirty="0">
                <a:latin typeface="Times New Roman" pitchFamily="18" charset="0"/>
                <a:cs typeface="Times New Roman" pitchFamily="18" charset="0"/>
              </a:rPr>
              <a:t>products to the base organization, the results as perceived by all stakeholders, </a:t>
            </a:r>
            <a:r>
              <a:rPr lang="en-US" i="1" dirty="0" smtClean="0">
                <a:latin typeface="Times New Roman" pitchFamily="18" charset="0"/>
                <a:cs typeface="Times New Roman" pitchFamily="18" charset="0"/>
              </a:rPr>
              <a:t>the learning </a:t>
            </a:r>
            <a:r>
              <a:rPr lang="en-US" i="1" dirty="0">
                <a:latin typeface="Times New Roman" pitchFamily="18" charset="0"/>
                <a:cs typeface="Times New Roman" pitchFamily="18" charset="0"/>
              </a:rPr>
              <a:t>experience, motivation for future work, knowledge acquisition, the </a:t>
            </a:r>
            <a:r>
              <a:rPr lang="en-US" i="1" dirty="0" smtClean="0">
                <a:latin typeface="Times New Roman" pitchFamily="18" charset="0"/>
                <a:cs typeface="Times New Roman" pitchFamily="18" charset="0"/>
              </a:rPr>
              <a:t>final report </a:t>
            </a:r>
            <a:r>
              <a:rPr lang="en-US" i="1" dirty="0">
                <a:latin typeface="Times New Roman" pitchFamily="18" charset="0"/>
                <a:cs typeface="Times New Roman" pitchFamily="18" charset="0"/>
              </a:rPr>
              <a:t>preparation method, and the way of project termination</a:t>
            </a: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r>
              <a:rPr lang="en-US" dirty="0" smtClean="0">
                <a:solidFill>
                  <a:schemeClr val="bg1"/>
                </a:solidFill>
                <a:latin typeface="Times New Roman" pitchFamily="18" charset="0"/>
                <a:cs typeface="Times New Roman" pitchFamily="18" charset="0"/>
              </a:rPr>
              <a:t/>
            </a:r>
            <a:br>
              <a:rPr lang="en-US" dirty="0" smtClean="0">
                <a:solidFill>
                  <a:schemeClr val="bg1"/>
                </a:solidFill>
                <a:latin typeface="Times New Roman" pitchFamily="18" charset="0"/>
                <a:cs typeface="Times New Roman" pitchFamily="18" charset="0"/>
              </a:rPr>
            </a:br>
            <a:r>
              <a:rPr lang="en-US" b="1" dirty="0" smtClean="0">
                <a:solidFill>
                  <a:schemeClr val="bg1"/>
                </a:solidFill>
                <a:latin typeface="Times New Roman" pitchFamily="18" charset="0"/>
                <a:cs typeface="Times New Roman" pitchFamily="18" charset="0"/>
              </a:rPr>
              <a:t>Major Project Success factors</a:t>
            </a:r>
            <a:r>
              <a:rPr lang="en-US" dirty="0" smtClean="0">
                <a:solidFill>
                  <a:schemeClr val="bg1"/>
                </a:solidFill>
                <a:latin typeface="Times New Roman" pitchFamily="18" charset="0"/>
                <a:cs typeface="Times New Roman" pitchFamily="18" charset="0"/>
              </a:rPr>
              <a:t/>
            </a:r>
            <a:br>
              <a:rPr lang="en-US" dirty="0" smtClean="0">
                <a:solidFill>
                  <a:schemeClr val="bg1"/>
                </a:solidFill>
                <a:latin typeface="Times New Roman" pitchFamily="18" charset="0"/>
                <a:cs typeface="Times New Roman" pitchFamily="18" charset="0"/>
              </a:rPr>
            </a:br>
            <a:endParaRPr lang="en-US"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pPr marL="0" indent="0" algn="just">
              <a:buNone/>
            </a:pPr>
            <a:r>
              <a:rPr lang="en-US" dirty="0" smtClean="0">
                <a:latin typeface="Times New Roman" pitchFamily="18" charset="0"/>
                <a:cs typeface="Times New Roman" pitchFamily="18" charset="0"/>
              </a:rPr>
              <a:t>Here are the most prevalent list of project success factors:</a:t>
            </a:r>
          </a:p>
          <a:p>
            <a:pPr marL="514350" indent="-514350" algn="just">
              <a:buFont typeface="+mj-lt"/>
              <a:buAutoNum type="arabicPeriod"/>
            </a:pPr>
            <a:r>
              <a:rPr lang="en-US" b="1" dirty="0" smtClean="0">
                <a:latin typeface="Times New Roman" pitchFamily="18" charset="0"/>
                <a:cs typeface="Times New Roman" pitchFamily="18" charset="0"/>
              </a:rPr>
              <a:t>Clearly defined goals</a:t>
            </a:r>
            <a:r>
              <a:rPr lang="en-US" dirty="0" smtClean="0">
                <a:latin typeface="Times New Roman" pitchFamily="18" charset="0"/>
                <a:cs typeface="Times New Roman" pitchFamily="18" charset="0"/>
              </a:rPr>
              <a:t> -including the general project philosophy or general mission of the project, as well as commitment to those goals on the part of the team members.</a:t>
            </a:r>
          </a:p>
          <a:p>
            <a:pPr marL="514350" indent="-514350" algn="just">
              <a:buFont typeface="+mj-lt"/>
              <a:buAutoNum type="arabicPeriod"/>
            </a:pPr>
            <a:r>
              <a:rPr lang="en-US" b="1" dirty="0" smtClean="0">
                <a:latin typeface="Times New Roman" pitchFamily="18" charset="0"/>
                <a:cs typeface="Times New Roman" pitchFamily="18" charset="0"/>
              </a:rPr>
              <a:t>Competent project manager</a:t>
            </a:r>
            <a:r>
              <a:rPr lang="en-US" dirty="0" smtClean="0">
                <a:latin typeface="Times New Roman" pitchFamily="18" charset="0"/>
                <a:cs typeface="Times New Roman" pitchFamily="18" charset="0"/>
              </a:rPr>
              <a:t>.  The importance of initial selection of skilled (interpersonally, technically, and administratively) project leader.</a:t>
            </a:r>
          </a:p>
          <a:p>
            <a:pPr marL="514350" indent="-514350" algn="just">
              <a:buFont typeface="+mj-lt"/>
              <a:buAutoNum type="arabicPeriod"/>
            </a:pPr>
            <a:r>
              <a:rPr lang="en-US" b="1" dirty="0" smtClean="0">
                <a:latin typeface="Times New Roman" pitchFamily="18" charset="0"/>
                <a:cs typeface="Times New Roman" pitchFamily="18" charset="0"/>
              </a:rPr>
              <a:t>Top Management Support</a:t>
            </a:r>
            <a:r>
              <a:rPr lang="en-US" dirty="0" smtClean="0">
                <a:latin typeface="Times New Roman" pitchFamily="18" charset="0"/>
                <a:cs typeface="Times New Roman" pitchFamily="18" charset="0"/>
              </a:rPr>
              <a:t>. Top or divisional management support for the project that has been conveyed to all concerned parties.</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92500" lnSpcReduction="10000"/>
          </a:bodyPr>
          <a:lstStyle/>
          <a:p>
            <a:pPr marL="514350" indent="-514350" algn="just">
              <a:buFont typeface="+mj-lt"/>
              <a:buAutoNum type="arabicPeriod" startAt="4"/>
            </a:pPr>
            <a:r>
              <a:rPr lang="en-US" b="1" dirty="0" smtClean="0">
                <a:latin typeface="Times New Roman" pitchFamily="18" charset="0"/>
                <a:cs typeface="Times New Roman" pitchFamily="18" charset="0"/>
              </a:rPr>
              <a:t>Competent project team members</a:t>
            </a:r>
            <a:r>
              <a:rPr lang="en-US" dirty="0" smtClean="0">
                <a:latin typeface="Times New Roman" pitchFamily="18" charset="0"/>
                <a:cs typeface="Times New Roman" pitchFamily="18" charset="0"/>
              </a:rPr>
              <a:t>. The importance of selecting and, if necessary, triaging project team members.</a:t>
            </a:r>
          </a:p>
          <a:p>
            <a:pPr marL="514350" indent="-514350" algn="just">
              <a:buFont typeface="+mj-lt"/>
              <a:buAutoNum type="arabicPeriod" startAt="4"/>
            </a:pPr>
            <a:r>
              <a:rPr lang="en-US" b="1" dirty="0" smtClean="0">
                <a:latin typeface="Times New Roman" pitchFamily="18" charset="0"/>
                <a:cs typeface="Times New Roman" pitchFamily="18" charset="0"/>
              </a:rPr>
              <a:t>Sufficient </a:t>
            </a:r>
            <a:r>
              <a:rPr lang="en-US" b="1" dirty="0" smtClean="0">
                <a:latin typeface="Times New Roman" pitchFamily="18" charset="0"/>
                <a:cs typeface="Times New Roman" pitchFamily="18" charset="0"/>
              </a:rPr>
              <a:t>resource allocation</a:t>
            </a:r>
            <a:r>
              <a:rPr lang="en-US" dirty="0" smtClean="0">
                <a:latin typeface="Times New Roman" pitchFamily="18" charset="0"/>
                <a:cs typeface="Times New Roman" pitchFamily="18" charset="0"/>
              </a:rPr>
              <a:t>.  These are Resources in the form of money, personnel, logistics, etc.</a:t>
            </a:r>
          </a:p>
          <a:p>
            <a:pPr marL="514350" indent="-514350">
              <a:buFont typeface="+mj-lt"/>
              <a:buAutoNum type="arabicPeriod" startAt="4"/>
            </a:pPr>
            <a:r>
              <a:rPr lang="en-US" b="1" dirty="0" smtClean="0">
                <a:latin typeface="Times New Roman" pitchFamily="18" charset="0"/>
                <a:cs typeface="Times New Roman" pitchFamily="18" charset="0"/>
              </a:rPr>
              <a:t>Adequate </a:t>
            </a:r>
            <a:r>
              <a:rPr lang="en-US" b="1" dirty="0" smtClean="0">
                <a:latin typeface="Times New Roman" pitchFamily="18" charset="0"/>
                <a:cs typeface="Times New Roman" pitchFamily="18" charset="0"/>
              </a:rPr>
              <a:t>communication channels</a:t>
            </a:r>
            <a:r>
              <a:rPr lang="en-US" dirty="0" smtClean="0">
                <a:latin typeface="Times New Roman" pitchFamily="18" charset="0"/>
                <a:cs typeface="Times New Roman" pitchFamily="18" charset="0"/>
              </a:rPr>
              <a:t>.  Sufficient information is available on the project objectives, status, changes, organizational coordination, clients’ needs, etc.</a:t>
            </a:r>
          </a:p>
          <a:p>
            <a:pPr marL="514350" indent="-514350" algn="just">
              <a:buNone/>
            </a:pPr>
            <a:r>
              <a:rPr lang="en-US" b="1" dirty="0" smtClean="0">
                <a:latin typeface="Times New Roman" pitchFamily="18" charset="0"/>
                <a:cs typeface="Times New Roman" pitchFamily="18" charset="0"/>
              </a:rPr>
              <a:t>7. Control </a:t>
            </a:r>
            <a:r>
              <a:rPr lang="en-US" b="1" dirty="0" smtClean="0">
                <a:latin typeface="Times New Roman" pitchFamily="18" charset="0"/>
                <a:cs typeface="Times New Roman" pitchFamily="18" charset="0"/>
              </a:rPr>
              <a:t>Mechanisms, </a:t>
            </a:r>
            <a:r>
              <a:rPr lang="en-US" dirty="0" smtClean="0">
                <a:latin typeface="Times New Roman" pitchFamily="18" charset="0"/>
                <a:cs typeface="Times New Roman" pitchFamily="18" charset="0"/>
              </a:rPr>
              <a:t>Including planning, schedules, etc.. Programs are in place to deal with initial plans and schedules.</a:t>
            </a:r>
          </a:p>
          <a:p>
            <a:pPr marL="514350" indent="-514350" algn="just">
              <a:buFont typeface="+mj-lt"/>
              <a:buAutoNum type="arabicPeriod" startAt="4"/>
            </a:pP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lnSpcReduction="20000"/>
          </a:bodyPr>
          <a:lstStyle/>
          <a:p>
            <a:pPr marL="514350" indent="-514350" algn="just">
              <a:buFont typeface="+mj-lt"/>
              <a:buAutoNum type="arabicPeriod" startAt="8"/>
            </a:pPr>
            <a:r>
              <a:rPr lang="en-US" b="1" dirty="0" smtClean="0">
                <a:latin typeface="Times New Roman" pitchFamily="18" charset="0"/>
                <a:cs typeface="Times New Roman" pitchFamily="18" charset="0"/>
              </a:rPr>
              <a:t>Feedback capabilities</a:t>
            </a:r>
            <a:r>
              <a:rPr lang="en-US" dirty="0" smtClean="0">
                <a:latin typeface="Times New Roman" pitchFamily="18" charset="0"/>
                <a:cs typeface="Times New Roman" pitchFamily="18" charset="0"/>
              </a:rPr>
              <a:t>.  All parties concerned with the project area able to review project status, make suggestions, and corrections through formal feedback channels or review meetings.</a:t>
            </a:r>
          </a:p>
          <a:p>
            <a:pPr marL="514350" indent="-514350" algn="just">
              <a:buFont typeface="+mj-lt"/>
              <a:buAutoNum type="arabicPeriod" startAt="8"/>
            </a:pPr>
            <a:r>
              <a:rPr lang="en-US" b="1" dirty="0" smtClean="0">
                <a:latin typeface="Times New Roman" pitchFamily="18" charset="0"/>
                <a:cs typeface="Times New Roman" pitchFamily="18" charset="0"/>
              </a:rPr>
              <a:t>Responsiveness to client</a:t>
            </a:r>
            <a:r>
              <a:rPr lang="en-US" dirty="0" smtClean="0">
                <a:latin typeface="Times New Roman" pitchFamily="18" charset="0"/>
                <a:cs typeface="Times New Roman" pitchFamily="18" charset="0"/>
              </a:rPr>
              <a:t>.  All potential users of the project are consulted with and kept up to date on project status.  Further, clients receive assistance after the project has been successfully implemented.</a:t>
            </a:r>
          </a:p>
          <a:p>
            <a:pPr marL="514350" indent="-514350" algn="just">
              <a:buFont typeface="+mj-lt"/>
              <a:buAutoNum type="arabicPeriod" startAt="8"/>
            </a:pPr>
            <a:r>
              <a:rPr lang="en-US" b="1" dirty="0" smtClean="0">
                <a:latin typeface="Times New Roman" pitchFamily="18" charset="0"/>
                <a:cs typeface="Times New Roman" pitchFamily="18" charset="0"/>
              </a:rPr>
              <a:t>Client consultation</a:t>
            </a:r>
            <a:r>
              <a:rPr lang="en-US" dirty="0" smtClean="0">
                <a:latin typeface="Times New Roman" pitchFamily="18" charset="0"/>
                <a:cs typeface="Times New Roman" pitchFamily="18" charset="0"/>
              </a:rPr>
              <a:t>.  The project team members share solicited input from all potential clients of the project.  The project team members understand the needs of those who will use the systems.</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20000"/>
          </a:bodyPr>
          <a:lstStyle/>
          <a:p>
            <a:pPr marL="514350" indent="-514350" algn="just">
              <a:buFont typeface="+mj-lt"/>
              <a:buAutoNum type="arabicPeriod" startAt="11"/>
            </a:pPr>
            <a:r>
              <a:rPr lang="en-US" b="1" dirty="0" smtClean="0">
                <a:latin typeface="Times New Roman" pitchFamily="18" charset="0"/>
                <a:cs typeface="Times New Roman" pitchFamily="18" charset="0"/>
              </a:rPr>
              <a:t>Technical tasks</a:t>
            </a:r>
            <a:r>
              <a:rPr lang="en-US" dirty="0" smtClean="0">
                <a:latin typeface="Times New Roman" pitchFamily="18" charset="0"/>
                <a:cs typeface="Times New Roman" pitchFamily="18" charset="0"/>
              </a:rPr>
              <a:t>.  The technology that is being implemented works well.  Experts, consultants, or other experienced project managers outside the project team have reviewed and critiqued the basic approach.</a:t>
            </a:r>
          </a:p>
          <a:p>
            <a:pPr marL="514350" indent="-514350" algn="just">
              <a:buFont typeface="+mj-lt"/>
              <a:buAutoNum type="arabicPeriod" startAt="11"/>
            </a:pPr>
            <a:r>
              <a:rPr lang="en-US" b="1" dirty="0" smtClean="0">
                <a:latin typeface="Times New Roman" pitchFamily="18" charset="0"/>
                <a:cs typeface="Times New Roman" pitchFamily="18" charset="0"/>
              </a:rPr>
              <a:t>Client Acceptance</a:t>
            </a:r>
            <a:r>
              <a:rPr lang="en-US" dirty="0" smtClean="0">
                <a:latin typeface="Times New Roman" pitchFamily="18" charset="0"/>
                <a:cs typeface="Times New Roman" pitchFamily="18" charset="0"/>
              </a:rPr>
              <a:t>.  Potential clients have been contacted about the usefulness of the project.  Adequate advanced preparation has been done to best determine how to sell the project to the clients.</a:t>
            </a:r>
          </a:p>
          <a:p>
            <a:pPr marL="514350" indent="-514350" algn="just">
              <a:buFont typeface="+mj-lt"/>
              <a:buAutoNum type="arabicPeriod" startAt="11"/>
            </a:pPr>
            <a:r>
              <a:rPr lang="en-US" b="1" dirty="0" smtClean="0">
                <a:latin typeface="Times New Roman" pitchFamily="18" charset="0"/>
                <a:cs typeface="Times New Roman" pitchFamily="18" charset="0"/>
              </a:rPr>
              <a:t>Trouble-shooting</a:t>
            </a:r>
            <a:r>
              <a:rPr lang="en-US" dirty="0" smtClean="0">
                <a:latin typeface="Times New Roman" pitchFamily="18" charset="0"/>
                <a:cs typeface="Times New Roman" pitchFamily="18" charset="0"/>
              </a:rPr>
              <a:t>.  Project team members spend a part of each day looking for problems that have surfaced or are about to surface.  Project team members are encouraged to take quick action on problems on their own initiative.</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r>
              <a:rPr lang="en-US" dirty="0" smtClean="0">
                <a:latin typeface="Times New Roman" pitchFamily="18" charset="0"/>
                <a:cs typeface="Times New Roman" pitchFamily="18" charset="0"/>
              </a:rPr>
              <a:t>In general,  project success was recognized </a:t>
            </a:r>
            <a:r>
              <a:rPr lang="en-US" dirty="0">
                <a:latin typeface="Times New Roman" pitchFamily="18" charset="0"/>
                <a:cs typeface="Times New Roman" pitchFamily="18" charset="0"/>
              </a:rPr>
              <a:t>that projects could be ‘successful’ in various ways: </a:t>
            </a:r>
          </a:p>
          <a:p>
            <a:pPr lvl="1" algn="just"/>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delivery to time. </a:t>
            </a:r>
          </a:p>
          <a:p>
            <a:pPr lvl="1" algn="just"/>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delivery to or within budget. </a:t>
            </a:r>
          </a:p>
          <a:p>
            <a:pPr lvl="1" algn="just"/>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delivery to specification and an appropriate standard of quality. </a:t>
            </a:r>
          </a:p>
          <a:p>
            <a:pPr lvl="1" algn="just"/>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delivery to the funder’s satisfaction. </a:t>
            </a:r>
          </a:p>
          <a:p>
            <a:pPr lvl="1" algn="just"/>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delivery to the key stakeholders’ satisfaction. </a:t>
            </a:r>
          </a:p>
          <a:p>
            <a:pPr lvl="1" algn="just"/>
            <a:r>
              <a:rPr lang="en-US" dirty="0" smtClean="0">
                <a:latin typeface="Times New Roman" pitchFamily="18" charset="0"/>
                <a:cs typeface="Times New Roman" pitchFamily="18" charset="0"/>
              </a:rPr>
              <a:t>And</a:t>
            </a:r>
            <a:r>
              <a:rPr lang="en-US" dirty="0">
                <a:latin typeface="Times New Roman" pitchFamily="18" charset="0"/>
                <a:cs typeface="Times New Roman" pitchFamily="18" charset="0"/>
              </a:rPr>
              <a:t>, overall. </a:t>
            </a:r>
            <a:endParaRPr lang="en-US" dirty="0" smtClean="0">
              <a:latin typeface="Times New Roman" pitchFamily="18" charset="0"/>
              <a:cs typeface="Times New Roman" pitchFamily="18" charset="0"/>
            </a:endParaRPr>
          </a:p>
          <a:p>
            <a:pPr lvl="1" algn="just">
              <a:buNone/>
            </a:pP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tabLst>
                <a:tab pos="236538" algn="l"/>
                <a:tab pos="339725" algn="l"/>
                <a:tab pos="515938" algn="l"/>
              </a:tabLst>
            </a:pP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sz="4000" b="1" dirty="0" smtClean="0">
                <a:solidFill>
                  <a:schemeClr val="bg1"/>
                </a:solidFill>
                <a:latin typeface="Times New Roman" pitchFamily="18" charset="0"/>
                <a:cs typeface="Times New Roman" pitchFamily="18" charset="0"/>
              </a:rPr>
              <a:t>PROJECT </a:t>
            </a:r>
            <a:r>
              <a:rPr lang="en-US" sz="4000" b="1" dirty="0" smtClean="0">
                <a:solidFill>
                  <a:schemeClr val="bg1"/>
                </a:solidFill>
                <a:latin typeface="Times New Roman" pitchFamily="18" charset="0"/>
                <a:cs typeface="Times New Roman" pitchFamily="18" charset="0"/>
              </a:rPr>
              <a:t>COST MANAGEMENT</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1066800"/>
            <a:ext cx="8305800" cy="5562600"/>
          </a:xfrm>
        </p:spPr>
        <p:txBody>
          <a:bodyPr>
            <a:noAutofit/>
          </a:bodyPr>
          <a:lstStyle/>
          <a:p>
            <a:pPr algn="just"/>
            <a:r>
              <a:rPr lang="en-US" dirty="0" smtClean="0">
                <a:latin typeface="Times New Roman" pitchFamily="18" charset="0"/>
                <a:cs typeface="Times New Roman" pitchFamily="18" charset="0"/>
              </a:rPr>
              <a:t>Project </a:t>
            </a:r>
            <a:r>
              <a:rPr lang="en-US" dirty="0">
                <a:latin typeface="Times New Roman" pitchFamily="18" charset="0"/>
                <a:cs typeface="Times New Roman" pitchFamily="18" charset="0"/>
              </a:rPr>
              <a:t>Cost Management includes the processes involved in </a:t>
            </a:r>
            <a:r>
              <a:rPr lang="en-US" b="1" i="1" dirty="0">
                <a:latin typeface="Times New Roman" pitchFamily="18" charset="0"/>
                <a:cs typeface="Times New Roman" pitchFamily="18" charset="0"/>
              </a:rPr>
              <a:t>planning, estimating, budgeting, </a:t>
            </a:r>
            <a:r>
              <a:rPr lang="en-US" b="1" i="1" dirty="0" smtClean="0">
                <a:latin typeface="Times New Roman" pitchFamily="18" charset="0"/>
                <a:cs typeface="Times New Roman" pitchFamily="18" charset="0"/>
              </a:rPr>
              <a:t>financing, funding</a:t>
            </a:r>
            <a:r>
              <a:rPr lang="en-US" b="1" i="1" dirty="0">
                <a:latin typeface="Times New Roman" pitchFamily="18" charset="0"/>
                <a:cs typeface="Times New Roman" pitchFamily="18" charset="0"/>
              </a:rPr>
              <a:t>, managing, and controlling costs </a:t>
            </a:r>
            <a:r>
              <a:rPr lang="en-US" dirty="0">
                <a:latin typeface="Times New Roman" pitchFamily="18" charset="0"/>
                <a:cs typeface="Times New Roman" pitchFamily="18" charset="0"/>
              </a:rPr>
              <a:t>so that the project can be completed </a:t>
            </a:r>
            <a:r>
              <a:rPr lang="en-US" b="1" dirty="0">
                <a:latin typeface="Times New Roman" pitchFamily="18" charset="0"/>
                <a:cs typeface="Times New Roman" pitchFamily="18" charset="0"/>
              </a:rPr>
              <a:t>within the approved budget.</a:t>
            </a:r>
          </a:p>
          <a:p>
            <a:pPr algn="just"/>
            <a:r>
              <a:rPr lang="en-US" dirty="0">
                <a:latin typeface="Times New Roman" pitchFamily="18" charset="0"/>
                <a:cs typeface="Times New Roman" pitchFamily="18" charset="0"/>
              </a:rPr>
              <a:t>The Project Cost Management processes are:</a:t>
            </a:r>
          </a:p>
          <a:p>
            <a:pPr lvl="1" algn="just"/>
            <a:r>
              <a:rPr lang="en-US" sz="3200" b="1" dirty="0" smtClean="0">
                <a:latin typeface="Times New Roman" pitchFamily="18" charset="0"/>
                <a:cs typeface="Times New Roman" pitchFamily="18" charset="0"/>
              </a:rPr>
              <a:t>Plan </a:t>
            </a:r>
            <a:r>
              <a:rPr lang="en-US" sz="3200" b="1" dirty="0">
                <a:latin typeface="Times New Roman" pitchFamily="18" charset="0"/>
                <a:cs typeface="Times New Roman" pitchFamily="18" charset="0"/>
              </a:rPr>
              <a:t>Cost Management—The process of defining how the project costs will be </a:t>
            </a:r>
            <a:r>
              <a:rPr lang="en-US" sz="3200" b="1" dirty="0" smtClean="0">
                <a:latin typeface="Times New Roman" pitchFamily="18" charset="0"/>
                <a:cs typeface="Times New Roman" pitchFamily="18" charset="0"/>
              </a:rPr>
              <a:t>estimated, </a:t>
            </a:r>
            <a:r>
              <a:rPr lang="en-US" sz="3200" dirty="0" smtClean="0">
                <a:latin typeface="Times New Roman" pitchFamily="18" charset="0"/>
                <a:cs typeface="Times New Roman" pitchFamily="18" charset="0"/>
              </a:rPr>
              <a:t>budgeted</a:t>
            </a:r>
            <a:r>
              <a:rPr lang="en-US" sz="3200" dirty="0">
                <a:latin typeface="Times New Roman" pitchFamily="18" charset="0"/>
                <a:cs typeface="Times New Roman" pitchFamily="18" charset="0"/>
              </a:rPr>
              <a:t>, managed, monitored, and controlled</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Autofit/>
          </a:bodyPr>
          <a:lstStyle/>
          <a:p>
            <a:pPr lvl="1" algn="just"/>
            <a:r>
              <a:rPr lang="en-US" b="1" dirty="0" smtClean="0">
                <a:latin typeface="Times New Roman" pitchFamily="18" charset="0"/>
                <a:cs typeface="Times New Roman" pitchFamily="18" charset="0"/>
              </a:rPr>
              <a:t>Estimate Costs—The process of developing an approximation of the monetary resources needed </a:t>
            </a:r>
            <a:r>
              <a:rPr lang="en-US" dirty="0" smtClean="0">
                <a:latin typeface="Times New Roman" pitchFamily="18" charset="0"/>
                <a:cs typeface="Times New Roman" pitchFamily="18" charset="0"/>
              </a:rPr>
              <a:t>to complete project work.</a:t>
            </a:r>
          </a:p>
          <a:p>
            <a:pPr lvl="1" algn="just"/>
            <a:r>
              <a:rPr lang="en-US" b="1" dirty="0" smtClean="0">
                <a:latin typeface="Times New Roman" pitchFamily="18" charset="0"/>
                <a:cs typeface="Times New Roman" pitchFamily="18" charset="0"/>
              </a:rPr>
              <a:t>Determine Budget—The process of aggregating the estimated costs of individual activities or </a:t>
            </a:r>
            <a:r>
              <a:rPr lang="en-US" dirty="0" smtClean="0">
                <a:latin typeface="Times New Roman" pitchFamily="18" charset="0"/>
                <a:cs typeface="Times New Roman" pitchFamily="18" charset="0"/>
              </a:rPr>
              <a:t>work packages to establish an authorized cost baseline.</a:t>
            </a:r>
          </a:p>
          <a:p>
            <a:pPr lvl="1" algn="just"/>
            <a:r>
              <a:rPr lang="en-US" b="1" dirty="0" smtClean="0">
                <a:latin typeface="Times New Roman" pitchFamily="18" charset="0"/>
                <a:cs typeface="Times New Roman" pitchFamily="18" charset="0"/>
              </a:rPr>
              <a:t>Control Costs—The process of monitoring the status of the project to update the project costs and </a:t>
            </a:r>
            <a:r>
              <a:rPr lang="en-US" dirty="0" smtClean="0">
                <a:latin typeface="Times New Roman" pitchFamily="18" charset="0"/>
                <a:cs typeface="Times New Roman" pitchFamily="18" charset="0"/>
              </a:rPr>
              <a:t>manage changes to the cost baseline.</a:t>
            </a:r>
          </a:p>
          <a:p>
            <a:pPr algn="just">
              <a:buNone/>
            </a:pP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r>
              <a:rPr lang="en-US" b="1" dirty="0" smtClean="0">
                <a:solidFill>
                  <a:schemeClr val="bg1"/>
                </a:solidFill>
                <a:latin typeface="Times New Roman" pitchFamily="18" charset="0"/>
                <a:cs typeface="Times New Roman" pitchFamily="18" charset="0"/>
              </a:rPr>
              <a:t/>
            </a:r>
            <a:br>
              <a:rPr lang="en-US" b="1" dirty="0" smtClean="0">
                <a:solidFill>
                  <a:schemeClr val="bg1"/>
                </a:solidFill>
                <a:latin typeface="Times New Roman" pitchFamily="18" charset="0"/>
                <a:cs typeface="Times New Roman" pitchFamily="18" charset="0"/>
              </a:rPr>
            </a:br>
            <a:r>
              <a:rPr lang="en-US" sz="4000" b="1" dirty="0" smtClean="0">
                <a:solidFill>
                  <a:schemeClr val="bg1"/>
                </a:solidFill>
                <a:latin typeface="Times New Roman" pitchFamily="18" charset="0"/>
                <a:cs typeface="Times New Roman" pitchFamily="18" charset="0"/>
              </a:rPr>
              <a:t>MANAGE </a:t>
            </a:r>
            <a:r>
              <a:rPr lang="en-US" sz="4000" b="1" dirty="0" smtClean="0">
                <a:solidFill>
                  <a:schemeClr val="bg1"/>
                </a:solidFill>
                <a:latin typeface="Times New Roman" pitchFamily="18" charset="0"/>
                <a:cs typeface="Times New Roman" pitchFamily="18" charset="0"/>
              </a:rPr>
              <a:t>QUALITY</a:t>
            </a:r>
            <a:r>
              <a:rPr lang="en-US" b="1" dirty="0" smtClean="0">
                <a:solidFill>
                  <a:schemeClr val="bg1"/>
                </a:solidFill>
                <a:latin typeface="Times New Roman" pitchFamily="18" charset="0"/>
                <a:cs typeface="Times New Roman" pitchFamily="18" charset="0"/>
              </a:rPr>
              <a:t/>
            </a:r>
            <a:br>
              <a:rPr lang="en-US" b="1" dirty="0" smtClean="0">
                <a:solidFill>
                  <a:schemeClr val="bg1"/>
                </a:solidFill>
                <a:latin typeface="Times New Roman" pitchFamily="18" charset="0"/>
                <a:cs typeface="Times New Roman" pitchFamily="18" charset="0"/>
              </a:rPr>
            </a:br>
            <a:endParaRPr lang="en-US"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rmAutofit lnSpcReduction="10000"/>
          </a:bodyPr>
          <a:lstStyle/>
          <a:p>
            <a:pPr algn="just"/>
            <a:r>
              <a:rPr lang="en-US" b="1" dirty="0" smtClean="0">
                <a:latin typeface="Times New Roman" pitchFamily="18" charset="0"/>
                <a:cs typeface="Times New Roman" pitchFamily="18" charset="0"/>
              </a:rPr>
              <a:t>Manage </a:t>
            </a:r>
            <a:r>
              <a:rPr lang="en-US" b="1" dirty="0">
                <a:latin typeface="Times New Roman" pitchFamily="18" charset="0"/>
                <a:cs typeface="Times New Roman" pitchFamily="18" charset="0"/>
              </a:rPr>
              <a:t>Quality </a:t>
            </a:r>
            <a:r>
              <a:rPr lang="en-US" dirty="0">
                <a:latin typeface="Times New Roman" pitchFamily="18" charset="0"/>
                <a:cs typeface="Times New Roman" pitchFamily="18" charset="0"/>
              </a:rPr>
              <a:t>is the process of translating the quality management plan into executable </a:t>
            </a:r>
            <a:r>
              <a:rPr lang="en-US" dirty="0" smtClean="0">
                <a:latin typeface="Times New Roman" pitchFamily="18" charset="0"/>
                <a:cs typeface="Times New Roman" pitchFamily="18" charset="0"/>
              </a:rPr>
              <a:t>quality activities </a:t>
            </a:r>
            <a:r>
              <a:rPr lang="en-US" dirty="0">
                <a:latin typeface="Times New Roman" pitchFamily="18" charset="0"/>
                <a:cs typeface="Times New Roman" pitchFamily="18" charset="0"/>
              </a:rPr>
              <a:t>that incorporate the organization's quality policies into the project.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key benefit of </a:t>
            </a:r>
            <a:r>
              <a:rPr lang="en-US" dirty="0" smtClean="0">
                <a:latin typeface="Times New Roman" pitchFamily="18" charset="0"/>
                <a:cs typeface="Times New Roman" pitchFamily="18" charset="0"/>
              </a:rPr>
              <a:t>this process </a:t>
            </a:r>
            <a:r>
              <a:rPr lang="en-US" dirty="0">
                <a:latin typeface="Times New Roman" pitchFamily="18" charset="0"/>
                <a:cs typeface="Times New Roman" pitchFamily="18" charset="0"/>
              </a:rPr>
              <a:t>is that it increases the probability of meeting the quality objectives, as well as </a:t>
            </a:r>
            <a:r>
              <a:rPr lang="en-US" dirty="0" smtClean="0">
                <a:latin typeface="Times New Roman" pitchFamily="18" charset="0"/>
                <a:cs typeface="Times New Roman" pitchFamily="18" charset="0"/>
              </a:rPr>
              <a:t>identifying ineffective </a:t>
            </a:r>
            <a:r>
              <a:rPr lang="en-US" dirty="0">
                <a:latin typeface="Times New Roman" pitchFamily="18" charset="0"/>
                <a:cs typeface="Times New Roman" pitchFamily="18" charset="0"/>
              </a:rPr>
              <a:t>processes and causes of poor quality.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process is performed throughout the project</a:t>
            </a:r>
          </a:p>
        </p:txBody>
      </p:sp>
      <p:sp>
        <p:nvSpPr>
          <p:cNvPr id="5" name="Slide Number Placeholder 4"/>
          <p:cNvSpPr>
            <a:spLocks noGrp="1"/>
          </p:cNvSpPr>
          <p:nvPr>
            <p:ph type="sldNum" sz="quarter" idx="12"/>
          </p:nvPr>
        </p:nvSpPr>
        <p:spPr/>
        <p:txBody>
          <a:bodyPr/>
          <a:lstStyle/>
          <a:p>
            <a:fld id="{E0C7A47B-77F5-4169-8632-D4D1E55FB8FC}"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a:bodyPr>
          <a:lstStyle/>
          <a:p>
            <a:pPr algn="just"/>
            <a:r>
              <a:rPr lang="en-US" sz="4000" b="1" dirty="0" smtClean="0">
                <a:solidFill>
                  <a:schemeClr val="bg1"/>
                </a:solidFill>
                <a:latin typeface="Times New Roman" pitchFamily="18" charset="0"/>
                <a:cs typeface="Times New Roman" pitchFamily="18" charset="0"/>
              </a:rPr>
              <a:t>PROJECT </a:t>
            </a:r>
            <a:r>
              <a:rPr lang="en-US" sz="4000" b="1" dirty="0" smtClean="0">
                <a:solidFill>
                  <a:schemeClr val="bg1"/>
                </a:solidFill>
                <a:latin typeface="Times New Roman" pitchFamily="18" charset="0"/>
                <a:cs typeface="Times New Roman" pitchFamily="18" charset="0"/>
              </a:rPr>
              <a:t>TIME MANAGEMENT</a:t>
            </a:r>
            <a:endParaRPr lang="en-US" sz="4000" b="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257800"/>
          </a:xfrm>
        </p:spPr>
        <p:txBody>
          <a:bodyPr>
            <a:noAutofit/>
          </a:bodyPr>
          <a:lstStyle/>
          <a:p>
            <a:pPr algn="just"/>
            <a:r>
              <a:rPr lang="en-US" sz="3500" i="1" dirty="0">
                <a:latin typeface="Times New Roman" pitchFamily="18" charset="0"/>
                <a:cs typeface="Times New Roman" pitchFamily="18" charset="0"/>
              </a:rPr>
              <a:t>Project time </a:t>
            </a:r>
            <a:r>
              <a:rPr lang="en-US" sz="3500" i="1" dirty="0" smtClean="0">
                <a:latin typeface="Times New Roman" pitchFamily="18" charset="0"/>
                <a:cs typeface="Times New Roman" pitchFamily="18" charset="0"/>
              </a:rPr>
              <a:t>management </a:t>
            </a:r>
            <a:r>
              <a:rPr lang="en-US" sz="3500" dirty="0" smtClean="0">
                <a:latin typeface="Times New Roman" pitchFamily="18" charset="0"/>
                <a:cs typeface="Times New Roman" pitchFamily="18" charset="0"/>
              </a:rPr>
              <a:t>specifically </a:t>
            </a:r>
            <a:r>
              <a:rPr lang="en-US" sz="3500" dirty="0">
                <a:latin typeface="Times New Roman" pitchFamily="18" charset="0"/>
                <a:cs typeface="Times New Roman" pitchFamily="18" charset="0"/>
              </a:rPr>
              <a:t>refers to developing a schedule that can </a:t>
            </a:r>
            <a:r>
              <a:rPr lang="en-US" sz="3500" dirty="0" smtClean="0">
                <a:latin typeface="Times New Roman" pitchFamily="18" charset="0"/>
                <a:cs typeface="Times New Roman" pitchFamily="18" charset="0"/>
              </a:rPr>
              <a:t>be met</a:t>
            </a:r>
            <a:r>
              <a:rPr lang="en-US" sz="3500" dirty="0">
                <a:latin typeface="Times New Roman" pitchFamily="18" charset="0"/>
                <a:cs typeface="Times New Roman" pitchFamily="18" charset="0"/>
              </a:rPr>
              <a:t>, then controlling work to ensure that this </a:t>
            </a:r>
            <a:r>
              <a:rPr lang="en-US" sz="3500" dirty="0" smtClean="0">
                <a:latin typeface="Times New Roman" pitchFamily="18" charset="0"/>
                <a:cs typeface="Times New Roman" pitchFamily="18" charset="0"/>
              </a:rPr>
              <a:t>happens. </a:t>
            </a:r>
            <a:endParaRPr lang="en-US" sz="3500" dirty="0" smtClean="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Because </a:t>
            </a:r>
            <a:r>
              <a:rPr lang="en-US" sz="3500" dirty="0">
                <a:latin typeface="Times New Roman" pitchFamily="18" charset="0"/>
                <a:cs typeface="Times New Roman" pitchFamily="18" charset="0"/>
              </a:rPr>
              <a:t>everyone refers to this as scheduling, it </a:t>
            </a:r>
            <a:r>
              <a:rPr lang="en-US" sz="3500" dirty="0" smtClean="0">
                <a:latin typeface="Times New Roman" pitchFamily="18" charset="0"/>
                <a:cs typeface="Times New Roman" pitchFamily="18" charset="0"/>
              </a:rPr>
              <a:t>should really </a:t>
            </a:r>
            <a:r>
              <a:rPr lang="en-US" sz="3500" dirty="0">
                <a:latin typeface="Times New Roman" pitchFamily="18" charset="0"/>
                <a:cs typeface="Times New Roman" pitchFamily="18" charset="0"/>
              </a:rPr>
              <a:t>be called </a:t>
            </a:r>
            <a:r>
              <a:rPr lang="en-US" sz="3500" i="1" dirty="0">
                <a:latin typeface="Times New Roman" pitchFamily="18" charset="0"/>
                <a:cs typeface="Times New Roman" pitchFamily="18" charset="0"/>
              </a:rPr>
              <a:t>schedule </a:t>
            </a:r>
            <a:r>
              <a:rPr lang="en-US" sz="3500" i="1" dirty="0" smtClean="0">
                <a:latin typeface="Times New Roman" pitchFamily="18" charset="0"/>
                <a:cs typeface="Times New Roman" pitchFamily="18" charset="0"/>
              </a:rPr>
              <a:t>management</a:t>
            </a:r>
            <a:r>
              <a:rPr lang="en-US" sz="3500" i="1" dirty="0" smtClean="0">
                <a:latin typeface="Times New Roman" pitchFamily="18" charset="0"/>
                <a:cs typeface="Times New Roman" pitchFamily="18" charset="0"/>
              </a:rPr>
              <a:t>.</a:t>
            </a:r>
          </a:p>
          <a:p>
            <a:pPr algn="just"/>
            <a:r>
              <a:rPr lang="en-US" sz="3500" dirty="0" smtClean="0">
                <a:latin typeface="Times New Roman" pitchFamily="18" charset="0"/>
                <a:cs typeface="Times New Roman" pitchFamily="18" charset="0"/>
              </a:rPr>
              <a:t>Managers </a:t>
            </a:r>
            <a:r>
              <a:rPr lang="en-US" sz="3500" dirty="0" smtClean="0">
                <a:latin typeface="Times New Roman" pitchFamily="18" charset="0"/>
                <a:cs typeface="Times New Roman" pitchFamily="18" charset="0"/>
              </a:rPr>
              <a:t>often cite </a:t>
            </a:r>
            <a:r>
              <a:rPr lang="en-US" sz="3500" b="1" i="1" dirty="0" smtClean="0">
                <a:latin typeface="Times New Roman" pitchFamily="18" charset="0"/>
                <a:cs typeface="Times New Roman" pitchFamily="18" charset="0"/>
              </a:rPr>
              <a:t>delivering projects on time as one of their biggest challenges.</a:t>
            </a:r>
          </a:p>
          <a:p>
            <a:pPr algn="just">
              <a:buNone/>
            </a:pPr>
            <a:endParaRPr lang="en-US" sz="35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pPr algn="just"/>
            <a:r>
              <a:rPr lang="en-US" b="1" i="1" dirty="0" smtClean="0">
                <a:solidFill>
                  <a:schemeClr val="bg1"/>
                </a:solidFill>
                <a:latin typeface="Times New Roman" pitchFamily="18" charset="0"/>
                <a:cs typeface="Times New Roman" pitchFamily="18" charset="0"/>
              </a:rPr>
              <a:t>Learning Objectives</a:t>
            </a:r>
            <a:endParaRPr lang="en-US" b="1" i="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normAutofit fontScale="92500"/>
          </a:bodyPr>
          <a:lstStyle/>
          <a:p>
            <a:pPr algn="just">
              <a:buNone/>
            </a:pPr>
            <a:r>
              <a:rPr lang="en-US" dirty="0" smtClean="0">
                <a:latin typeface="Times New Roman" pitchFamily="18" charset="0"/>
                <a:cs typeface="Times New Roman" pitchFamily="18" charset="0"/>
              </a:rPr>
              <a:t>This chapter is intended to give you an understanding about:</a:t>
            </a:r>
          </a:p>
          <a:p>
            <a:pPr lvl="1" algn="just"/>
            <a:r>
              <a:rPr lang="en-US" sz="3600" dirty="0" smtClean="0">
                <a:latin typeface="Times New Roman" pitchFamily="18" charset="0"/>
                <a:cs typeface="Times New Roman" pitchFamily="18" charset="0"/>
              </a:rPr>
              <a:t>Understanding the  project success factors</a:t>
            </a:r>
          </a:p>
          <a:p>
            <a:pPr lvl="1" algn="just"/>
            <a:r>
              <a:rPr lang="en-US" sz="3600" dirty="0" smtClean="0">
                <a:latin typeface="Times New Roman" pitchFamily="18" charset="0"/>
                <a:cs typeface="Times New Roman" pitchFamily="18" charset="0"/>
              </a:rPr>
              <a:t>Identifying major project success factors</a:t>
            </a:r>
          </a:p>
          <a:p>
            <a:pPr lvl="1" algn="just"/>
            <a:r>
              <a:rPr lang="en-US" sz="3600" dirty="0" smtClean="0">
                <a:latin typeface="Times New Roman" pitchFamily="18" charset="0"/>
                <a:cs typeface="Times New Roman" pitchFamily="18" charset="0"/>
              </a:rPr>
              <a:t>Understanding how Cost, Time &amp; Quality contributes in  </a:t>
            </a:r>
            <a:r>
              <a:rPr lang="en-US" sz="3600" dirty="0">
                <a:latin typeface="Times New Roman" pitchFamily="18" charset="0"/>
                <a:cs typeface="Times New Roman" pitchFamily="18" charset="0"/>
              </a:rPr>
              <a:t>Project </a:t>
            </a:r>
            <a:r>
              <a:rPr lang="en-US" sz="3600" dirty="0" smtClean="0">
                <a:latin typeface="Times New Roman" pitchFamily="18" charset="0"/>
                <a:cs typeface="Times New Roman" pitchFamily="18" charset="0"/>
              </a:rPr>
              <a:t>Success</a:t>
            </a:r>
            <a:endParaRPr lang="en-US" sz="3600" dirty="0">
              <a:latin typeface="Times New Roman" pitchFamily="18" charset="0"/>
              <a:cs typeface="Times New Roman" pitchFamily="18" charset="0"/>
            </a:endParaRPr>
          </a:p>
          <a:p>
            <a:pPr lvl="1" algn="just"/>
            <a:r>
              <a:rPr lang="en-US" sz="3600" dirty="0" smtClean="0">
                <a:latin typeface="Times New Roman" pitchFamily="18" charset="0"/>
                <a:cs typeface="Times New Roman" pitchFamily="18" charset="0"/>
              </a:rPr>
              <a:t>Know the role of Leadership in </a:t>
            </a:r>
            <a:r>
              <a:rPr lang="en-US" sz="3600" dirty="0">
                <a:latin typeface="Times New Roman" pitchFamily="18" charset="0"/>
                <a:cs typeface="Times New Roman" pitchFamily="18" charset="0"/>
              </a:rPr>
              <a:t>a project </a:t>
            </a:r>
            <a:r>
              <a:rPr lang="en-US" sz="3600" dirty="0" smtClean="0">
                <a:latin typeface="Times New Roman" pitchFamily="18" charset="0"/>
                <a:cs typeface="Times New Roman" pitchFamily="18" charset="0"/>
              </a:rPr>
              <a:t>success</a:t>
            </a:r>
            <a:endParaRPr lang="en-US" sz="3600" dirty="0">
              <a:latin typeface="Times New Roman" pitchFamily="18" charset="0"/>
              <a:cs typeface="Times New Roman" pitchFamily="18" charset="0"/>
            </a:endParaRPr>
          </a:p>
          <a:p>
            <a:pPr algn="just"/>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85000" lnSpcReduction="20000"/>
          </a:bodyPr>
          <a:lstStyle/>
          <a:p>
            <a:pPr marL="392113" indent="-392113" algn="just">
              <a:spcBef>
                <a:spcPct val="25000"/>
              </a:spcBef>
              <a:buFontTx/>
              <a:buChar char="•"/>
            </a:pPr>
            <a:r>
              <a:rPr lang="en-GB" dirty="0" smtClean="0">
                <a:latin typeface="Times New Roman" pitchFamily="18" charset="0"/>
                <a:cs typeface="Times New Roman" pitchFamily="18" charset="0"/>
              </a:rPr>
              <a:t>Determining </a:t>
            </a:r>
            <a:r>
              <a:rPr lang="en-GB" dirty="0">
                <a:latin typeface="Times New Roman" pitchFamily="18" charset="0"/>
                <a:cs typeface="Times New Roman" pitchFamily="18" charset="0"/>
              </a:rPr>
              <a:t>the time needed to complete the project and scheduling activities to meet that </a:t>
            </a:r>
            <a:r>
              <a:rPr lang="en-GB" dirty="0" smtClean="0">
                <a:latin typeface="Times New Roman" pitchFamily="18" charset="0"/>
                <a:cs typeface="Times New Roman" pitchFamily="18" charset="0"/>
              </a:rPr>
              <a:t>time </a:t>
            </a:r>
            <a:r>
              <a:rPr lang="en-GB" b="1" dirty="0" smtClean="0">
                <a:latin typeface="Times New Roman" pitchFamily="18" charset="0"/>
                <a:cs typeface="Times New Roman" pitchFamily="18" charset="0"/>
              </a:rPr>
              <a:t>Critical </a:t>
            </a:r>
            <a:r>
              <a:rPr lang="en-GB" b="1" dirty="0">
                <a:latin typeface="Times New Roman" pitchFamily="18" charset="0"/>
                <a:cs typeface="Times New Roman" pitchFamily="18" charset="0"/>
              </a:rPr>
              <a:t>to the success </a:t>
            </a:r>
            <a:r>
              <a:rPr lang="en-GB" dirty="0">
                <a:latin typeface="Times New Roman" pitchFamily="18" charset="0"/>
                <a:cs typeface="Times New Roman" pitchFamily="18" charset="0"/>
              </a:rPr>
              <a:t>of the project</a:t>
            </a:r>
          </a:p>
          <a:p>
            <a:pPr marL="392113" indent="-392113" algn="just">
              <a:spcBef>
                <a:spcPct val="25000"/>
              </a:spcBef>
              <a:buFontTx/>
              <a:buChar char="•"/>
            </a:pPr>
            <a:r>
              <a:rPr lang="en-GB" dirty="0">
                <a:latin typeface="Times New Roman" pitchFamily="18" charset="0"/>
                <a:cs typeface="Times New Roman" pitchFamily="18" charset="0"/>
              </a:rPr>
              <a:t>Without careful scheduling and planning, a project is at risk of </a:t>
            </a:r>
            <a:r>
              <a:rPr lang="en-GB" dirty="0" smtClean="0">
                <a:latin typeface="Times New Roman" pitchFamily="18" charset="0"/>
                <a:cs typeface="Times New Roman" pitchFamily="18" charset="0"/>
              </a:rPr>
              <a:t>failure</a:t>
            </a:r>
          </a:p>
          <a:p>
            <a:pPr marL="392113" indent="-392113" algn="just">
              <a:spcBef>
                <a:spcPct val="25000"/>
              </a:spcBef>
              <a:buFontTx/>
              <a:buChar char="•"/>
            </a:pPr>
            <a:r>
              <a:rPr lang="en-GB" dirty="0" smtClean="0">
                <a:latin typeface="Times New Roman" pitchFamily="18" charset="0"/>
                <a:cs typeface="Times New Roman" pitchFamily="18" charset="0"/>
              </a:rPr>
              <a:t>Often </a:t>
            </a:r>
            <a:r>
              <a:rPr lang="en-GB" dirty="0">
                <a:latin typeface="Times New Roman" pitchFamily="18" charset="0"/>
                <a:cs typeface="Times New Roman" pitchFamily="18" charset="0"/>
              </a:rPr>
              <a:t>regarded as the hardest part of project management</a:t>
            </a:r>
            <a:endParaRPr lang="en-US" b="1" i="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Fifty percent of projects were challenged in the </a:t>
            </a:r>
            <a:r>
              <a:rPr lang="en-US" b="1" dirty="0" smtClean="0">
                <a:latin typeface="Times New Roman" pitchFamily="18" charset="0"/>
                <a:cs typeface="Times New Roman" pitchFamily="18" charset="0"/>
              </a:rPr>
              <a:t>2019 study</a:t>
            </a:r>
            <a:r>
              <a:rPr lang="en-US" dirty="0" smtClean="0">
                <a:latin typeface="Times New Roman" pitchFamily="18" charset="0"/>
                <a:cs typeface="Times New Roman" pitchFamily="18" charset="0"/>
              </a:rPr>
              <a:t>, and their average time overrun increased to 82 percent from a low of 63 percent in 2000.</a:t>
            </a:r>
          </a:p>
          <a:p>
            <a:pPr algn="just"/>
            <a:r>
              <a:rPr lang="en-US" b="1" dirty="0" smtClean="0">
                <a:latin typeface="Times New Roman" pitchFamily="18" charset="0"/>
                <a:cs typeface="Times New Roman" pitchFamily="18" charset="0"/>
              </a:rPr>
              <a:t>Time/Schedule</a:t>
            </a:r>
            <a:r>
              <a:rPr lang="en-US" dirty="0" smtClean="0">
                <a:latin typeface="Times New Roman" pitchFamily="18" charset="0"/>
                <a:cs typeface="Times New Roman" pitchFamily="18" charset="0"/>
              </a:rPr>
              <a:t> issues are the main reason for conflicts on projects, especially during the second half of projects.</a:t>
            </a:r>
          </a:p>
          <a:p>
            <a:pPr algn="just"/>
            <a:r>
              <a:rPr lang="en-US" i="1" dirty="0" smtClean="0">
                <a:latin typeface="Times New Roman" pitchFamily="18" charset="0"/>
                <a:cs typeface="Times New Roman" pitchFamily="18" charset="0"/>
              </a:rPr>
              <a:t>Time has the least amount of flexibility</a:t>
            </a:r>
            <a:r>
              <a:rPr lang="en-US" dirty="0" smtClean="0">
                <a:latin typeface="Times New Roman" pitchFamily="18" charset="0"/>
                <a:cs typeface="Times New Roman" pitchFamily="18" charset="0"/>
              </a:rPr>
              <a:t>; it passes no matter what happens on a project.</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lstStyle/>
          <a:p>
            <a:pPr algn="just"/>
            <a:r>
              <a:rPr lang="en-US" b="1" dirty="0">
                <a:solidFill>
                  <a:schemeClr val="bg1"/>
                </a:solidFill>
                <a:latin typeface="Times New Roman" pitchFamily="18" charset="0"/>
                <a:cs typeface="Times New Roman" pitchFamily="18" charset="0"/>
              </a:rPr>
              <a:t>Importance of Project Schedules</a:t>
            </a:r>
          </a:p>
        </p:txBody>
      </p:sp>
      <p:sp>
        <p:nvSpPr>
          <p:cNvPr id="126979" name="Rectangle 3"/>
          <p:cNvSpPr>
            <a:spLocks noGrp="1" noChangeArrowheads="1"/>
          </p:cNvSpPr>
          <p:nvPr>
            <p:ph type="body" idx="1"/>
          </p:nvPr>
        </p:nvSpPr>
        <p:spPr>
          <a:xfrm>
            <a:off x="152400" y="1295400"/>
            <a:ext cx="8839200" cy="4724400"/>
          </a:xfrm>
        </p:spPr>
        <p:txBody>
          <a:bodyPr>
            <a:normAutofit fontScale="92500" lnSpcReduction="20000"/>
          </a:bodyPr>
          <a:lstStyle/>
          <a:p>
            <a:pPr algn="just"/>
            <a:r>
              <a:rPr lang="en-US" dirty="0">
                <a:latin typeface="Times New Roman" pitchFamily="18" charset="0"/>
                <a:cs typeface="Times New Roman" pitchFamily="18" charset="0"/>
              </a:rPr>
              <a:t>Managers often cite delivering projects on time as one of their biggest challenges.</a:t>
            </a:r>
          </a:p>
          <a:p>
            <a:pPr algn="just"/>
            <a:r>
              <a:rPr lang="en-US" dirty="0">
                <a:latin typeface="Times New Roman" pitchFamily="18" charset="0"/>
                <a:cs typeface="Times New Roman" pitchFamily="18" charset="0"/>
              </a:rPr>
              <a:t>Fifty percent of IT projects were challenged in the 2003 CHAOS study, and their average time overrun increased to 82 percent from a low of 63 percent in 2000.*</a:t>
            </a:r>
          </a:p>
          <a:p>
            <a:pPr algn="just"/>
            <a:r>
              <a:rPr lang="en-US" dirty="0">
                <a:latin typeface="Times New Roman" pitchFamily="18" charset="0"/>
                <a:cs typeface="Times New Roman" pitchFamily="18" charset="0"/>
              </a:rPr>
              <a:t>Schedule issues are the main reason for conflicts on projects, especially during the second half of projects.</a:t>
            </a:r>
          </a:p>
          <a:p>
            <a:pPr algn="just"/>
            <a:r>
              <a:rPr lang="en-US" dirty="0">
                <a:latin typeface="Times New Roman" pitchFamily="18" charset="0"/>
                <a:cs typeface="Times New Roman" pitchFamily="18" charset="0"/>
              </a:rPr>
              <a:t>Time has the least amount of flexibility; it passes no matter what happens on a project.</a:t>
            </a:r>
          </a:p>
          <a:p>
            <a:pPr algn="just">
              <a:buFont typeface="Wingdings" pitchFamily="2" charset="2"/>
              <a:buNone/>
            </a:pPr>
            <a:endParaRPr lang="en-US" sz="1800" dirty="0">
              <a:latin typeface="Times New Roman" pitchFamily="18" charset="0"/>
              <a:cs typeface="Times New Roman" pitchFamily="18" charset="0"/>
            </a:endParaRPr>
          </a:p>
          <a:p>
            <a:pPr algn="just">
              <a:buFont typeface="Wingdings" pitchFamily="2" charset="2"/>
              <a:buNone/>
            </a:pPr>
            <a:r>
              <a:rPr lang="en-US" sz="1800" dirty="0">
                <a:latin typeface="Times New Roman" pitchFamily="18" charset="0"/>
                <a:cs typeface="Times New Roman" pitchFamily="18" charset="0"/>
              </a:rPr>
              <a:t>	</a:t>
            </a:r>
          </a:p>
        </p:txBody>
      </p:sp>
      <p:sp>
        <p:nvSpPr>
          <p:cNvPr id="5" name="Slide Number Placeholder 4"/>
          <p:cNvSpPr>
            <a:spLocks noGrp="1"/>
          </p:cNvSpPr>
          <p:nvPr>
            <p:ph type="sldNum" sz="quarter" idx="12"/>
          </p:nvPr>
        </p:nvSpPr>
        <p:spPr/>
        <p:txBody>
          <a:bodyPr/>
          <a:lstStyle/>
          <a:p>
            <a:fld id="{E0C7A47B-77F5-4169-8632-D4D1E55FB8FC}"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just"/>
            <a:r>
              <a:rPr lang="en-US" dirty="0">
                <a:solidFill>
                  <a:schemeClr val="bg1"/>
                </a:solidFill>
                <a:latin typeface="Times New Roman" pitchFamily="18" charset="0"/>
                <a:cs typeface="Times New Roman" pitchFamily="18" charset="0"/>
              </a:rPr>
              <a:t>Project Time Management Processes</a:t>
            </a:r>
          </a:p>
        </p:txBody>
      </p:sp>
      <p:sp>
        <p:nvSpPr>
          <p:cNvPr id="129027" name="Rectangle 3"/>
          <p:cNvSpPr>
            <a:spLocks noGrp="1" noChangeArrowheads="1"/>
          </p:cNvSpPr>
          <p:nvPr>
            <p:ph type="body" idx="1"/>
          </p:nvPr>
        </p:nvSpPr>
        <p:spPr>
          <a:xfrm>
            <a:off x="381000" y="1295400"/>
            <a:ext cx="8345488" cy="4953000"/>
          </a:xfrm>
        </p:spPr>
        <p:txBody>
          <a:bodyPr>
            <a:normAutofit lnSpcReduction="10000"/>
          </a:bodyPr>
          <a:lstStyle/>
          <a:p>
            <a:pPr algn="just">
              <a:lnSpc>
                <a:spcPct val="90000"/>
              </a:lnSpc>
            </a:pPr>
            <a:r>
              <a:rPr lang="en-US" sz="2400" b="1" dirty="0">
                <a:latin typeface="Times New Roman" pitchFamily="18" charset="0"/>
                <a:cs typeface="Times New Roman" pitchFamily="18" charset="0"/>
              </a:rPr>
              <a:t>Activity definition</a:t>
            </a:r>
            <a:r>
              <a:rPr lang="en-US" sz="2400" dirty="0">
                <a:latin typeface="Times New Roman" pitchFamily="18" charset="0"/>
                <a:cs typeface="Times New Roman" pitchFamily="18" charset="0"/>
              </a:rPr>
              <a:t>:</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Identifying the specific activities that the project team members and stakeholders must perform to produce the project deliverables.</a:t>
            </a:r>
            <a:endParaRPr lang="en-US" sz="2400" b="1" dirty="0">
              <a:latin typeface="Times New Roman" pitchFamily="18" charset="0"/>
              <a:cs typeface="Times New Roman" pitchFamily="18" charset="0"/>
            </a:endParaRPr>
          </a:p>
          <a:p>
            <a:pPr algn="just">
              <a:lnSpc>
                <a:spcPct val="90000"/>
              </a:lnSpc>
            </a:pPr>
            <a:r>
              <a:rPr lang="en-US" sz="2400" b="1" dirty="0">
                <a:latin typeface="Times New Roman" pitchFamily="18" charset="0"/>
                <a:cs typeface="Times New Roman" pitchFamily="18" charset="0"/>
              </a:rPr>
              <a:t>Activity sequencing</a:t>
            </a:r>
            <a:r>
              <a:rPr lang="en-US" sz="2400" dirty="0">
                <a:latin typeface="Times New Roman" pitchFamily="18" charset="0"/>
                <a:cs typeface="Times New Roman" pitchFamily="18" charset="0"/>
              </a:rPr>
              <a:t>: Identifying and documenting the relationships between project activities.</a:t>
            </a:r>
          </a:p>
          <a:p>
            <a:pPr algn="just">
              <a:lnSpc>
                <a:spcPct val="90000"/>
              </a:lnSpc>
            </a:pPr>
            <a:r>
              <a:rPr lang="en-US" sz="2400" b="1" dirty="0">
                <a:latin typeface="Times New Roman" pitchFamily="18" charset="0"/>
                <a:cs typeface="Times New Roman" pitchFamily="18" charset="0"/>
              </a:rPr>
              <a:t>Activity resource estimating</a:t>
            </a:r>
            <a:r>
              <a:rPr lang="en-US" sz="2400" dirty="0">
                <a:latin typeface="Times New Roman" pitchFamily="18" charset="0"/>
                <a:cs typeface="Times New Roman" pitchFamily="18" charset="0"/>
              </a:rPr>
              <a:t>:</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Estimating how many resources</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a project team should use to perform project activities.</a:t>
            </a:r>
          </a:p>
          <a:p>
            <a:pPr algn="just">
              <a:lnSpc>
                <a:spcPct val="90000"/>
              </a:lnSpc>
            </a:pPr>
            <a:r>
              <a:rPr lang="en-US" sz="2400" b="1" dirty="0">
                <a:latin typeface="Times New Roman" pitchFamily="18" charset="0"/>
                <a:cs typeface="Times New Roman" pitchFamily="18" charset="0"/>
              </a:rPr>
              <a:t>Activity duration estimating</a:t>
            </a:r>
            <a:r>
              <a:rPr lang="en-US" sz="2400" dirty="0">
                <a:latin typeface="Times New Roman" pitchFamily="18" charset="0"/>
                <a:cs typeface="Times New Roman" pitchFamily="18" charset="0"/>
              </a:rPr>
              <a:t>:</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Estimating the number of work periods that are needed to complete individual activities.</a:t>
            </a:r>
          </a:p>
          <a:p>
            <a:pPr algn="just">
              <a:lnSpc>
                <a:spcPct val="90000"/>
              </a:lnSpc>
            </a:pPr>
            <a:r>
              <a:rPr lang="en-US" sz="2400" b="1" dirty="0">
                <a:latin typeface="Times New Roman" pitchFamily="18" charset="0"/>
                <a:cs typeface="Times New Roman" pitchFamily="18" charset="0"/>
              </a:rPr>
              <a:t>Schedule development</a:t>
            </a:r>
            <a:r>
              <a:rPr lang="en-US" sz="2400" dirty="0">
                <a:latin typeface="Times New Roman" pitchFamily="18" charset="0"/>
                <a:cs typeface="Times New Roman" pitchFamily="18" charset="0"/>
              </a:rPr>
              <a:t>:</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Analyzing activity sequences, activity resource estimates, and activity duration estimates to create the project schedule.</a:t>
            </a:r>
          </a:p>
          <a:p>
            <a:pPr algn="just">
              <a:lnSpc>
                <a:spcPct val="90000"/>
              </a:lnSpc>
            </a:pPr>
            <a:r>
              <a:rPr lang="en-US" sz="2400" b="1" dirty="0">
                <a:latin typeface="Times New Roman" pitchFamily="18" charset="0"/>
                <a:cs typeface="Times New Roman" pitchFamily="18" charset="0"/>
              </a:rPr>
              <a:t>Schedule control</a:t>
            </a:r>
            <a:r>
              <a:rPr lang="en-US" sz="2400" dirty="0">
                <a:latin typeface="Times New Roman" pitchFamily="18" charset="0"/>
                <a:cs typeface="Times New Roman" pitchFamily="18" charset="0"/>
              </a:rPr>
              <a:t>: Controlling and managing changes to the project schedule.</a:t>
            </a:r>
          </a:p>
        </p:txBody>
      </p:sp>
      <p:sp>
        <p:nvSpPr>
          <p:cNvPr id="5" name="Slide Number Placeholder 4"/>
          <p:cNvSpPr>
            <a:spLocks noGrp="1"/>
          </p:cNvSpPr>
          <p:nvPr>
            <p:ph type="sldNum" sz="quarter" idx="12"/>
          </p:nvPr>
        </p:nvSpPr>
        <p:spPr/>
        <p:txBody>
          <a:bodyPr/>
          <a:lstStyle/>
          <a:p>
            <a:fld id="{E0C7A47B-77F5-4169-8632-D4D1E55FB8FC}"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57200" y="228600"/>
            <a:ext cx="8229600" cy="715962"/>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just"/>
            <a:r>
              <a:rPr lang="en-US" dirty="0">
                <a:solidFill>
                  <a:schemeClr val="bg1"/>
                </a:solidFill>
                <a:latin typeface="Times New Roman" pitchFamily="18" charset="0"/>
                <a:cs typeface="Times New Roman" pitchFamily="18" charset="0"/>
              </a:rPr>
              <a:t>Activity Definition</a:t>
            </a:r>
          </a:p>
        </p:txBody>
      </p:sp>
      <p:sp>
        <p:nvSpPr>
          <p:cNvPr id="130051" name="Rectangle 3"/>
          <p:cNvSpPr>
            <a:spLocks noGrp="1" noChangeArrowheads="1"/>
          </p:cNvSpPr>
          <p:nvPr>
            <p:ph type="body" idx="1"/>
          </p:nvPr>
        </p:nvSpPr>
        <p:spPr>
          <a:xfrm>
            <a:off x="457200" y="1219200"/>
            <a:ext cx="8262938" cy="4943475"/>
          </a:xfrm>
        </p:spPr>
        <p:txBody>
          <a:bodyPr>
            <a:normAutofit lnSpcReduction="10000"/>
          </a:bodyPr>
          <a:lstStyle/>
          <a:p>
            <a:pPr algn="just"/>
            <a:r>
              <a:rPr lang="en-US" sz="2600" dirty="0">
                <a:latin typeface="Times New Roman" pitchFamily="18" charset="0"/>
                <a:cs typeface="Times New Roman" pitchFamily="18" charset="0"/>
              </a:rPr>
              <a:t>An </a:t>
            </a:r>
            <a:r>
              <a:rPr lang="en-US" sz="2600" b="1" dirty="0">
                <a:latin typeface="Times New Roman" pitchFamily="18" charset="0"/>
                <a:cs typeface="Times New Roman" pitchFamily="18" charset="0"/>
              </a:rPr>
              <a:t>activity</a:t>
            </a:r>
            <a:r>
              <a:rPr lang="en-US" sz="2600" dirty="0">
                <a:latin typeface="Times New Roman" pitchFamily="18" charset="0"/>
                <a:cs typeface="Times New Roman" pitchFamily="18" charset="0"/>
              </a:rPr>
              <a:t> or </a:t>
            </a:r>
            <a:r>
              <a:rPr lang="en-US" sz="2600" b="1" dirty="0">
                <a:latin typeface="Times New Roman" pitchFamily="18" charset="0"/>
                <a:cs typeface="Times New Roman" pitchFamily="18" charset="0"/>
              </a:rPr>
              <a:t>task</a:t>
            </a:r>
            <a:r>
              <a:rPr lang="en-US" sz="2600" dirty="0">
                <a:latin typeface="Times New Roman" pitchFamily="18" charset="0"/>
                <a:cs typeface="Times New Roman" pitchFamily="18" charset="0"/>
              </a:rPr>
              <a:t> is an element of work normally found on the WBS that has an expected duration, a cost, and resource requirements.</a:t>
            </a:r>
          </a:p>
          <a:p>
            <a:pPr algn="just"/>
            <a:r>
              <a:rPr lang="en-US" sz="2600" dirty="0">
                <a:latin typeface="Times New Roman" pitchFamily="18" charset="0"/>
                <a:cs typeface="Times New Roman" pitchFamily="18" charset="0"/>
              </a:rPr>
              <a:t>Project schedules grow out of the basic documents that initiate a project.</a:t>
            </a:r>
          </a:p>
          <a:p>
            <a:pPr lvl="1" algn="just"/>
            <a:r>
              <a:rPr lang="en-US" sz="2300" dirty="0">
                <a:latin typeface="Times New Roman" pitchFamily="18" charset="0"/>
                <a:cs typeface="Times New Roman" pitchFamily="18" charset="0"/>
              </a:rPr>
              <a:t>The project charter includes start and end dates and budget information.</a:t>
            </a:r>
          </a:p>
          <a:p>
            <a:pPr lvl="1" algn="just"/>
            <a:r>
              <a:rPr lang="en-US" sz="2300" dirty="0">
                <a:latin typeface="Times New Roman" pitchFamily="18" charset="0"/>
                <a:cs typeface="Times New Roman" pitchFamily="18" charset="0"/>
              </a:rPr>
              <a:t>The scope statement and WBS help define what will be done.</a:t>
            </a:r>
          </a:p>
          <a:p>
            <a:pPr algn="just"/>
            <a:r>
              <a:rPr lang="en-US" sz="2600" dirty="0">
                <a:latin typeface="Times New Roman" pitchFamily="18" charset="0"/>
                <a:cs typeface="Times New Roman" pitchFamily="18" charset="0"/>
              </a:rPr>
              <a:t>Activity definition involves developing a more detailed WBS and supporting explanations to understand all the work to be done, so you can develop realistic cost and duration estimates.</a:t>
            </a:r>
          </a:p>
        </p:txBody>
      </p:sp>
      <p:sp>
        <p:nvSpPr>
          <p:cNvPr id="5" name="Slide Number Placeholder 4"/>
          <p:cNvSpPr>
            <a:spLocks noGrp="1"/>
          </p:cNvSpPr>
          <p:nvPr>
            <p:ph type="sldNum" sz="quarter" idx="12"/>
          </p:nvPr>
        </p:nvSpPr>
        <p:spPr/>
        <p:txBody>
          <a:bodyPr/>
          <a:lstStyle/>
          <a:p>
            <a:fld id="{E0C7A47B-77F5-4169-8632-D4D1E55FB8FC}"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style>
          <a:lnRef idx="0">
            <a:schemeClr val="accent2"/>
          </a:lnRef>
          <a:fillRef idx="3">
            <a:schemeClr val="accent2"/>
          </a:fillRef>
          <a:effectRef idx="3">
            <a:schemeClr val="accent2"/>
          </a:effectRef>
          <a:fontRef idx="minor">
            <a:schemeClr val="lt1"/>
          </a:fontRef>
        </p:style>
        <p:txBody>
          <a:bodyPr/>
          <a:lstStyle/>
          <a:p>
            <a:pPr algn="just"/>
            <a:r>
              <a:rPr lang="en-US" dirty="0">
                <a:solidFill>
                  <a:schemeClr val="bg1"/>
                </a:solidFill>
                <a:latin typeface="Times New Roman" pitchFamily="18" charset="0"/>
                <a:cs typeface="Times New Roman" pitchFamily="18" charset="0"/>
              </a:rPr>
              <a:t>Activity Lists and Attributes</a:t>
            </a:r>
          </a:p>
        </p:txBody>
      </p:sp>
      <p:sp>
        <p:nvSpPr>
          <p:cNvPr id="177155" name="Rectangle 3"/>
          <p:cNvSpPr>
            <a:spLocks noGrp="1" noChangeArrowheads="1"/>
          </p:cNvSpPr>
          <p:nvPr>
            <p:ph type="body" idx="1"/>
          </p:nvPr>
        </p:nvSpPr>
        <p:spPr>
          <a:xfrm>
            <a:off x="457200" y="1600200"/>
            <a:ext cx="8229600" cy="4724400"/>
          </a:xfrm>
        </p:spPr>
        <p:txBody>
          <a:bodyPr>
            <a:normAutofit/>
          </a:bodyPr>
          <a:lstStyle/>
          <a:p>
            <a:pPr algn="just">
              <a:spcBef>
                <a:spcPct val="40000"/>
              </a:spcBef>
            </a:pPr>
            <a:r>
              <a:rPr lang="en-US" sz="2600" dirty="0">
                <a:latin typeface="Times New Roman" pitchFamily="18" charset="0"/>
                <a:cs typeface="Times New Roman" pitchFamily="18" charset="0"/>
              </a:rPr>
              <a:t>An </a:t>
            </a:r>
            <a:r>
              <a:rPr lang="en-US" sz="2600" b="1" dirty="0">
                <a:latin typeface="Times New Roman" pitchFamily="18" charset="0"/>
                <a:cs typeface="Times New Roman" pitchFamily="18" charset="0"/>
              </a:rPr>
              <a:t>activity list</a:t>
            </a:r>
            <a:r>
              <a:rPr lang="en-US" sz="2600" dirty="0">
                <a:latin typeface="Times New Roman" pitchFamily="18" charset="0"/>
                <a:cs typeface="Times New Roman" pitchFamily="18" charset="0"/>
              </a:rPr>
              <a:t> is a tabulation of activities to be included on a project schedule. The list should include:</a:t>
            </a:r>
          </a:p>
          <a:p>
            <a:pPr lvl="1" algn="just">
              <a:spcBef>
                <a:spcPct val="40000"/>
              </a:spcBef>
            </a:pPr>
            <a:r>
              <a:rPr lang="en-US" sz="2400" dirty="0">
                <a:latin typeface="Times New Roman" pitchFamily="18" charset="0"/>
                <a:cs typeface="Times New Roman" pitchFamily="18" charset="0"/>
              </a:rPr>
              <a:t>The activity name</a:t>
            </a:r>
          </a:p>
          <a:p>
            <a:pPr lvl="1" algn="just">
              <a:spcBef>
                <a:spcPct val="40000"/>
              </a:spcBef>
            </a:pPr>
            <a:r>
              <a:rPr lang="en-US" sz="2400" dirty="0">
                <a:latin typeface="Times New Roman" pitchFamily="18" charset="0"/>
                <a:cs typeface="Times New Roman" pitchFamily="18" charset="0"/>
              </a:rPr>
              <a:t>An activity identifier or number</a:t>
            </a:r>
          </a:p>
          <a:p>
            <a:pPr lvl="1" algn="just">
              <a:spcBef>
                <a:spcPct val="40000"/>
              </a:spcBef>
            </a:pPr>
            <a:r>
              <a:rPr lang="en-US" sz="2400" dirty="0">
                <a:latin typeface="Times New Roman" pitchFamily="18" charset="0"/>
                <a:cs typeface="Times New Roman" pitchFamily="18" charset="0"/>
              </a:rPr>
              <a:t>A brief description of the activity</a:t>
            </a:r>
          </a:p>
          <a:p>
            <a:pPr algn="just">
              <a:spcBef>
                <a:spcPct val="40000"/>
              </a:spcBef>
            </a:pPr>
            <a:r>
              <a:rPr lang="en-US" sz="2600" b="1" dirty="0">
                <a:latin typeface="Times New Roman" pitchFamily="18" charset="0"/>
                <a:cs typeface="Times New Roman" pitchFamily="18" charset="0"/>
              </a:rPr>
              <a:t>Activity attributes</a:t>
            </a:r>
            <a:r>
              <a:rPr lang="en-US" sz="2600" dirty="0">
                <a:latin typeface="Times New Roman" pitchFamily="18" charset="0"/>
                <a:cs typeface="Times New Roman" pitchFamily="18" charset="0"/>
              </a:rPr>
              <a:t> provide more information about each activity, such as predecessors, successors, logical relationships, leads and lags, resource requirements, constraints, imposed dates, and assumptions related to the activity.</a:t>
            </a:r>
          </a:p>
          <a:p>
            <a:pPr lvl="1"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457200" y="274638"/>
            <a:ext cx="8229600" cy="944562"/>
          </a:xfrm>
        </p:spPr>
        <p:style>
          <a:lnRef idx="0">
            <a:schemeClr val="accent2"/>
          </a:lnRef>
          <a:fillRef idx="3">
            <a:schemeClr val="accent2"/>
          </a:fillRef>
          <a:effectRef idx="3">
            <a:schemeClr val="accent2"/>
          </a:effectRef>
          <a:fontRef idx="minor">
            <a:schemeClr val="lt1"/>
          </a:fontRef>
        </p:style>
        <p:txBody>
          <a:bodyPr/>
          <a:lstStyle/>
          <a:p>
            <a:pPr algn="just"/>
            <a:r>
              <a:rPr lang="en-US" dirty="0">
                <a:solidFill>
                  <a:schemeClr val="bg1"/>
                </a:solidFill>
                <a:latin typeface="Times New Roman" pitchFamily="18" charset="0"/>
                <a:cs typeface="Times New Roman" pitchFamily="18" charset="0"/>
              </a:rPr>
              <a:t>Milestones</a:t>
            </a:r>
          </a:p>
        </p:txBody>
      </p:sp>
      <p:sp>
        <p:nvSpPr>
          <p:cNvPr id="178179" name="Rectangle 3"/>
          <p:cNvSpPr>
            <a:spLocks noGrp="1" noChangeArrowheads="1"/>
          </p:cNvSpPr>
          <p:nvPr>
            <p:ph type="body" idx="1"/>
          </p:nvPr>
        </p:nvSpPr>
        <p:spPr>
          <a:xfrm>
            <a:off x="381000" y="1371600"/>
            <a:ext cx="8458200" cy="4724400"/>
          </a:xfrm>
        </p:spPr>
        <p:txBody>
          <a:bodyPr>
            <a:normAutofit fontScale="85000" lnSpcReduction="10000"/>
          </a:bodyPr>
          <a:lstStyle/>
          <a:p>
            <a:pPr algn="just">
              <a:spcBef>
                <a:spcPct val="100000"/>
              </a:spcBef>
            </a:pPr>
            <a:r>
              <a:rPr lang="en-US" dirty="0">
                <a:latin typeface="Times New Roman" pitchFamily="18" charset="0"/>
                <a:cs typeface="Times New Roman" pitchFamily="18" charset="0"/>
              </a:rPr>
              <a:t>A </a:t>
            </a:r>
            <a:r>
              <a:rPr lang="en-US" b="1" dirty="0">
                <a:latin typeface="Times New Roman" pitchFamily="18" charset="0"/>
                <a:cs typeface="Times New Roman" pitchFamily="18" charset="0"/>
              </a:rPr>
              <a:t>milestone</a:t>
            </a:r>
            <a:r>
              <a:rPr lang="en-US" dirty="0">
                <a:latin typeface="Times New Roman" pitchFamily="18" charset="0"/>
                <a:cs typeface="Times New Roman" pitchFamily="18" charset="0"/>
              </a:rPr>
              <a:t> is a significant event that normally has no duration.</a:t>
            </a:r>
          </a:p>
          <a:p>
            <a:pPr algn="just">
              <a:spcBef>
                <a:spcPct val="100000"/>
              </a:spcBef>
            </a:pPr>
            <a:r>
              <a:rPr lang="en-US" dirty="0">
                <a:latin typeface="Times New Roman" pitchFamily="18" charset="0"/>
                <a:cs typeface="Times New Roman" pitchFamily="18" charset="0"/>
              </a:rPr>
              <a:t>It often takes several activities and a lot of work to complete a milestone.</a:t>
            </a:r>
          </a:p>
          <a:p>
            <a:pPr algn="just">
              <a:spcBef>
                <a:spcPct val="100000"/>
              </a:spcBef>
            </a:pPr>
            <a:r>
              <a:rPr lang="en-US" dirty="0">
                <a:latin typeface="Times New Roman" pitchFamily="18" charset="0"/>
                <a:cs typeface="Times New Roman" pitchFamily="18" charset="0"/>
              </a:rPr>
              <a:t>Milestones are useful tools for setting schedule goals and monitoring progress.</a:t>
            </a:r>
          </a:p>
          <a:p>
            <a:pPr algn="just">
              <a:spcBef>
                <a:spcPct val="100000"/>
              </a:spcBef>
            </a:pPr>
            <a:r>
              <a:rPr lang="en-US" dirty="0">
                <a:latin typeface="Times New Roman" pitchFamily="18" charset="0"/>
                <a:cs typeface="Times New Roman" pitchFamily="18" charset="0"/>
              </a:rPr>
              <a:t>Examples include completion and customer sign-off on key documents and completion of specific products.</a:t>
            </a:r>
          </a:p>
          <a:p>
            <a:pPr algn="just">
              <a:lnSpc>
                <a:spcPct val="90000"/>
              </a:lnSpc>
            </a:pP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304800" y="228600"/>
            <a:ext cx="8534400" cy="914400"/>
          </a:xfrm>
        </p:spPr>
        <p:style>
          <a:lnRef idx="0">
            <a:schemeClr val="accent2"/>
          </a:lnRef>
          <a:fillRef idx="3">
            <a:schemeClr val="accent2"/>
          </a:fillRef>
          <a:effectRef idx="3">
            <a:schemeClr val="accent2"/>
          </a:effectRef>
          <a:fontRef idx="minor">
            <a:schemeClr val="lt1"/>
          </a:fontRef>
        </p:style>
        <p:txBody>
          <a:bodyPr/>
          <a:lstStyle/>
          <a:p>
            <a:pPr algn="just"/>
            <a:r>
              <a:rPr lang="en-US" dirty="0">
                <a:solidFill>
                  <a:schemeClr val="bg1"/>
                </a:solidFill>
                <a:latin typeface="Times New Roman" pitchFamily="18" charset="0"/>
                <a:cs typeface="Times New Roman" pitchFamily="18" charset="0"/>
              </a:rPr>
              <a:t>Activity Sequencing</a:t>
            </a:r>
          </a:p>
        </p:txBody>
      </p:sp>
      <p:sp>
        <p:nvSpPr>
          <p:cNvPr id="131075" name="Rectangle 3"/>
          <p:cNvSpPr>
            <a:spLocks noGrp="1" noChangeArrowheads="1"/>
          </p:cNvSpPr>
          <p:nvPr>
            <p:ph type="body" idx="1"/>
          </p:nvPr>
        </p:nvSpPr>
        <p:spPr>
          <a:xfrm>
            <a:off x="381000" y="1447800"/>
            <a:ext cx="8305800" cy="4638675"/>
          </a:xfrm>
        </p:spPr>
        <p:txBody>
          <a:bodyPr/>
          <a:lstStyle/>
          <a:p>
            <a:pPr algn="just">
              <a:spcBef>
                <a:spcPct val="100000"/>
              </a:spcBef>
            </a:pPr>
            <a:r>
              <a:rPr lang="en-US" dirty="0">
                <a:latin typeface="Times New Roman" pitchFamily="18" charset="0"/>
                <a:cs typeface="Times New Roman" pitchFamily="18" charset="0"/>
              </a:rPr>
              <a:t>Involves reviewing activities and determining dependencies.</a:t>
            </a:r>
          </a:p>
          <a:p>
            <a:pPr algn="just">
              <a:spcBef>
                <a:spcPct val="100000"/>
              </a:spcBef>
            </a:pPr>
            <a:r>
              <a:rPr lang="en-US" dirty="0">
                <a:latin typeface="Times New Roman" pitchFamily="18" charset="0"/>
                <a:cs typeface="Times New Roman" pitchFamily="18" charset="0"/>
              </a:rPr>
              <a:t>A </a:t>
            </a:r>
            <a:r>
              <a:rPr lang="en-US" b="1" dirty="0">
                <a:latin typeface="Times New Roman" pitchFamily="18" charset="0"/>
                <a:cs typeface="Times New Roman" pitchFamily="18" charset="0"/>
              </a:rPr>
              <a:t>dependency</a:t>
            </a:r>
            <a:r>
              <a:rPr lang="en-US" dirty="0">
                <a:latin typeface="Times New Roman" pitchFamily="18" charset="0"/>
                <a:cs typeface="Times New Roman" pitchFamily="18" charset="0"/>
              </a:rPr>
              <a:t> or </a:t>
            </a:r>
            <a:r>
              <a:rPr lang="en-US" b="1" dirty="0">
                <a:latin typeface="Times New Roman" pitchFamily="18" charset="0"/>
                <a:cs typeface="Times New Roman" pitchFamily="18" charset="0"/>
              </a:rPr>
              <a:t>relationship</a:t>
            </a:r>
            <a:r>
              <a:rPr lang="en-US" dirty="0">
                <a:latin typeface="Times New Roman" pitchFamily="18" charset="0"/>
                <a:cs typeface="Times New Roman" pitchFamily="18" charset="0"/>
              </a:rPr>
              <a:t> relates to the sequencing of project activities or tasks.	</a:t>
            </a:r>
          </a:p>
          <a:p>
            <a:pPr algn="just">
              <a:spcBef>
                <a:spcPct val="100000"/>
              </a:spcBef>
            </a:pPr>
            <a:r>
              <a:rPr lang="en-US" dirty="0" smtClean="0">
                <a:latin typeface="Times New Roman" pitchFamily="18" charset="0"/>
                <a:cs typeface="Times New Roman" pitchFamily="18" charset="0"/>
              </a:rPr>
              <a:t>It </a:t>
            </a:r>
            <a:r>
              <a:rPr lang="en-US" i="1" dirty="0">
                <a:latin typeface="Times New Roman" pitchFamily="18" charset="0"/>
                <a:cs typeface="Times New Roman" pitchFamily="18" charset="0"/>
              </a:rPr>
              <a:t>must</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determined </a:t>
            </a:r>
            <a:r>
              <a:rPr lang="en-US" dirty="0">
                <a:latin typeface="Times New Roman" pitchFamily="18" charset="0"/>
                <a:cs typeface="Times New Roman" pitchFamily="18" charset="0"/>
              </a:rPr>
              <a:t>dependencies in order to use critical path analysis.</a:t>
            </a:r>
          </a:p>
        </p:txBody>
      </p:sp>
      <p:sp>
        <p:nvSpPr>
          <p:cNvPr id="5" name="Slide Number Placeholder 4"/>
          <p:cNvSpPr>
            <a:spLocks noGrp="1"/>
          </p:cNvSpPr>
          <p:nvPr>
            <p:ph type="sldNum" sz="quarter" idx="12"/>
          </p:nvPr>
        </p:nvSpPr>
        <p:spPr/>
        <p:txBody>
          <a:bodyPr/>
          <a:lstStyle/>
          <a:p>
            <a:fld id="{E0C7A47B-77F5-4169-8632-D4D1E55FB8FC}"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457200" y="228600"/>
            <a:ext cx="8305800" cy="1143000"/>
          </a:xfrm>
        </p:spPr>
        <p:style>
          <a:lnRef idx="0">
            <a:schemeClr val="accent2"/>
          </a:lnRef>
          <a:fillRef idx="3">
            <a:schemeClr val="accent2"/>
          </a:fillRef>
          <a:effectRef idx="3">
            <a:schemeClr val="accent2"/>
          </a:effectRef>
          <a:fontRef idx="minor">
            <a:schemeClr val="lt1"/>
          </a:fontRef>
        </p:style>
        <p:txBody>
          <a:bodyPr/>
          <a:lstStyle/>
          <a:p>
            <a:pPr algn="just"/>
            <a:r>
              <a:rPr lang="en-US" dirty="0">
                <a:solidFill>
                  <a:schemeClr val="bg1"/>
                </a:solidFill>
                <a:latin typeface="Times New Roman" pitchFamily="18" charset="0"/>
                <a:cs typeface="Times New Roman" pitchFamily="18" charset="0"/>
              </a:rPr>
              <a:t>Network Diagrams</a:t>
            </a:r>
          </a:p>
        </p:txBody>
      </p:sp>
      <p:sp>
        <p:nvSpPr>
          <p:cNvPr id="132099" name="Rectangle 3"/>
          <p:cNvSpPr>
            <a:spLocks noGrp="1" noChangeArrowheads="1"/>
          </p:cNvSpPr>
          <p:nvPr>
            <p:ph type="body" idx="1"/>
          </p:nvPr>
        </p:nvSpPr>
        <p:spPr/>
        <p:txBody>
          <a:bodyPr/>
          <a:lstStyle/>
          <a:p>
            <a:pPr algn="just">
              <a:spcBef>
                <a:spcPct val="100000"/>
              </a:spcBef>
            </a:pPr>
            <a:r>
              <a:rPr lang="en-US">
                <a:latin typeface="Times New Roman" pitchFamily="18" charset="0"/>
                <a:cs typeface="Times New Roman" pitchFamily="18" charset="0"/>
              </a:rPr>
              <a:t>Network diagrams are the preferred technique for showing activity sequencing.</a:t>
            </a:r>
          </a:p>
          <a:p>
            <a:pPr algn="just">
              <a:spcBef>
                <a:spcPct val="100000"/>
              </a:spcBef>
            </a:pPr>
            <a:r>
              <a:rPr lang="en-US">
                <a:latin typeface="Times New Roman" pitchFamily="18" charset="0"/>
                <a:cs typeface="Times New Roman" pitchFamily="18" charset="0"/>
              </a:rPr>
              <a:t>A </a:t>
            </a:r>
            <a:r>
              <a:rPr lang="en-US" b="1">
                <a:latin typeface="Times New Roman" pitchFamily="18" charset="0"/>
                <a:cs typeface="Times New Roman" pitchFamily="18" charset="0"/>
              </a:rPr>
              <a:t>network diagram</a:t>
            </a:r>
            <a:r>
              <a:rPr lang="en-US">
                <a:latin typeface="Times New Roman" pitchFamily="18" charset="0"/>
                <a:cs typeface="Times New Roman" pitchFamily="18" charset="0"/>
              </a:rPr>
              <a:t> is a schematic display of the logical relationships among, or sequencing of, project activities.</a:t>
            </a:r>
          </a:p>
          <a:p>
            <a:pPr algn="just">
              <a:spcBef>
                <a:spcPct val="100000"/>
              </a:spcBef>
            </a:pPr>
            <a:r>
              <a:rPr lang="en-US">
                <a:latin typeface="Times New Roman" pitchFamily="18" charset="0"/>
                <a:cs typeface="Times New Roman" pitchFamily="18" charset="0"/>
              </a:rPr>
              <a:t>Two main formats are the arrow and precedence diagramming methods.</a:t>
            </a:r>
          </a:p>
        </p:txBody>
      </p:sp>
      <p:sp>
        <p:nvSpPr>
          <p:cNvPr id="5" name="Slide Number Placeholder 4"/>
          <p:cNvSpPr>
            <a:spLocks noGrp="1"/>
          </p:cNvSpPr>
          <p:nvPr>
            <p:ph type="sldNum" sz="quarter" idx="12"/>
          </p:nvPr>
        </p:nvSpPr>
        <p:spPr/>
        <p:txBody>
          <a:bodyPr/>
          <a:lstStyle/>
          <a:p>
            <a:fld id="{E0C7A47B-77F5-4169-8632-D4D1E55FB8FC}"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style>
          <a:lnRef idx="0">
            <a:schemeClr val="accent2"/>
          </a:lnRef>
          <a:fillRef idx="3">
            <a:schemeClr val="accent2"/>
          </a:fillRef>
          <a:effectRef idx="3">
            <a:schemeClr val="accent2"/>
          </a:effectRef>
          <a:fontRef idx="minor">
            <a:schemeClr val="lt1"/>
          </a:fontRef>
        </p:style>
        <p:txBody>
          <a:bodyPr>
            <a:normAutofit fontScale="90000"/>
          </a:bodyPr>
          <a:lstStyle/>
          <a:p>
            <a:pPr algn="l"/>
            <a:r>
              <a:rPr lang="en-US" sz="3600" dirty="0" smtClean="0">
                <a:solidFill>
                  <a:schemeClr val="bg1"/>
                </a:solidFill>
                <a:latin typeface="Times New Roman" pitchFamily="18" charset="0"/>
                <a:cs typeface="Times New Roman" pitchFamily="18" charset="0"/>
              </a:rPr>
              <a:t>Figure. Sample </a:t>
            </a:r>
            <a:r>
              <a:rPr lang="en-US" sz="3600" dirty="0">
                <a:solidFill>
                  <a:schemeClr val="bg1"/>
                </a:solidFill>
                <a:latin typeface="Times New Roman" pitchFamily="18" charset="0"/>
                <a:cs typeface="Times New Roman" pitchFamily="18" charset="0"/>
              </a:rPr>
              <a:t>Activity-on-Arrow (AOA) Network Diagram for Project X</a:t>
            </a:r>
            <a:endParaRPr lang="en-US" dirty="0">
              <a:solidFill>
                <a:schemeClr val="bg1"/>
              </a:solidFill>
              <a:latin typeface="Times New Roman" pitchFamily="18" charset="0"/>
              <a:cs typeface="Times New Roman" pitchFamily="18" charset="0"/>
            </a:endParaRPr>
          </a:p>
        </p:txBody>
      </p:sp>
      <p:pic>
        <p:nvPicPr>
          <p:cNvPr id="133124" name="Picture 4"/>
          <p:cNvPicPr>
            <a:picLocks noChangeAspect="1" noChangeArrowheads="1"/>
          </p:cNvPicPr>
          <p:nvPr/>
        </p:nvPicPr>
        <p:blipFill>
          <a:blip r:embed="rId3"/>
          <a:srcRect/>
          <a:stretch>
            <a:fillRect/>
          </a:stretch>
        </p:blipFill>
        <p:spPr bwMode="auto">
          <a:xfrm>
            <a:off x="419100" y="1462088"/>
            <a:ext cx="8305800" cy="4405312"/>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E0C7A47B-77F5-4169-8632-D4D1E55FB8FC}"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457200" y="152400"/>
            <a:ext cx="8229600" cy="838200"/>
          </a:xfrm>
        </p:spPr>
        <p:style>
          <a:lnRef idx="0">
            <a:schemeClr val="accent2"/>
          </a:lnRef>
          <a:fillRef idx="3">
            <a:schemeClr val="accent2"/>
          </a:fillRef>
          <a:effectRef idx="3">
            <a:schemeClr val="accent2"/>
          </a:effectRef>
          <a:fontRef idx="minor">
            <a:schemeClr val="lt1"/>
          </a:fontRef>
        </p:style>
        <p:txBody>
          <a:bodyPr/>
          <a:lstStyle/>
          <a:p>
            <a:pPr algn="just"/>
            <a:r>
              <a:rPr lang="en-US" b="1" dirty="0">
                <a:solidFill>
                  <a:schemeClr val="bg1"/>
                </a:solidFill>
                <a:latin typeface="Times New Roman" pitchFamily="18" charset="0"/>
                <a:cs typeface="Times New Roman" pitchFamily="18" charset="0"/>
              </a:rPr>
              <a:t>Gantt Charts</a:t>
            </a:r>
          </a:p>
        </p:txBody>
      </p:sp>
      <p:sp>
        <p:nvSpPr>
          <p:cNvPr id="142339" name="Rectangle 3"/>
          <p:cNvSpPr>
            <a:spLocks noGrp="1" noChangeArrowheads="1"/>
          </p:cNvSpPr>
          <p:nvPr>
            <p:ph type="body" idx="1"/>
          </p:nvPr>
        </p:nvSpPr>
        <p:spPr>
          <a:xfrm>
            <a:off x="500063" y="1295400"/>
            <a:ext cx="8186737" cy="4791075"/>
          </a:xfrm>
        </p:spPr>
        <p:txBody>
          <a:bodyPr>
            <a:normAutofit fontScale="92500" lnSpcReduction="10000"/>
          </a:bodyPr>
          <a:lstStyle/>
          <a:p>
            <a:pPr algn="just">
              <a:spcBef>
                <a:spcPct val="50000"/>
              </a:spcBef>
            </a:pPr>
            <a:r>
              <a:rPr lang="en-US" b="1" dirty="0">
                <a:latin typeface="Times New Roman" pitchFamily="18" charset="0"/>
                <a:cs typeface="Times New Roman" pitchFamily="18" charset="0"/>
              </a:rPr>
              <a:t>Gantt charts</a:t>
            </a:r>
            <a:r>
              <a:rPr lang="en-US" dirty="0">
                <a:latin typeface="Times New Roman" pitchFamily="18" charset="0"/>
                <a:cs typeface="Times New Roman" pitchFamily="18" charset="0"/>
              </a:rPr>
              <a:t> provide a standard format for displaying project schedule information by listing project activities and their corresponding start and finish dates in a calendar format.</a:t>
            </a:r>
          </a:p>
          <a:p>
            <a:pPr algn="just">
              <a:spcBef>
                <a:spcPct val="50000"/>
              </a:spcBef>
            </a:pPr>
            <a:r>
              <a:rPr lang="en-US" dirty="0">
                <a:latin typeface="Times New Roman" pitchFamily="18" charset="0"/>
                <a:cs typeface="Times New Roman" pitchFamily="18" charset="0"/>
              </a:rPr>
              <a:t>Symbols include:</a:t>
            </a:r>
          </a:p>
          <a:p>
            <a:pPr lvl="1" algn="just">
              <a:spcBef>
                <a:spcPct val="50000"/>
              </a:spcBef>
            </a:pPr>
            <a:r>
              <a:rPr lang="en-US" b="1" dirty="0">
                <a:latin typeface="Times New Roman" pitchFamily="18" charset="0"/>
                <a:cs typeface="Times New Roman" pitchFamily="18" charset="0"/>
              </a:rPr>
              <a:t>Black diamonds</a:t>
            </a:r>
            <a:r>
              <a:rPr lang="en-US" dirty="0">
                <a:latin typeface="Times New Roman" pitchFamily="18" charset="0"/>
                <a:cs typeface="Times New Roman" pitchFamily="18" charset="0"/>
              </a:rPr>
              <a:t>: Milestones</a:t>
            </a:r>
          </a:p>
          <a:p>
            <a:pPr lvl="1" algn="just">
              <a:spcBef>
                <a:spcPct val="50000"/>
              </a:spcBef>
            </a:pPr>
            <a:r>
              <a:rPr lang="en-US" b="1" dirty="0">
                <a:latin typeface="Times New Roman" pitchFamily="18" charset="0"/>
                <a:cs typeface="Times New Roman" pitchFamily="18" charset="0"/>
              </a:rPr>
              <a:t>Thick black bars</a:t>
            </a:r>
            <a:r>
              <a:rPr lang="en-US" dirty="0">
                <a:latin typeface="Times New Roman" pitchFamily="18" charset="0"/>
                <a:cs typeface="Times New Roman" pitchFamily="18" charset="0"/>
              </a:rPr>
              <a:t>: Summary tasks</a:t>
            </a:r>
          </a:p>
          <a:p>
            <a:pPr lvl="1" algn="just">
              <a:spcBef>
                <a:spcPct val="50000"/>
              </a:spcBef>
            </a:pPr>
            <a:r>
              <a:rPr lang="en-US" b="1" dirty="0">
                <a:latin typeface="Times New Roman" pitchFamily="18" charset="0"/>
                <a:cs typeface="Times New Roman" pitchFamily="18" charset="0"/>
              </a:rPr>
              <a:t>Lighter horizontal bars</a:t>
            </a:r>
            <a:r>
              <a:rPr lang="en-US" dirty="0">
                <a:latin typeface="Times New Roman" pitchFamily="18" charset="0"/>
                <a:cs typeface="Times New Roman" pitchFamily="18" charset="0"/>
              </a:rPr>
              <a:t>: Durations of tasks</a:t>
            </a:r>
          </a:p>
          <a:p>
            <a:pPr lvl="1" algn="just">
              <a:spcBef>
                <a:spcPct val="50000"/>
              </a:spcBef>
            </a:pPr>
            <a:r>
              <a:rPr lang="en-US" b="1" dirty="0">
                <a:latin typeface="Times New Roman" pitchFamily="18" charset="0"/>
                <a:cs typeface="Times New Roman" pitchFamily="18" charset="0"/>
              </a:rPr>
              <a:t>Arrows</a:t>
            </a:r>
            <a:r>
              <a:rPr lang="en-US" dirty="0">
                <a:latin typeface="Times New Roman" pitchFamily="18" charset="0"/>
                <a:cs typeface="Times New Roman" pitchFamily="18" charset="0"/>
              </a:rPr>
              <a:t>: Dependencies between tasks</a:t>
            </a:r>
          </a:p>
          <a:p>
            <a:pPr algn="just">
              <a:lnSpc>
                <a:spcPct val="90000"/>
              </a:lnSpc>
              <a:buFont typeface="Wingdings" pitchFamily="2" charset="2"/>
              <a:buNone/>
            </a:pP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457200" y="347928"/>
            <a:ext cx="8001000" cy="5900471"/>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E0C7A47B-77F5-4169-8632-D4D1E55FB8FC}"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609600" y="228600"/>
            <a:ext cx="8001000" cy="609600"/>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just"/>
            <a:r>
              <a:rPr lang="en-US" sz="4000" dirty="0" smtClean="0">
                <a:solidFill>
                  <a:schemeClr val="bg1"/>
                </a:solidFill>
                <a:latin typeface="Times New Roman" pitchFamily="18" charset="0"/>
                <a:cs typeface="Times New Roman" pitchFamily="18" charset="0"/>
              </a:rPr>
              <a:t>Figure. Gantt </a:t>
            </a:r>
            <a:r>
              <a:rPr lang="en-US" sz="4000" dirty="0">
                <a:solidFill>
                  <a:schemeClr val="bg1"/>
                </a:solidFill>
                <a:latin typeface="Times New Roman" pitchFamily="18" charset="0"/>
                <a:cs typeface="Times New Roman" pitchFamily="18" charset="0"/>
              </a:rPr>
              <a:t>Chart for Project X</a:t>
            </a:r>
          </a:p>
        </p:txBody>
      </p:sp>
      <p:pic>
        <p:nvPicPr>
          <p:cNvPr id="143365" name="Picture 5" descr="Fig06-05"/>
          <p:cNvPicPr>
            <a:picLocks noChangeAspect="1" noChangeArrowheads="1"/>
          </p:cNvPicPr>
          <p:nvPr/>
        </p:nvPicPr>
        <p:blipFill>
          <a:blip r:embed="rId2"/>
          <a:srcRect b="7320"/>
          <a:stretch>
            <a:fillRect/>
          </a:stretch>
        </p:blipFill>
        <p:spPr bwMode="auto">
          <a:xfrm>
            <a:off x="381000" y="1346200"/>
            <a:ext cx="8610600" cy="3759200"/>
          </a:xfrm>
          <a:prstGeom prst="rect">
            <a:avLst/>
          </a:prstGeom>
          <a:noFill/>
        </p:spPr>
      </p:pic>
      <p:sp>
        <p:nvSpPr>
          <p:cNvPr id="6" name="Slide Number Placeholder 5"/>
          <p:cNvSpPr>
            <a:spLocks noGrp="1"/>
          </p:cNvSpPr>
          <p:nvPr>
            <p:ph type="sldNum" sz="quarter" idx="12"/>
          </p:nvPr>
        </p:nvSpPr>
        <p:spPr/>
        <p:txBody>
          <a:bodyPr/>
          <a:lstStyle/>
          <a:p>
            <a:fld id="{E0C7A47B-77F5-4169-8632-D4D1E55FB8FC}"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style>
          <a:lnRef idx="0">
            <a:schemeClr val="accent2"/>
          </a:lnRef>
          <a:fillRef idx="3">
            <a:schemeClr val="accent2"/>
          </a:fillRef>
          <a:effectRef idx="3">
            <a:schemeClr val="accent2"/>
          </a:effectRef>
          <a:fontRef idx="minor">
            <a:schemeClr val="lt1"/>
          </a:fontRef>
        </p:style>
        <p:txBody>
          <a:bodyPr/>
          <a:lstStyle/>
          <a:p>
            <a:pPr algn="just"/>
            <a:r>
              <a:rPr lang="en-US" b="1" dirty="0" smtClean="0">
                <a:solidFill>
                  <a:schemeClr val="bg1"/>
                </a:solidFill>
                <a:latin typeface="Times New Roman" pitchFamily="18" charset="0"/>
                <a:cs typeface="Times New Roman" pitchFamily="18" charset="0"/>
              </a:rPr>
              <a:t>Time/Schedule </a:t>
            </a:r>
            <a:r>
              <a:rPr lang="en-US" b="1" dirty="0">
                <a:solidFill>
                  <a:schemeClr val="bg1"/>
                </a:solidFill>
                <a:latin typeface="Times New Roman" pitchFamily="18" charset="0"/>
                <a:cs typeface="Times New Roman" pitchFamily="18" charset="0"/>
              </a:rPr>
              <a:t>Control</a:t>
            </a:r>
          </a:p>
        </p:txBody>
      </p:sp>
      <p:sp>
        <p:nvSpPr>
          <p:cNvPr id="162819" name="Rectangle 3"/>
          <p:cNvSpPr>
            <a:spLocks noGrp="1" noChangeArrowheads="1"/>
          </p:cNvSpPr>
          <p:nvPr>
            <p:ph type="body" idx="1"/>
          </p:nvPr>
        </p:nvSpPr>
        <p:spPr/>
        <p:txBody>
          <a:bodyPr>
            <a:normAutofit fontScale="92500" lnSpcReduction="10000"/>
          </a:bodyPr>
          <a:lstStyle/>
          <a:p>
            <a:pPr algn="just">
              <a:spcBef>
                <a:spcPct val="100000"/>
              </a:spcBef>
            </a:pPr>
            <a:r>
              <a:rPr lang="en-US" dirty="0">
                <a:latin typeface="Times New Roman" pitchFamily="18" charset="0"/>
                <a:cs typeface="Times New Roman" pitchFamily="18" charset="0"/>
              </a:rPr>
              <a:t>Perform reality checks on schedules.</a:t>
            </a:r>
          </a:p>
          <a:p>
            <a:pPr algn="just">
              <a:spcBef>
                <a:spcPct val="100000"/>
              </a:spcBef>
            </a:pPr>
            <a:r>
              <a:rPr lang="en-US" dirty="0">
                <a:latin typeface="Times New Roman" pitchFamily="18" charset="0"/>
                <a:cs typeface="Times New Roman" pitchFamily="18" charset="0"/>
              </a:rPr>
              <a:t>Allow for contingencies.</a:t>
            </a:r>
          </a:p>
          <a:p>
            <a:pPr algn="just">
              <a:spcBef>
                <a:spcPct val="100000"/>
              </a:spcBef>
            </a:pPr>
            <a:r>
              <a:rPr lang="en-US" dirty="0">
                <a:latin typeface="Times New Roman" pitchFamily="18" charset="0"/>
                <a:cs typeface="Times New Roman" pitchFamily="18" charset="0"/>
              </a:rPr>
              <a:t>Don’t plan for everyone to work at 100 percent capacity all the time.</a:t>
            </a:r>
          </a:p>
          <a:p>
            <a:pPr algn="just">
              <a:spcBef>
                <a:spcPct val="100000"/>
              </a:spcBef>
            </a:pPr>
            <a:r>
              <a:rPr lang="en-US" dirty="0">
                <a:latin typeface="Times New Roman" pitchFamily="18" charset="0"/>
                <a:cs typeface="Times New Roman" pitchFamily="18" charset="0"/>
              </a:rPr>
              <a:t>Hold progress meetings with stakeholders and be clear and honest in communicating schedule issues.</a:t>
            </a:r>
          </a:p>
        </p:txBody>
      </p:sp>
      <p:sp>
        <p:nvSpPr>
          <p:cNvPr id="5" name="Slide Number Placeholder 4"/>
          <p:cNvSpPr>
            <a:spLocks noGrp="1"/>
          </p:cNvSpPr>
          <p:nvPr>
            <p:ph type="sldNum" sz="quarter" idx="12"/>
          </p:nvPr>
        </p:nvSpPr>
        <p:spPr/>
        <p:txBody>
          <a:bodyPr/>
          <a:lstStyle/>
          <a:p>
            <a:fld id="{E0C7A47B-77F5-4169-8632-D4D1E55FB8FC}"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457200" y="274638"/>
            <a:ext cx="8229600" cy="639762"/>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just"/>
            <a:r>
              <a:rPr lang="en-US" dirty="0" smtClean="0">
                <a:solidFill>
                  <a:schemeClr val="bg1"/>
                </a:solidFill>
                <a:latin typeface="Times New Roman" pitchFamily="18" charset="0"/>
                <a:cs typeface="Times New Roman" pitchFamily="18" charset="0"/>
              </a:rPr>
              <a:t>Cont’d</a:t>
            </a:r>
            <a:endParaRPr lang="en-US" dirty="0">
              <a:solidFill>
                <a:schemeClr val="bg1"/>
              </a:solidFill>
              <a:latin typeface="Times New Roman" pitchFamily="18" charset="0"/>
              <a:cs typeface="Times New Roman" pitchFamily="18" charset="0"/>
            </a:endParaRPr>
          </a:p>
        </p:txBody>
      </p:sp>
      <p:sp>
        <p:nvSpPr>
          <p:cNvPr id="183299" name="Rectangle 3"/>
          <p:cNvSpPr>
            <a:spLocks noGrp="1" noChangeArrowheads="1"/>
          </p:cNvSpPr>
          <p:nvPr>
            <p:ph type="body" idx="1"/>
          </p:nvPr>
        </p:nvSpPr>
        <p:spPr>
          <a:xfrm>
            <a:off x="228600" y="1371600"/>
            <a:ext cx="8610600" cy="4876800"/>
          </a:xfrm>
        </p:spPr>
        <p:txBody>
          <a:bodyPr>
            <a:normAutofit/>
          </a:bodyPr>
          <a:lstStyle/>
          <a:p>
            <a:pPr algn="just"/>
            <a:r>
              <a:rPr lang="en-US" sz="2600" dirty="0">
                <a:latin typeface="Times New Roman" pitchFamily="18" charset="0"/>
                <a:cs typeface="Times New Roman" pitchFamily="18" charset="0"/>
              </a:rPr>
              <a:t>Goals are to know the status of the </a:t>
            </a:r>
            <a:r>
              <a:rPr lang="en-US" sz="2600" dirty="0" smtClean="0">
                <a:latin typeface="Times New Roman" pitchFamily="18" charset="0"/>
                <a:cs typeface="Times New Roman" pitchFamily="18" charset="0"/>
              </a:rPr>
              <a:t>time/schedule</a:t>
            </a:r>
            <a:r>
              <a:rPr lang="en-US" sz="2600" dirty="0">
                <a:latin typeface="Times New Roman" pitchFamily="18" charset="0"/>
                <a:cs typeface="Times New Roman" pitchFamily="18" charset="0"/>
              </a:rPr>
              <a:t>, influence factors that cause schedule changes, determine that the schedule has changed, and manage changes when they occur.</a:t>
            </a:r>
          </a:p>
          <a:p>
            <a:pPr algn="just"/>
            <a:r>
              <a:rPr lang="en-US" sz="2600" dirty="0">
                <a:latin typeface="Times New Roman" pitchFamily="18" charset="0"/>
                <a:cs typeface="Times New Roman" pitchFamily="18" charset="0"/>
              </a:rPr>
              <a:t>Tools and techniques include:</a:t>
            </a:r>
          </a:p>
          <a:p>
            <a:pPr lvl="1" algn="just"/>
            <a:r>
              <a:rPr lang="en-US" sz="2300" dirty="0">
                <a:latin typeface="Times New Roman" pitchFamily="18" charset="0"/>
                <a:cs typeface="Times New Roman" pitchFamily="18" charset="0"/>
              </a:rPr>
              <a:t>Progress reports.</a:t>
            </a:r>
          </a:p>
          <a:p>
            <a:pPr lvl="1" algn="just"/>
            <a:r>
              <a:rPr lang="en-US" sz="2300" dirty="0">
                <a:latin typeface="Times New Roman" pitchFamily="18" charset="0"/>
                <a:cs typeface="Times New Roman" pitchFamily="18" charset="0"/>
              </a:rPr>
              <a:t>A </a:t>
            </a:r>
            <a:r>
              <a:rPr lang="en-US" sz="2300" dirty="0" smtClean="0">
                <a:latin typeface="Times New Roman" pitchFamily="18" charset="0"/>
                <a:cs typeface="Times New Roman" pitchFamily="18" charset="0"/>
              </a:rPr>
              <a:t>time/schedule </a:t>
            </a:r>
            <a:r>
              <a:rPr lang="en-US" sz="2300" dirty="0">
                <a:latin typeface="Times New Roman" pitchFamily="18" charset="0"/>
                <a:cs typeface="Times New Roman" pitchFamily="18" charset="0"/>
              </a:rPr>
              <a:t>change control system.</a:t>
            </a:r>
          </a:p>
          <a:p>
            <a:pPr lvl="1" algn="just"/>
            <a:r>
              <a:rPr lang="en-US" sz="2300" dirty="0">
                <a:latin typeface="Times New Roman" pitchFamily="18" charset="0"/>
                <a:cs typeface="Times New Roman" pitchFamily="18" charset="0"/>
              </a:rPr>
              <a:t>Project management software, including schedule comparison charts, such as the tracking Gantt chart.</a:t>
            </a:r>
          </a:p>
          <a:p>
            <a:pPr lvl="1" algn="just"/>
            <a:r>
              <a:rPr lang="en-US" sz="2300" dirty="0">
                <a:latin typeface="Times New Roman" pitchFamily="18" charset="0"/>
                <a:cs typeface="Times New Roman" pitchFamily="18" charset="0"/>
              </a:rPr>
              <a:t>Variance analysis, such as analyzing float or slack.</a:t>
            </a:r>
          </a:p>
          <a:p>
            <a:pPr lvl="1" algn="just"/>
            <a:r>
              <a:rPr lang="en-US" sz="2300" dirty="0">
                <a:latin typeface="Times New Roman" pitchFamily="18" charset="0"/>
                <a:cs typeface="Times New Roman" pitchFamily="18" charset="0"/>
              </a:rPr>
              <a:t>Performance management, such as earned </a:t>
            </a:r>
            <a:r>
              <a:rPr lang="en-US" sz="2300" dirty="0" smtClean="0">
                <a:latin typeface="Times New Roman" pitchFamily="18" charset="0"/>
                <a:cs typeface="Times New Roman" pitchFamily="18" charset="0"/>
              </a:rPr>
              <a:t>value.</a:t>
            </a:r>
            <a:endParaRPr lang="en-US" sz="2300" dirty="0">
              <a:latin typeface="Times New Roman" pitchFamily="18" charset="0"/>
              <a:cs typeface="Times New Roman" pitchFamily="18" charset="0"/>
            </a:endParaRPr>
          </a:p>
          <a:p>
            <a:pPr lvl="1" algn="just">
              <a:lnSpc>
                <a:spcPct val="90000"/>
              </a:lnSpc>
            </a:pPr>
            <a:endParaRPr lang="en-US" sz="2200" dirty="0">
              <a:latin typeface="Times New Roman" pitchFamily="18" charset="0"/>
              <a:cs typeface="Times New Roman" pitchFamily="18" charset="0"/>
            </a:endParaRPr>
          </a:p>
          <a:p>
            <a:pPr lvl="1" algn="just">
              <a:lnSpc>
                <a:spcPct val="90000"/>
              </a:lnSpc>
              <a:buFont typeface="Wingdings" pitchFamily="2" charset="2"/>
              <a:buNone/>
            </a:pPr>
            <a:endParaRPr lang="en-US" sz="22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4638"/>
            <a:ext cx="8229600" cy="715962"/>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just"/>
            <a:r>
              <a:rPr lang="en-US" b="1" dirty="0">
                <a:solidFill>
                  <a:schemeClr val="bg1"/>
                </a:solidFill>
                <a:latin typeface="Times New Roman" pitchFamily="18" charset="0"/>
                <a:cs typeface="Times New Roman" pitchFamily="18" charset="0"/>
              </a:rPr>
              <a:t>Reality Checks on Scheduling</a:t>
            </a:r>
          </a:p>
        </p:txBody>
      </p:sp>
      <p:sp>
        <p:nvSpPr>
          <p:cNvPr id="184323" name="Rectangle 3"/>
          <p:cNvSpPr>
            <a:spLocks noGrp="1" noChangeArrowheads="1"/>
          </p:cNvSpPr>
          <p:nvPr>
            <p:ph type="body" idx="1"/>
          </p:nvPr>
        </p:nvSpPr>
        <p:spPr>
          <a:xfrm>
            <a:off x="457200" y="1371600"/>
            <a:ext cx="8229600" cy="4754563"/>
          </a:xfrm>
        </p:spPr>
        <p:txBody>
          <a:bodyPr>
            <a:normAutofit fontScale="92500"/>
          </a:bodyPr>
          <a:lstStyle/>
          <a:p>
            <a:pPr marL="274320" algn="just">
              <a:spcBef>
                <a:spcPct val="100000"/>
              </a:spcBef>
            </a:pPr>
            <a:r>
              <a:rPr lang="en-US" dirty="0">
                <a:latin typeface="Times New Roman" pitchFamily="18" charset="0"/>
                <a:cs typeface="Times New Roman" pitchFamily="18" charset="0"/>
              </a:rPr>
              <a:t>Review the draft schedule or estimated completion date in the project charter.</a:t>
            </a:r>
          </a:p>
          <a:p>
            <a:pPr marL="274320" algn="just">
              <a:spcBef>
                <a:spcPct val="100000"/>
              </a:spcBef>
            </a:pPr>
            <a:r>
              <a:rPr lang="en-US" dirty="0">
                <a:latin typeface="Times New Roman" pitchFamily="18" charset="0"/>
                <a:cs typeface="Times New Roman" pitchFamily="18" charset="0"/>
              </a:rPr>
              <a:t>Prepare a more detailed schedule with the project team.</a:t>
            </a:r>
          </a:p>
          <a:p>
            <a:pPr marL="274320" algn="just">
              <a:spcBef>
                <a:spcPct val="100000"/>
              </a:spcBef>
            </a:pPr>
            <a:r>
              <a:rPr lang="en-US" dirty="0">
                <a:latin typeface="Times New Roman" pitchFamily="18" charset="0"/>
                <a:cs typeface="Times New Roman" pitchFamily="18" charset="0"/>
              </a:rPr>
              <a:t>Make sure the schedule is realistic and followed.</a:t>
            </a:r>
          </a:p>
          <a:p>
            <a:pPr marL="274320" algn="just">
              <a:spcBef>
                <a:spcPct val="100000"/>
              </a:spcBef>
            </a:pPr>
            <a:r>
              <a:rPr lang="en-US" dirty="0">
                <a:latin typeface="Times New Roman" pitchFamily="18" charset="0"/>
                <a:cs typeface="Times New Roman" pitchFamily="18" charset="0"/>
              </a:rPr>
              <a:t>Alert top management well in advance if there are schedule problems.</a:t>
            </a:r>
          </a:p>
        </p:txBody>
      </p:sp>
      <p:sp>
        <p:nvSpPr>
          <p:cNvPr id="5" name="Slide Number Placeholder 4"/>
          <p:cNvSpPr>
            <a:spLocks noGrp="1"/>
          </p:cNvSpPr>
          <p:nvPr>
            <p:ph type="sldNum" sz="quarter" idx="12"/>
          </p:nvPr>
        </p:nvSpPr>
        <p:spPr/>
        <p:txBody>
          <a:bodyPr/>
          <a:lstStyle/>
          <a:p>
            <a:fld id="{E0C7A47B-77F5-4169-8632-D4D1E55FB8FC}"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457200" y="381000"/>
            <a:ext cx="8305800" cy="609600"/>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just"/>
            <a:r>
              <a:rPr lang="en-US" sz="3600" b="1" dirty="0" smtClean="0">
                <a:solidFill>
                  <a:schemeClr val="bg1"/>
                </a:solidFill>
                <a:latin typeface="Times New Roman" pitchFamily="18" charset="0"/>
                <a:cs typeface="Times New Roman" pitchFamily="18" charset="0"/>
              </a:rPr>
              <a:t>Challenges of Project Time/Schedules</a:t>
            </a:r>
            <a:endParaRPr lang="en-US" sz="3600" b="1" dirty="0">
              <a:solidFill>
                <a:schemeClr val="bg1"/>
              </a:solidFill>
              <a:latin typeface="Times New Roman" pitchFamily="18" charset="0"/>
              <a:cs typeface="Times New Roman" pitchFamily="18" charset="0"/>
            </a:endParaRPr>
          </a:p>
        </p:txBody>
      </p:sp>
      <p:sp>
        <p:nvSpPr>
          <p:cNvPr id="154627" name="Rectangle 3"/>
          <p:cNvSpPr>
            <a:spLocks noGrp="1" noChangeArrowheads="1"/>
          </p:cNvSpPr>
          <p:nvPr>
            <p:ph type="body" idx="1"/>
          </p:nvPr>
        </p:nvSpPr>
        <p:spPr>
          <a:xfrm>
            <a:off x="381000" y="1143000"/>
            <a:ext cx="8458200" cy="4953000"/>
          </a:xfrm>
        </p:spPr>
        <p:txBody>
          <a:bodyPr>
            <a:normAutofit lnSpcReduction="10000"/>
          </a:bodyPr>
          <a:lstStyle/>
          <a:p>
            <a:pPr algn="just"/>
            <a:r>
              <a:rPr lang="en-US" dirty="0">
                <a:latin typeface="Times New Roman" pitchFamily="18" charset="0"/>
                <a:cs typeface="Times New Roman" pitchFamily="18" charset="0"/>
              </a:rPr>
              <a:t>Creating realistic schedules and sticking to them is a key challenge of project management.</a:t>
            </a:r>
          </a:p>
          <a:p>
            <a:pPr algn="just"/>
            <a:r>
              <a:rPr lang="en-US" dirty="0">
                <a:latin typeface="Times New Roman" pitchFamily="18" charset="0"/>
                <a:cs typeface="Times New Roman" pitchFamily="18" charset="0"/>
              </a:rPr>
              <a:t>Crashing and fast tracking often cause more problems, resulting in longer schedules.</a:t>
            </a:r>
          </a:p>
          <a:p>
            <a:pPr algn="just"/>
            <a:r>
              <a:rPr lang="en-US" dirty="0">
                <a:latin typeface="Times New Roman" pitchFamily="18" charset="0"/>
                <a:cs typeface="Times New Roman" pitchFamily="18" charset="0"/>
              </a:rPr>
              <a:t>Organizational issues often cause schedule problems.  See the </a:t>
            </a:r>
            <a:r>
              <a:rPr lang="en-US"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What Went Wrong</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example that describes the </a:t>
            </a:r>
            <a:r>
              <a:rPr lang="en-US" dirty="0" smtClean="0">
                <a:latin typeface="Times New Roman" pitchFamily="18" charset="0"/>
                <a:cs typeface="Times New Roman" pitchFamily="18" charset="0"/>
              </a:rPr>
              <a:t>need </a:t>
            </a:r>
            <a:r>
              <a:rPr lang="en-US" dirty="0">
                <a:latin typeface="Times New Roman" pitchFamily="18" charset="0"/>
                <a:cs typeface="Times New Roman" pitchFamily="18" charset="0"/>
              </a:rPr>
              <a:t>to take more time to implement Customer Relationship Management (CRM) software so that users will accept it. </a:t>
            </a:r>
          </a:p>
        </p:txBody>
      </p:sp>
      <p:sp>
        <p:nvSpPr>
          <p:cNvPr id="5" name="Slide Number Placeholder 4"/>
          <p:cNvSpPr>
            <a:spLocks noGrp="1"/>
          </p:cNvSpPr>
          <p:nvPr>
            <p:ph type="sldNum" sz="quarter" idx="12"/>
          </p:nvPr>
        </p:nvSpPr>
        <p:spPr/>
        <p:txBody>
          <a:bodyPr/>
          <a:lstStyle/>
          <a:p>
            <a:fld id="{E0C7A47B-77F5-4169-8632-D4D1E55FB8FC}"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r>
              <a:rPr lang="en-US" dirty="0" smtClean="0">
                <a:solidFill>
                  <a:schemeClr val="bg1"/>
                </a:solidFill>
                <a:latin typeface="Times New Roman" pitchFamily="18" charset="0"/>
                <a:cs typeface="Times New Roman" pitchFamily="18" charset="0"/>
              </a:rPr>
              <a:t/>
            </a:r>
            <a:br>
              <a:rPr lang="en-US" dirty="0" smtClean="0">
                <a:solidFill>
                  <a:schemeClr val="bg1"/>
                </a:solidFill>
                <a:latin typeface="Times New Roman" pitchFamily="18" charset="0"/>
                <a:cs typeface="Times New Roman" pitchFamily="18" charset="0"/>
              </a:rPr>
            </a:br>
            <a:r>
              <a:rPr lang="en-US" b="1" dirty="0" smtClean="0">
                <a:solidFill>
                  <a:schemeClr val="bg1"/>
                </a:solidFill>
                <a:latin typeface="Times New Roman" pitchFamily="18" charset="0"/>
                <a:cs typeface="Times New Roman" pitchFamily="18" charset="0"/>
              </a:rPr>
              <a:t>PROJECT LEADERSHIP</a:t>
            </a:r>
            <a:br>
              <a:rPr lang="en-US" b="1" dirty="0" smtClean="0">
                <a:solidFill>
                  <a:schemeClr val="bg1"/>
                </a:solidFill>
                <a:latin typeface="Times New Roman" pitchFamily="18" charset="0"/>
                <a:cs typeface="Times New Roman" pitchFamily="18" charset="0"/>
              </a:rPr>
            </a:br>
            <a:endParaRPr lang="en-US" b="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pPr algn="just"/>
            <a:r>
              <a:rPr lang="en-US" sz="3600" b="1" dirty="0" smtClean="0">
                <a:latin typeface="Times New Roman" pitchFamily="18" charset="0"/>
                <a:cs typeface="Times New Roman" pitchFamily="18" charset="0"/>
              </a:rPr>
              <a:t>Project management </a:t>
            </a:r>
            <a:r>
              <a:rPr lang="en-US" sz="3600" dirty="0" smtClean="0">
                <a:latin typeface="Times New Roman" pitchFamily="18" charset="0"/>
                <a:cs typeface="Times New Roman" pitchFamily="18" charset="0"/>
              </a:rPr>
              <a:t>refers </a:t>
            </a:r>
            <a:r>
              <a:rPr lang="en-US" sz="3600" b="1" i="1" dirty="0" smtClean="0">
                <a:latin typeface="Times New Roman" pitchFamily="18" charset="0"/>
                <a:cs typeface="Times New Roman" pitchFamily="18" charset="0"/>
              </a:rPr>
              <a:t>to project activities of planning and organizing through decision making process which enhance effectiveness and efficiency of project</a:t>
            </a:r>
            <a:r>
              <a:rPr lang="en-US" sz="3600" b="1" dirty="0" smtClean="0">
                <a:latin typeface="Times New Roman" pitchFamily="18" charset="0"/>
                <a:cs typeface="Times New Roman" pitchFamily="18" charset="0"/>
              </a:rPr>
              <a:t>. </a:t>
            </a:r>
          </a:p>
          <a:p>
            <a:pPr algn="just"/>
            <a:r>
              <a:rPr lang="en-US" sz="3600" b="1" dirty="0" smtClean="0">
                <a:latin typeface="Times New Roman" pitchFamily="18" charset="0"/>
                <a:cs typeface="Times New Roman" pitchFamily="18" charset="0"/>
              </a:rPr>
              <a:t>Leadership, </a:t>
            </a:r>
            <a:r>
              <a:rPr lang="en-US" sz="3600" dirty="0" smtClean="0">
                <a:latin typeface="Times New Roman" pitchFamily="18" charset="0"/>
                <a:cs typeface="Times New Roman" pitchFamily="18" charset="0"/>
              </a:rPr>
              <a:t>in contrast, </a:t>
            </a:r>
            <a:r>
              <a:rPr lang="en-US" sz="3600" b="1" i="1" dirty="0" smtClean="0">
                <a:latin typeface="Times New Roman" pitchFamily="18" charset="0"/>
                <a:cs typeface="Times New Roman" pitchFamily="18" charset="0"/>
              </a:rPr>
              <a:t>is a process of leading others for achievement of project objectives “</a:t>
            </a:r>
            <a:r>
              <a:rPr lang="en-US" sz="3600" b="1" dirty="0" smtClean="0">
                <a:latin typeface="Times New Roman" pitchFamily="18" charset="0"/>
                <a:cs typeface="Times New Roman" pitchFamily="18" charset="0"/>
              </a:rPr>
              <a:t>motivating and guiding people to realize their potential and achieve tougher and challenging organizational goals</a:t>
            </a:r>
            <a:r>
              <a:rPr lang="en-US" sz="3600" dirty="0" smtClean="0">
                <a:latin typeface="Times New Roman" pitchFamily="18" charset="0"/>
                <a:cs typeface="Times New Roman" pitchFamily="18" charset="0"/>
              </a:rPr>
              <a:t>”. </a:t>
            </a:r>
          </a:p>
          <a:p>
            <a:pPr algn="just"/>
            <a:r>
              <a:rPr lang="en-US" sz="3600" dirty="0" smtClean="0">
                <a:latin typeface="Times New Roman" pitchFamily="18" charset="0"/>
                <a:cs typeface="Times New Roman" pitchFamily="18" charset="0"/>
              </a:rPr>
              <a:t>The role of a project manager has become so important in today’s </a:t>
            </a:r>
            <a:r>
              <a:rPr lang="en-US" sz="3600" dirty="0" smtClean="0">
                <a:latin typeface="Times New Roman" pitchFamily="18" charset="0"/>
                <a:cs typeface="Times New Roman" pitchFamily="18" charset="0"/>
              </a:rPr>
              <a:t>organizations and  activities of the </a:t>
            </a:r>
            <a:r>
              <a:rPr lang="en-US" sz="3600" dirty="0" smtClean="0">
                <a:latin typeface="Times New Roman" pitchFamily="18" charset="0"/>
                <a:cs typeface="Times New Roman" pitchFamily="18" charset="0"/>
              </a:rPr>
              <a:t>projects.</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just"/>
            <a:r>
              <a:rPr lang="en-US" dirty="0" smtClean="0">
                <a:solidFill>
                  <a:schemeClr val="bg1"/>
                </a:solidFill>
                <a:latin typeface="Times New Roman" pitchFamily="18" charset="0"/>
                <a:cs typeface="Times New Roman" pitchFamily="18" charset="0"/>
              </a:rPr>
              <a:t>Who is Project Manager</a:t>
            </a:r>
            <a:r>
              <a:rPr lang="en-US" dirty="0" smtClean="0">
                <a:solidFill>
                  <a:srgbClr val="00B050"/>
                </a:solidFill>
                <a:latin typeface="Times New Roman" pitchFamily="18" charset="0"/>
                <a:cs typeface="Times New Roman" pitchFamily="18" charset="0"/>
              </a:rPr>
              <a:t>?</a:t>
            </a:r>
            <a:endParaRPr lang="en-US"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562600"/>
          </a:xfrm>
        </p:spPr>
        <p:txBody>
          <a:bodyPr>
            <a:noAutofit/>
          </a:bodyPr>
          <a:lstStyle/>
          <a:p>
            <a:pPr algn="just"/>
            <a:r>
              <a:rPr lang="en-US" sz="2800" dirty="0" smtClean="0">
                <a:latin typeface="Times New Roman" pitchFamily="18" charset="0"/>
                <a:cs typeface="Times New Roman" pitchFamily="18" charset="0"/>
              </a:rPr>
              <a:t>Is  an </a:t>
            </a:r>
            <a:r>
              <a:rPr lang="en-US" sz="2800" dirty="0">
                <a:latin typeface="Times New Roman" pitchFamily="18" charset="0"/>
                <a:cs typeface="Times New Roman" pitchFamily="18" charset="0"/>
              </a:rPr>
              <a:t>individual with expertise relevant to the project and focal point </a:t>
            </a:r>
            <a:r>
              <a:rPr lang="en-US" sz="2800" dirty="0" smtClean="0">
                <a:latin typeface="Times New Roman" pitchFamily="18" charset="0"/>
                <a:cs typeface="Times New Roman" pitchFamily="18" charset="0"/>
              </a:rPr>
              <a:t>for </a:t>
            </a:r>
            <a:r>
              <a:rPr lang="en-US" sz="2800" dirty="0">
                <a:latin typeface="Times New Roman" pitchFamily="18" charset="0"/>
                <a:cs typeface="Times New Roman" pitchFamily="18" charset="0"/>
              </a:rPr>
              <a:t>the project.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Project </a:t>
            </a:r>
            <a:r>
              <a:rPr lang="en-US" sz="2800" dirty="0" smtClean="0">
                <a:latin typeface="Times New Roman" pitchFamily="18" charset="0"/>
                <a:cs typeface="Times New Roman" pitchFamily="18" charset="0"/>
              </a:rPr>
              <a:t>Manager </a:t>
            </a:r>
            <a:r>
              <a:rPr lang="en-US" sz="2800" dirty="0">
                <a:latin typeface="Times New Roman" pitchFamily="18" charset="0"/>
                <a:cs typeface="Times New Roman" pitchFamily="18" charset="0"/>
              </a:rPr>
              <a:t>may be engaged at the point of project concept note approval or later – depending on the specific need of the implementing entity.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Leadership style and personal traits have been determined as critical success factor for failure or success of a project, in most of research.</a:t>
            </a:r>
          </a:p>
          <a:p>
            <a:pPr algn="just"/>
            <a:r>
              <a:rPr lang="en-US" sz="2800" dirty="0" smtClean="0">
                <a:latin typeface="Times New Roman" pitchFamily="18" charset="0"/>
                <a:cs typeface="Times New Roman" pitchFamily="18" charset="0"/>
              </a:rPr>
              <a:t>The project leaders motivate </a:t>
            </a:r>
            <a:r>
              <a:rPr lang="en-US" sz="2800" b="1" dirty="0" smtClean="0">
                <a:latin typeface="Times New Roman" pitchFamily="18" charset="0"/>
                <a:cs typeface="Times New Roman" pitchFamily="18" charset="0"/>
              </a:rPr>
              <a:t>and inspire people by satisfying their basic human needs instead of pushing them in right vision. </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r>
              <a:rPr lang="en-US" sz="2400" dirty="0" smtClean="0">
                <a:latin typeface="Times New Roman" pitchFamily="18" charset="0"/>
                <a:cs typeface="Times New Roman" pitchFamily="18" charset="0"/>
              </a:rPr>
              <a:t>The specific tasks/assignments may vary, depending on the stage at which the Project Manager gets involved in the project: </a:t>
            </a:r>
          </a:p>
          <a:p>
            <a:pPr lvl="1" algn="just"/>
            <a:r>
              <a:rPr lang="en-US" sz="2400" b="1" dirty="0" smtClean="0">
                <a:latin typeface="Times New Roman" pitchFamily="18" charset="0"/>
                <a:cs typeface="Times New Roman" pitchFamily="18" charset="0"/>
              </a:rPr>
              <a:t>Lead the design, planning and implementation of the project, as appropriate; </a:t>
            </a:r>
          </a:p>
          <a:p>
            <a:pPr lvl="1" algn="just"/>
            <a:r>
              <a:rPr lang="en-US" sz="2400" b="1" dirty="0" smtClean="0">
                <a:latin typeface="Times New Roman" pitchFamily="18" charset="0"/>
                <a:cs typeface="Times New Roman" pitchFamily="18" charset="0"/>
              </a:rPr>
              <a:t>Lead the Project Team; </a:t>
            </a:r>
          </a:p>
          <a:p>
            <a:pPr lvl="1" algn="just"/>
            <a:r>
              <a:rPr lang="en-US" sz="2400" b="1" dirty="0" smtClean="0">
                <a:latin typeface="Times New Roman" pitchFamily="18" charset="0"/>
                <a:cs typeface="Times New Roman" pitchFamily="18" charset="0"/>
              </a:rPr>
              <a:t>Coordinate the preparation of the financing agreement, and arrange the opening of the fund, procurement and recruitment activities; </a:t>
            </a:r>
          </a:p>
          <a:p>
            <a:pPr lvl="1" algn="just"/>
            <a:r>
              <a:rPr lang="en-US" sz="2400" b="1" dirty="0" smtClean="0">
                <a:latin typeface="Times New Roman" pitchFamily="18" charset="0"/>
                <a:cs typeface="Times New Roman" pitchFamily="18" charset="0"/>
              </a:rPr>
              <a:t>Coordinate with project specified project stakeholders; </a:t>
            </a:r>
          </a:p>
          <a:p>
            <a:pPr lvl="1" algn="just"/>
            <a:r>
              <a:rPr lang="en-US" sz="2400" b="1" dirty="0" smtClean="0">
                <a:latin typeface="Times New Roman" pitchFamily="18" charset="0"/>
                <a:cs typeface="Times New Roman" pitchFamily="18" charset="0"/>
              </a:rPr>
              <a:t>Monitor and report project progress; </a:t>
            </a:r>
          </a:p>
          <a:p>
            <a:pPr lvl="1" algn="just"/>
            <a:r>
              <a:rPr lang="en-US" sz="2400" b="1" dirty="0" smtClean="0">
                <a:latin typeface="Times New Roman" pitchFamily="18" charset="0"/>
                <a:cs typeface="Times New Roman" pitchFamily="18" charset="0"/>
              </a:rPr>
              <a:t>Keep the Project Executive informed on project </a:t>
            </a:r>
            <a:r>
              <a:rPr lang="en-US" sz="2400" dirty="0" smtClean="0">
                <a:latin typeface="Times New Roman" pitchFamily="18" charset="0"/>
                <a:cs typeface="Times New Roman" pitchFamily="18" charset="0"/>
              </a:rPr>
              <a:t>progress. </a:t>
            </a:r>
            <a:r>
              <a:rPr lang="en-US" sz="2400" b="1" dirty="0" smtClean="0">
                <a:latin typeface="Times New Roman" pitchFamily="18" charset="0"/>
                <a:cs typeface="Times New Roman" pitchFamily="18" charset="0"/>
              </a:rPr>
              <a:t>	</a:t>
            </a:r>
          </a:p>
          <a:p>
            <a:pPr algn="just"/>
            <a:endParaRPr lang="en-US" sz="2400" dirty="0" smtClean="0">
              <a:latin typeface="Times New Roman" pitchFamily="18" charset="0"/>
              <a:cs typeface="Times New Roman" pitchFamily="18" charset="0"/>
            </a:endParaRPr>
          </a:p>
          <a:p>
            <a:pPr algn="just"/>
            <a:endParaRPr lang="en-US" dirty="0"/>
          </a:p>
        </p:txBody>
      </p:sp>
      <p:sp>
        <p:nvSpPr>
          <p:cNvPr id="5" name="Slide Number Placeholder 4"/>
          <p:cNvSpPr>
            <a:spLocks noGrp="1"/>
          </p:cNvSpPr>
          <p:nvPr>
            <p:ph type="sldNum" sz="quarter" idx="12"/>
          </p:nvPr>
        </p:nvSpPr>
        <p:spPr/>
        <p:txBody>
          <a:bodyPr/>
          <a:lstStyle/>
          <a:p>
            <a:fld id="{E0C7A47B-77F5-4169-8632-D4D1E55FB8FC}"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just"/>
            <a:r>
              <a:rPr lang="en-US" sz="3600" b="1" dirty="0" smtClean="0">
                <a:solidFill>
                  <a:schemeClr val="bg1"/>
                </a:solidFill>
                <a:latin typeface="Times New Roman" pitchFamily="18" charset="0"/>
                <a:cs typeface="Times New Roman" pitchFamily="18" charset="0"/>
              </a:rPr>
              <a:t>Role of </a:t>
            </a:r>
            <a:r>
              <a:rPr lang="en-US" sz="3600" b="1" dirty="0" smtClean="0">
                <a:solidFill>
                  <a:schemeClr val="bg1"/>
                </a:solidFill>
                <a:latin typeface="Times New Roman" pitchFamily="18" charset="0"/>
                <a:cs typeface="Times New Roman" pitchFamily="18" charset="0"/>
              </a:rPr>
              <a:t>Leadership </a:t>
            </a:r>
            <a:r>
              <a:rPr lang="en-US" sz="3600" b="1" dirty="0" smtClean="0">
                <a:solidFill>
                  <a:schemeClr val="bg1"/>
                </a:solidFill>
                <a:latin typeface="Times New Roman" pitchFamily="18" charset="0"/>
                <a:cs typeface="Times New Roman" pitchFamily="18" charset="0"/>
              </a:rPr>
              <a:t>in </a:t>
            </a:r>
            <a:r>
              <a:rPr lang="en-US" sz="3600" b="1" dirty="0" smtClean="0">
                <a:solidFill>
                  <a:schemeClr val="bg1"/>
                </a:solidFill>
                <a:latin typeface="Times New Roman" pitchFamily="18" charset="0"/>
                <a:cs typeface="Times New Roman" pitchFamily="18" charset="0"/>
              </a:rPr>
              <a:t>Project Management</a:t>
            </a:r>
            <a:endParaRPr lang="en-US" sz="3600"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pPr lvl="0" algn="just"/>
            <a:r>
              <a:rPr lang="en-US" dirty="0" smtClean="0"/>
              <a:t>Leadership plays a significant role in project management, </a:t>
            </a:r>
            <a:r>
              <a:rPr lang="en-US" dirty="0" smtClean="0"/>
              <a:t>which:</a:t>
            </a:r>
            <a:endParaRPr lang="en-US" sz="2800" dirty="0" smtClean="0"/>
          </a:p>
          <a:p>
            <a:pPr lvl="1" algn="just"/>
            <a:r>
              <a:rPr lang="en-US" dirty="0" smtClean="0"/>
              <a:t> entails promoting objectives of a project,</a:t>
            </a:r>
            <a:endParaRPr lang="en-US" sz="2400" dirty="0" smtClean="0"/>
          </a:p>
          <a:p>
            <a:pPr lvl="1" algn="just"/>
            <a:r>
              <a:rPr lang="en-US" dirty="0" smtClean="0"/>
              <a:t> Empowering and inspiring project personnel, </a:t>
            </a:r>
            <a:endParaRPr lang="en-US" sz="2400" dirty="0" smtClean="0"/>
          </a:p>
          <a:p>
            <a:pPr lvl="1" algn="just"/>
            <a:r>
              <a:rPr lang="en-US" dirty="0" smtClean="0"/>
              <a:t>Raising moral of the project team,</a:t>
            </a:r>
            <a:endParaRPr lang="en-US" sz="2400" dirty="0" smtClean="0"/>
          </a:p>
          <a:p>
            <a:pPr lvl="1" algn="just"/>
            <a:r>
              <a:rPr lang="en-US" dirty="0" smtClean="0"/>
              <a:t> supporting effective teamwork and </a:t>
            </a:r>
            <a:endParaRPr lang="en-US" sz="2400" dirty="0" smtClean="0"/>
          </a:p>
          <a:p>
            <a:pPr lvl="1" algn="just"/>
            <a:r>
              <a:rPr lang="en-US" dirty="0" smtClean="0"/>
              <a:t>Encouraging positive relationships among others. </a:t>
            </a:r>
            <a:endParaRPr lang="en-US" sz="2400" dirty="0" smtClean="0"/>
          </a:p>
          <a:p>
            <a:pPr lvl="0" algn="just"/>
            <a:r>
              <a:rPr lang="en-US" dirty="0" smtClean="0"/>
              <a:t>It is the responsibility of project manager to influence project team to take necessary actions towards achievement of objectives and goals of a project, which translates, to </a:t>
            </a:r>
            <a:r>
              <a:rPr lang="en-US" b="1" dirty="0" smtClean="0"/>
              <a:t>successful project implementation</a:t>
            </a:r>
            <a:r>
              <a:rPr lang="en-US" dirty="0" smtClean="0"/>
              <a:t>.</a:t>
            </a:r>
          </a:p>
          <a:p>
            <a:pPr algn="just"/>
            <a:endParaRPr lang="en-US" dirty="0"/>
          </a:p>
        </p:txBody>
      </p:sp>
      <p:sp>
        <p:nvSpPr>
          <p:cNvPr id="5" name="Slide Number Placeholder 4"/>
          <p:cNvSpPr>
            <a:spLocks noGrp="1"/>
          </p:cNvSpPr>
          <p:nvPr>
            <p:ph type="sldNum" sz="quarter" idx="12"/>
          </p:nvPr>
        </p:nvSpPr>
        <p:spPr/>
        <p:txBody>
          <a:bodyPr/>
          <a:lstStyle/>
          <a:p>
            <a:fld id="{E0C7A47B-77F5-4169-8632-D4D1E55FB8FC}"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lnSpcReduction="10000"/>
          </a:bodyPr>
          <a:lstStyle/>
          <a:p>
            <a:pPr lvl="0" algn="just"/>
            <a:r>
              <a:rPr lang="en-US" dirty="0" smtClean="0">
                <a:latin typeface="Times New Roman" pitchFamily="18" charset="0"/>
                <a:cs typeface="Times New Roman" pitchFamily="18" charset="0"/>
              </a:rPr>
              <a:t>Therefore, </a:t>
            </a:r>
            <a:r>
              <a:rPr lang="en-US" b="1" dirty="0" smtClean="0">
                <a:latin typeface="Times New Roman" pitchFamily="18" charset="0"/>
                <a:cs typeface="Times New Roman" pitchFamily="18" charset="0"/>
              </a:rPr>
              <a:t>effective leadership</a:t>
            </a:r>
            <a:r>
              <a:rPr lang="en-US" dirty="0" smtClean="0">
                <a:latin typeface="Times New Roman" pitchFamily="18" charset="0"/>
                <a:cs typeface="Times New Roman" pitchFamily="18" charset="0"/>
              </a:rPr>
              <a:t> must take into account </a:t>
            </a:r>
            <a:r>
              <a:rPr lang="en-US" b="1" dirty="0" smtClean="0">
                <a:latin typeface="Times New Roman" pitchFamily="18" charset="0"/>
                <a:cs typeface="Times New Roman" pitchFamily="18" charset="0"/>
              </a:rPr>
              <a:t>three main components</a:t>
            </a:r>
            <a:r>
              <a:rPr lang="en-US" dirty="0" smtClean="0">
                <a:latin typeface="Times New Roman" pitchFamily="18" charset="0"/>
                <a:cs typeface="Times New Roman" pitchFamily="18" charset="0"/>
              </a:rPr>
              <a:t> of a project, which include </a:t>
            </a:r>
            <a:r>
              <a:rPr lang="en-US" b="1" dirty="0" smtClean="0">
                <a:latin typeface="Times New Roman" pitchFamily="18" charset="0"/>
                <a:cs typeface="Times New Roman" pitchFamily="18" charset="0"/>
              </a:rPr>
              <a:t>time, cost and scope</a:t>
            </a:r>
            <a:r>
              <a:rPr lang="en-US" dirty="0" smtClean="0">
                <a:latin typeface="Times New Roman" pitchFamily="18" charset="0"/>
                <a:cs typeface="Times New Roman" pitchFamily="18" charset="0"/>
              </a:rPr>
              <a:t> with an intention of meeting them.</a:t>
            </a:r>
          </a:p>
          <a:p>
            <a:pPr lvl="0" algn="just"/>
            <a:r>
              <a:rPr lang="en-US" dirty="0" smtClean="0">
                <a:latin typeface="Times New Roman" pitchFamily="18" charset="0"/>
                <a:cs typeface="Times New Roman" pitchFamily="18" charset="0"/>
              </a:rPr>
              <a:t>Meeting the scope of a project within a given time and at appropriate cost requires effective and proactive leadership. </a:t>
            </a:r>
          </a:p>
          <a:p>
            <a:pPr lvl="0" algn="just"/>
            <a:r>
              <a:rPr lang="en-US" dirty="0" smtClean="0">
                <a:latin typeface="Times New Roman" pitchFamily="18" charset="0"/>
                <a:cs typeface="Times New Roman" pitchFamily="18" charset="0"/>
              </a:rPr>
              <a:t>Thus, leadership is one of the important significant factors in successful project management.</a:t>
            </a:r>
          </a:p>
          <a:p>
            <a:pPr lvl="0" algn="just"/>
            <a:r>
              <a:rPr lang="en-US" dirty="0" smtClean="0">
                <a:latin typeface="Times New Roman" pitchFamily="18" charset="0"/>
                <a:cs typeface="Times New Roman" pitchFamily="18" charset="0"/>
              </a:rPr>
              <a:t>Achieving project objectives require the input of all project personnel. </a:t>
            </a:r>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just"/>
            <a:r>
              <a:rPr lang="en-US" b="1" dirty="0">
                <a:solidFill>
                  <a:schemeClr val="bg1"/>
                </a:solidFill>
                <a:latin typeface="Times New Roman" pitchFamily="18" charset="0"/>
                <a:cs typeface="Times New Roman" pitchFamily="18" charset="0"/>
              </a:rPr>
              <a:t>What do we mean by </a:t>
            </a:r>
            <a:r>
              <a:rPr lang="en-US" b="1" dirty="0" smtClean="0">
                <a:solidFill>
                  <a:schemeClr val="bg1"/>
                </a:solidFill>
                <a:latin typeface="Times New Roman" pitchFamily="18" charset="0"/>
                <a:cs typeface="Times New Roman" pitchFamily="18" charset="0"/>
              </a:rPr>
              <a:t>Success</a:t>
            </a:r>
            <a:r>
              <a:rPr lang="en-US" b="1" dirty="0">
                <a:solidFill>
                  <a:schemeClr val="bg1"/>
                </a:solidFill>
                <a:latin typeface="Times New Roman" pitchFamily="18" charset="0"/>
                <a:cs typeface="Times New Roman" pitchFamily="18" charset="0"/>
              </a:rPr>
              <a:t>?</a:t>
            </a:r>
            <a:endParaRPr lang="en-US"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029200"/>
          </a:xfrm>
        </p:spPr>
        <p:txBody>
          <a:bodyPr>
            <a:normAutofit/>
          </a:bodyPr>
          <a:lstStyle/>
          <a:p>
            <a:pPr lvl="0" algn="just"/>
            <a:r>
              <a:rPr lang="en-US" dirty="0" smtClean="0">
                <a:latin typeface="Times New Roman" pitchFamily="18" charset="0"/>
                <a:cs typeface="Times New Roman" pitchFamily="18" charset="0"/>
              </a:rPr>
              <a:t>Success  means achieving what is planned.</a:t>
            </a:r>
          </a:p>
          <a:p>
            <a:pPr lvl="0" algn="just">
              <a:buNone/>
            </a:pPr>
            <a:endParaRPr lang="en-US" dirty="0" smtClean="0">
              <a:latin typeface="Times New Roman" pitchFamily="18" charset="0"/>
              <a:cs typeface="Times New Roman" pitchFamily="18" charset="0"/>
            </a:endParaRPr>
          </a:p>
          <a:p>
            <a:pPr lvl="0" algn="just"/>
            <a:r>
              <a:rPr lang="en-US" dirty="0" smtClean="0">
                <a:latin typeface="Times New Roman" pitchFamily="18" charset="0"/>
                <a:cs typeface="Times New Roman" pitchFamily="18" charset="0"/>
              </a:rPr>
              <a:t>Success is compromise </a:t>
            </a:r>
            <a:r>
              <a:rPr lang="en-US" dirty="0">
                <a:latin typeface="Times New Roman" pitchFamily="18" charset="0"/>
                <a:cs typeface="Times New Roman" pitchFamily="18" charset="0"/>
              </a:rPr>
              <a:t>or agreement from the related group of people on good </a:t>
            </a:r>
            <a:r>
              <a:rPr lang="en-US" dirty="0" smtClean="0">
                <a:latin typeface="Times New Roman" pitchFamily="18" charset="0"/>
                <a:cs typeface="Times New Roman" pitchFamily="18" charset="0"/>
              </a:rPr>
              <a:t>performance.</a:t>
            </a:r>
          </a:p>
          <a:p>
            <a:pPr lvl="0"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Success factors are </a:t>
            </a:r>
            <a:r>
              <a:rPr lang="en-US" b="1" dirty="0" smtClean="0">
                <a:latin typeface="Times New Roman" pitchFamily="18" charset="0"/>
                <a:cs typeface="Times New Roman" pitchFamily="18" charset="0"/>
              </a:rPr>
              <a:t>components </a:t>
            </a:r>
            <a:r>
              <a:rPr lang="en-US" b="1" dirty="0" smtClean="0">
                <a:latin typeface="Times New Roman" pitchFamily="18" charset="0"/>
                <a:cs typeface="Times New Roman" pitchFamily="18" charset="0"/>
              </a:rPr>
              <a:t>that </a:t>
            </a:r>
            <a:r>
              <a:rPr lang="en-US" b="1" dirty="0" smtClean="0">
                <a:latin typeface="Times New Roman" pitchFamily="18" charset="0"/>
                <a:cs typeface="Times New Roman" pitchFamily="18" charset="0"/>
              </a:rPr>
              <a:t>have to be put in place to ensure the completion of the </a:t>
            </a:r>
            <a:r>
              <a:rPr lang="en-US" b="1" dirty="0" smtClean="0">
                <a:latin typeface="Times New Roman" pitchFamily="18" charset="0"/>
                <a:cs typeface="Times New Roman" pitchFamily="18" charset="0"/>
              </a:rPr>
              <a:t>work</a:t>
            </a:r>
            <a:r>
              <a:rPr lang="en-US"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lvl="0" algn="just">
              <a:buNone/>
            </a:pP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fontScale="77500" lnSpcReduction="20000"/>
          </a:bodyPr>
          <a:lstStyle/>
          <a:p>
            <a:pPr lvl="0" algn="just"/>
            <a:r>
              <a:rPr lang="en-US" sz="3400" dirty="0" smtClean="0">
                <a:latin typeface="Times New Roman" pitchFamily="18" charset="0"/>
                <a:cs typeface="Times New Roman" pitchFamily="18" charset="0"/>
              </a:rPr>
              <a:t>Thus, leadership plays a role in inspiring the project team to offer quality services with high level of commitment in order to implement a project successfully, that also makes the project leader bear the responsibilities to understand the team abilities and their strength and weaknesses.</a:t>
            </a:r>
          </a:p>
          <a:p>
            <a:pPr lvl="0" algn="just"/>
            <a:r>
              <a:rPr lang="en-US" sz="3400" dirty="0" smtClean="0">
                <a:latin typeface="Times New Roman" pitchFamily="18" charset="0"/>
                <a:cs typeface="Times New Roman" pitchFamily="18" charset="0"/>
              </a:rPr>
              <a:t>Leadership in project management also guide the behaviors by </a:t>
            </a:r>
            <a:r>
              <a:rPr lang="en-US" sz="3400" b="1" dirty="0" smtClean="0">
                <a:latin typeface="Times New Roman" pitchFamily="18" charset="0"/>
                <a:cs typeface="Times New Roman" pitchFamily="18" charset="0"/>
              </a:rPr>
              <a:t>setting vision and direction </a:t>
            </a:r>
            <a:r>
              <a:rPr lang="en-US" sz="3400" dirty="0" smtClean="0">
                <a:latin typeface="Times New Roman" pitchFamily="18" charset="0"/>
                <a:cs typeface="Times New Roman" pitchFamily="18" charset="0"/>
              </a:rPr>
              <a:t>as well as key processes of projects. </a:t>
            </a:r>
            <a:r>
              <a:rPr lang="en-US" sz="3400" dirty="0" smtClean="0">
                <a:latin typeface="Times New Roman" pitchFamily="18" charset="0"/>
                <a:cs typeface="Times New Roman" pitchFamily="18" charset="0"/>
              </a:rPr>
              <a:t>Some </a:t>
            </a:r>
            <a:r>
              <a:rPr lang="en-US" sz="3400" dirty="0" smtClean="0">
                <a:latin typeface="Times New Roman" pitchFamily="18" charset="0"/>
                <a:cs typeface="Times New Roman" pitchFamily="18" charset="0"/>
              </a:rPr>
              <a:t>of the key characteristics of a good project leader include </a:t>
            </a:r>
            <a:endParaRPr lang="en-US" sz="3400" dirty="0" smtClean="0">
              <a:latin typeface="Times New Roman" pitchFamily="18" charset="0"/>
              <a:cs typeface="Times New Roman" pitchFamily="18" charset="0"/>
            </a:endParaRPr>
          </a:p>
          <a:p>
            <a:pPr lvl="1" algn="just"/>
            <a:r>
              <a:rPr lang="en-US" sz="3400" dirty="0" smtClean="0">
                <a:latin typeface="Times New Roman" pitchFamily="18" charset="0"/>
                <a:cs typeface="Times New Roman" pitchFamily="18" charset="0"/>
              </a:rPr>
              <a:t>Being </a:t>
            </a:r>
            <a:r>
              <a:rPr lang="en-US" sz="3400" dirty="0" smtClean="0">
                <a:latin typeface="Times New Roman" pitchFamily="18" charset="0"/>
                <a:cs typeface="Times New Roman" pitchFamily="18" charset="0"/>
              </a:rPr>
              <a:t>passionate, </a:t>
            </a:r>
            <a:endParaRPr lang="en-US" sz="3400" dirty="0" smtClean="0">
              <a:latin typeface="Times New Roman" pitchFamily="18" charset="0"/>
              <a:cs typeface="Times New Roman" pitchFamily="18" charset="0"/>
            </a:endParaRPr>
          </a:p>
          <a:p>
            <a:pPr lvl="1" algn="just"/>
            <a:r>
              <a:rPr lang="en-US" sz="3400" dirty="0" smtClean="0">
                <a:latin typeface="Times New Roman" pitchFamily="18" charset="0"/>
                <a:cs typeface="Times New Roman" pitchFamily="18" charset="0"/>
              </a:rPr>
              <a:t>Valuing </a:t>
            </a:r>
            <a:r>
              <a:rPr lang="en-US" sz="3400" dirty="0" smtClean="0">
                <a:latin typeface="Times New Roman" pitchFamily="18" charset="0"/>
                <a:cs typeface="Times New Roman" pitchFamily="18" charset="0"/>
              </a:rPr>
              <a:t>results, </a:t>
            </a:r>
            <a:endParaRPr lang="en-US" sz="3400" dirty="0" smtClean="0">
              <a:latin typeface="Times New Roman" pitchFamily="18" charset="0"/>
              <a:cs typeface="Times New Roman" pitchFamily="18" charset="0"/>
            </a:endParaRPr>
          </a:p>
          <a:p>
            <a:pPr lvl="1" algn="just"/>
            <a:r>
              <a:rPr lang="en-US" sz="3400" dirty="0" smtClean="0">
                <a:latin typeface="Times New Roman" pitchFamily="18" charset="0"/>
                <a:cs typeface="Times New Roman" pitchFamily="18" charset="0"/>
              </a:rPr>
              <a:t>Motivating </a:t>
            </a:r>
            <a:r>
              <a:rPr lang="en-US" sz="3400" dirty="0" smtClean="0">
                <a:latin typeface="Times New Roman" pitchFamily="18" charset="0"/>
                <a:cs typeface="Times New Roman" pitchFamily="18" charset="0"/>
              </a:rPr>
              <a:t>and inspiring project team, </a:t>
            </a:r>
            <a:endParaRPr lang="en-US" sz="3400" dirty="0" smtClean="0">
              <a:latin typeface="Times New Roman" pitchFamily="18" charset="0"/>
              <a:cs typeface="Times New Roman" pitchFamily="18" charset="0"/>
            </a:endParaRPr>
          </a:p>
          <a:p>
            <a:pPr lvl="1" algn="just"/>
            <a:r>
              <a:rPr lang="en-US" sz="3400" dirty="0" smtClean="0">
                <a:latin typeface="Times New Roman" pitchFamily="18" charset="0"/>
                <a:cs typeface="Times New Roman" pitchFamily="18" charset="0"/>
              </a:rPr>
              <a:t>Being </a:t>
            </a:r>
            <a:r>
              <a:rPr lang="en-US" sz="3400" dirty="0" smtClean="0">
                <a:latin typeface="Times New Roman" pitchFamily="18" charset="0"/>
                <a:cs typeface="Times New Roman" pitchFamily="18" charset="0"/>
              </a:rPr>
              <a:t>a good listener, good coordinator, </a:t>
            </a:r>
            <a:endParaRPr lang="en-US" sz="3400" dirty="0" smtClean="0">
              <a:latin typeface="Times New Roman" pitchFamily="18" charset="0"/>
              <a:cs typeface="Times New Roman" pitchFamily="18" charset="0"/>
            </a:endParaRPr>
          </a:p>
          <a:p>
            <a:pPr lvl="1" algn="just"/>
            <a:r>
              <a:rPr lang="en-US" sz="3400" dirty="0" smtClean="0">
                <a:latin typeface="Times New Roman" pitchFamily="18" charset="0"/>
                <a:cs typeface="Times New Roman" pitchFamily="18" charset="0"/>
              </a:rPr>
              <a:t>Communicator</a:t>
            </a:r>
            <a:r>
              <a:rPr lang="en-US" sz="3400" dirty="0" smtClean="0">
                <a:latin typeface="Times New Roman" pitchFamily="18" charset="0"/>
                <a:cs typeface="Times New Roman" pitchFamily="18" charset="0"/>
              </a:rPr>
              <a:t>, </a:t>
            </a:r>
            <a:endParaRPr lang="en-US" sz="3400" dirty="0" smtClean="0">
              <a:latin typeface="Times New Roman" pitchFamily="18" charset="0"/>
              <a:cs typeface="Times New Roman" pitchFamily="18" charset="0"/>
            </a:endParaRPr>
          </a:p>
          <a:p>
            <a:pPr lvl="1" algn="just"/>
            <a:r>
              <a:rPr lang="en-US" sz="3400" dirty="0" smtClean="0">
                <a:latin typeface="Times New Roman" pitchFamily="18" charset="0"/>
                <a:cs typeface="Times New Roman" pitchFamily="18" charset="0"/>
              </a:rPr>
              <a:t>Coach, encourager and </a:t>
            </a:r>
            <a:r>
              <a:rPr lang="en-US" sz="3400" dirty="0" smtClean="0">
                <a:latin typeface="Times New Roman" pitchFamily="18" charset="0"/>
                <a:cs typeface="Times New Roman" pitchFamily="18" charset="0"/>
              </a:rPr>
              <a:t>dynamic among others.</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fontScale="85000" lnSpcReduction="10000"/>
          </a:bodyPr>
          <a:lstStyle/>
          <a:p>
            <a:pPr lvl="0" algn="just"/>
            <a:r>
              <a:rPr lang="en-US" b="1" dirty="0" smtClean="0">
                <a:latin typeface="Times New Roman" pitchFamily="18" charset="0"/>
                <a:cs typeface="Times New Roman" pitchFamily="18" charset="0"/>
              </a:rPr>
              <a:t>Success of </a:t>
            </a:r>
            <a:r>
              <a:rPr lang="en-US" dirty="0" smtClean="0">
                <a:latin typeface="Times New Roman" pitchFamily="18" charset="0"/>
                <a:cs typeface="Times New Roman" pitchFamily="18" charset="0"/>
              </a:rPr>
              <a:t>a project requires </a:t>
            </a:r>
            <a:r>
              <a:rPr lang="en-US" b="1" dirty="0" smtClean="0">
                <a:latin typeface="Times New Roman" pitchFamily="18" charset="0"/>
                <a:cs typeface="Times New Roman" pitchFamily="18" charset="0"/>
              </a:rPr>
              <a:t>commitment</a:t>
            </a:r>
            <a:r>
              <a:rPr lang="en-US" dirty="0" smtClean="0">
                <a:latin typeface="Times New Roman" pitchFamily="18" charset="0"/>
                <a:cs typeface="Times New Roman" pitchFamily="18" charset="0"/>
              </a:rPr>
              <a:t> of project managers to the project plans. </a:t>
            </a:r>
            <a:endParaRPr lang="en-US" dirty="0" smtClean="0">
              <a:latin typeface="Times New Roman" pitchFamily="18" charset="0"/>
              <a:cs typeface="Times New Roman" pitchFamily="18" charset="0"/>
            </a:endParaRPr>
          </a:p>
          <a:p>
            <a:pPr lvl="0" algn="just"/>
            <a:r>
              <a:rPr lang="en-US" dirty="0" smtClean="0">
                <a:latin typeface="Times New Roman" pitchFamily="18" charset="0"/>
                <a:cs typeface="Times New Roman" pitchFamily="18" charset="0"/>
              </a:rPr>
              <a:t>Project </a:t>
            </a:r>
            <a:r>
              <a:rPr lang="en-US" dirty="0" smtClean="0">
                <a:latin typeface="Times New Roman" pitchFamily="18" charset="0"/>
                <a:cs typeface="Times New Roman" pitchFamily="18" charset="0"/>
              </a:rPr>
              <a:t>leadership should carefully appoint </a:t>
            </a:r>
            <a:r>
              <a:rPr lang="en-US" b="1" dirty="0" smtClean="0">
                <a:latin typeface="Times New Roman" pitchFamily="18" charset="0"/>
                <a:cs typeface="Times New Roman" pitchFamily="18" charset="0"/>
              </a:rPr>
              <a:t>skilled workforce </a:t>
            </a:r>
            <a:r>
              <a:rPr lang="en-US" dirty="0" smtClean="0">
                <a:latin typeface="Times New Roman" pitchFamily="18" charset="0"/>
                <a:cs typeface="Times New Roman" pitchFamily="18" charset="0"/>
              </a:rPr>
              <a:t>and be able to adequately define the project. </a:t>
            </a:r>
            <a:endParaRPr lang="en-US" dirty="0" smtClean="0">
              <a:latin typeface="Times New Roman" pitchFamily="18" charset="0"/>
              <a:cs typeface="Times New Roman" pitchFamily="18" charset="0"/>
            </a:endParaRPr>
          </a:p>
          <a:p>
            <a:pPr lvl="0" algn="just"/>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leadership should further ensure </a:t>
            </a:r>
            <a:r>
              <a:rPr lang="en-US" b="1" dirty="0" smtClean="0">
                <a:solidFill>
                  <a:srgbClr val="7030A0"/>
                </a:solidFill>
                <a:latin typeface="Times New Roman" pitchFamily="18" charset="0"/>
                <a:cs typeface="Times New Roman" pitchFamily="18" charset="0"/>
              </a:rPr>
              <a:t>correct planning </a:t>
            </a:r>
            <a:r>
              <a:rPr lang="en-US" dirty="0" smtClean="0">
                <a:latin typeface="Times New Roman" pitchFamily="18" charset="0"/>
                <a:cs typeface="Times New Roman" pitchFamily="18" charset="0"/>
              </a:rPr>
              <a:t>of the project activities and adequate flow of information. </a:t>
            </a:r>
          </a:p>
          <a:p>
            <a:pPr lvl="0" algn="just"/>
            <a:r>
              <a:rPr lang="en-US" dirty="0" smtClean="0">
                <a:latin typeface="Times New Roman" pitchFamily="18" charset="0"/>
                <a:cs typeface="Times New Roman" pitchFamily="18" charset="0"/>
              </a:rPr>
              <a:t>It is important that project management </a:t>
            </a:r>
            <a:r>
              <a:rPr lang="en-US" b="1" dirty="0" smtClean="0">
                <a:solidFill>
                  <a:srgbClr val="7030A0"/>
                </a:solidFill>
                <a:latin typeface="Times New Roman" pitchFamily="18" charset="0"/>
                <a:cs typeface="Times New Roman" pitchFamily="18" charset="0"/>
              </a:rPr>
              <a:t>accommodate and manage changes</a:t>
            </a:r>
            <a:r>
              <a:rPr lang="en-US" dirty="0" smtClean="0">
                <a:latin typeface="Times New Roman" pitchFamily="18" charset="0"/>
                <a:cs typeface="Times New Roman" pitchFamily="18" charset="0"/>
              </a:rPr>
              <a:t> as well as support the team’s individual goals. It requires effective leadership to meet the expectations and needs of stakeholders, ensure project success and enhance team </a:t>
            </a:r>
            <a:r>
              <a:rPr lang="en-US" dirty="0" smtClean="0">
                <a:latin typeface="Times New Roman" pitchFamily="18" charset="0"/>
                <a:cs typeface="Times New Roman" pitchFamily="18" charset="0"/>
              </a:rPr>
              <a:t>development.</a:t>
            </a:r>
          </a:p>
          <a:p>
            <a:pPr lvl="0" algn="just"/>
            <a:r>
              <a:rPr lang="en-US" dirty="0" smtClean="0">
                <a:latin typeface="Times New Roman" pitchFamily="18" charset="0"/>
                <a:cs typeface="Times New Roman" pitchFamily="18" charset="0"/>
              </a:rPr>
              <a:t>Hence</a:t>
            </a:r>
            <a:r>
              <a:rPr lang="en-US" dirty="0" smtClean="0">
                <a:latin typeface="Times New Roman" pitchFamily="18" charset="0"/>
                <a:cs typeface="Times New Roman" pitchFamily="18" charset="0"/>
              </a:rPr>
              <a:t>, effective project leadership should focus on enhancing organization performance, client satisfaction and successful implementation of projects plans. </a:t>
            </a: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lnSpcReduction="10000"/>
          </a:bodyPr>
          <a:lstStyle/>
          <a:p>
            <a:pPr lvl="0" algn="just"/>
            <a:r>
              <a:rPr lang="en-US" dirty="0" smtClean="0">
                <a:latin typeface="Times New Roman" pitchFamily="18" charset="0"/>
                <a:cs typeface="Times New Roman" pitchFamily="18" charset="0"/>
              </a:rPr>
              <a:t>Another main requirement of project leadership is managing various kinds of conflict that may arise in the project lifecycle. Sources of conflict from the project management point of view includes:</a:t>
            </a:r>
            <a:endParaRPr lang="en-US" sz="2800" dirty="0" smtClean="0">
              <a:latin typeface="Times New Roman" pitchFamily="18" charset="0"/>
              <a:cs typeface="Times New Roman" pitchFamily="18" charset="0"/>
            </a:endParaRPr>
          </a:p>
          <a:p>
            <a:pPr lvl="1" algn="just"/>
            <a:r>
              <a:rPr lang="en-US" b="1" dirty="0" smtClean="0">
                <a:latin typeface="Times New Roman" pitchFamily="18" charset="0"/>
                <a:cs typeface="Times New Roman" pitchFamily="18" charset="0"/>
              </a:rPr>
              <a:t>Unrealistic project schedule</a:t>
            </a:r>
            <a:r>
              <a:rPr lang="en-US" dirty="0" smtClean="0">
                <a:latin typeface="Times New Roman" pitchFamily="18" charset="0"/>
                <a:cs typeface="Times New Roman" pitchFamily="18" charset="0"/>
              </a:rPr>
              <a:t>- can be source of conflict throughout the project implementations phase. Leadership has a responsibility in planning phase to ensure the schedule is realistic and the match with the team abilities getting the team buy-in the planning phase will give them such feeling of being responsible to project successes and will remove many project schedule conflicts throughout the project executions.</a:t>
            </a:r>
            <a:endParaRPr lang="en-US" sz="2400"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5257800" cy="5287963"/>
          </a:xfrm>
        </p:spPr>
        <p:txBody>
          <a:bodyPr>
            <a:normAutofit fontScale="85000" lnSpcReduction="20000"/>
          </a:bodyPr>
          <a:lstStyle/>
          <a:p>
            <a:pPr marL="339725" lvl="1" indent="-222250" algn="just"/>
            <a:r>
              <a:rPr lang="en-US" b="1" dirty="0" smtClean="0">
                <a:latin typeface="Times New Roman" pitchFamily="18" charset="0"/>
                <a:cs typeface="Times New Roman" pitchFamily="18" charset="0"/>
              </a:rPr>
              <a:t>Project </a:t>
            </a:r>
            <a:r>
              <a:rPr lang="en-US" b="1" dirty="0" smtClean="0">
                <a:latin typeface="Times New Roman" pitchFamily="18" charset="0"/>
                <a:cs typeface="Times New Roman" pitchFamily="18" charset="0"/>
              </a:rPr>
              <a:t>constrains and </a:t>
            </a:r>
            <a:r>
              <a:rPr lang="en-US" b="1" dirty="0" smtClean="0">
                <a:latin typeface="Times New Roman" pitchFamily="18" charset="0"/>
                <a:cs typeface="Times New Roman" pitchFamily="18" charset="0"/>
              </a:rPr>
              <a:t>priorities-</a:t>
            </a:r>
            <a:r>
              <a:rPr lang="en-US" dirty="0" smtClean="0">
                <a:latin typeface="Times New Roman" pitchFamily="18" charset="0"/>
                <a:cs typeface="Times New Roman" pitchFamily="18" charset="0"/>
              </a:rPr>
              <a:t> the project </a:t>
            </a:r>
            <a:r>
              <a:rPr lang="en-US" dirty="0" smtClean="0">
                <a:latin typeface="Times New Roman" pitchFamily="18" charset="0"/>
                <a:cs typeface="Times New Roman" pitchFamily="18" charset="0"/>
              </a:rPr>
              <a:t>leader </a:t>
            </a:r>
            <a:r>
              <a:rPr lang="en-US" dirty="0" smtClean="0">
                <a:latin typeface="Times New Roman" pitchFamily="18" charset="0"/>
                <a:cs typeface="Times New Roman" pitchFamily="18" charset="0"/>
              </a:rPr>
              <a:t>will clearly define the </a:t>
            </a:r>
            <a:r>
              <a:rPr lang="en-US" dirty="0" smtClean="0">
                <a:latin typeface="Times New Roman" pitchFamily="18" charset="0"/>
                <a:cs typeface="Times New Roman" pitchFamily="18" charset="0"/>
              </a:rPr>
              <a:t>constrains</a:t>
            </a:r>
            <a:r>
              <a:rPr lang="en-US" dirty="0" smtClean="0">
                <a:latin typeface="Times New Roman" pitchFamily="18" charset="0"/>
                <a:cs typeface="Times New Roman" pitchFamily="18" charset="0"/>
              </a:rPr>
              <a:t> and communicate the priorities with the whole team </a:t>
            </a:r>
            <a:r>
              <a:rPr lang="en-US" dirty="0" smtClean="0">
                <a:latin typeface="Times New Roman" pitchFamily="18" charset="0"/>
                <a:cs typeface="Times New Roman" pitchFamily="18" charset="0"/>
              </a:rPr>
              <a:t>members</a:t>
            </a:r>
            <a:r>
              <a:rPr lang="en-US" dirty="0" smtClean="0">
                <a:latin typeface="Times New Roman" pitchFamily="18" charset="0"/>
                <a:cs typeface="Times New Roman" pitchFamily="18" charset="0"/>
              </a:rPr>
              <a:t> as well as regularly discuses about it with the teamwork to ensure that all </a:t>
            </a:r>
            <a:r>
              <a:rPr lang="en-US" dirty="0" smtClean="0">
                <a:latin typeface="Times New Roman" pitchFamily="18" charset="0"/>
                <a:cs typeface="Times New Roman" pitchFamily="18" charset="0"/>
              </a:rPr>
              <a:t>the</a:t>
            </a:r>
            <a:r>
              <a:rPr lang="en-US" dirty="0" smtClean="0">
                <a:latin typeface="Times New Roman" pitchFamily="18" charset="0"/>
                <a:cs typeface="Times New Roman" pitchFamily="18" charset="0"/>
              </a:rPr>
              <a:t> team are </a:t>
            </a:r>
            <a:r>
              <a:rPr lang="en-US" dirty="0" smtClean="0">
                <a:latin typeface="Times New Roman" pitchFamily="18" charset="0"/>
                <a:cs typeface="Times New Roman" pitchFamily="18" charset="0"/>
              </a:rPr>
              <a:t>running</a:t>
            </a:r>
            <a:r>
              <a:rPr lang="en-US" dirty="0" smtClean="0">
                <a:latin typeface="Times New Roman" pitchFamily="18" charset="0"/>
                <a:cs typeface="Times New Roman" pitchFamily="18" charset="0"/>
              </a:rPr>
              <a:t> on the same </a:t>
            </a:r>
            <a:r>
              <a:rPr lang="en-US" dirty="0" smtClean="0">
                <a:latin typeface="Times New Roman" pitchFamily="18" charset="0"/>
                <a:cs typeface="Times New Roman" pitchFamily="18" charset="0"/>
              </a:rPr>
              <a:t>path</a:t>
            </a:r>
          </a:p>
          <a:p>
            <a:pPr marL="339725" lvl="1" indent="-222250" algn="just"/>
            <a:r>
              <a:rPr lang="en-US" b="1" dirty="0" smtClean="0">
                <a:latin typeface="Times New Roman" pitchFamily="18" charset="0"/>
                <a:cs typeface="Times New Roman" pitchFamily="18" charset="0"/>
              </a:rPr>
              <a:t>Resourcing </a:t>
            </a:r>
            <a:r>
              <a:rPr lang="en-US" b="1" dirty="0" smtClean="0">
                <a:latin typeface="Times New Roman" pitchFamily="18" charset="0"/>
                <a:cs typeface="Times New Roman" pitchFamily="18" charset="0"/>
              </a:rPr>
              <a:t>issues</a:t>
            </a:r>
            <a:r>
              <a:rPr lang="en-US" dirty="0" smtClean="0">
                <a:latin typeface="Times New Roman" pitchFamily="18" charset="0"/>
                <a:cs typeface="Times New Roman" pitchFamily="18" charset="0"/>
              </a:rPr>
              <a:t> </a:t>
            </a:r>
            <a:r>
              <a:rPr lang="en-US" dirty="0" smtClean="0">
                <a:solidFill>
                  <a:srgbClr val="7030A0"/>
                </a:solidFill>
                <a:latin typeface="Times New Roman" pitchFamily="18" charset="0"/>
                <a:cs typeface="Times New Roman" pitchFamily="18" charset="0"/>
              </a:rPr>
              <a:t>(Manpower-Materials- Machines)- </a:t>
            </a:r>
            <a:r>
              <a:rPr lang="en-US" dirty="0" smtClean="0">
                <a:latin typeface="Times New Roman" pitchFamily="18" charset="0"/>
                <a:cs typeface="Times New Roman" pitchFamily="18" charset="0"/>
              </a:rPr>
              <a:t>the leader shall </a:t>
            </a:r>
            <a:r>
              <a:rPr lang="en-US" dirty="0" smtClean="0">
                <a:latin typeface="Times New Roman" pitchFamily="18" charset="0"/>
                <a:cs typeface="Times New Roman" pitchFamily="18" charset="0"/>
              </a:rPr>
              <a:t>be </a:t>
            </a:r>
            <a:r>
              <a:rPr lang="en-US" dirty="0" smtClean="0">
                <a:latin typeface="Times New Roman" pitchFamily="18" charset="0"/>
                <a:cs typeface="Times New Roman" pitchFamily="18" charset="0"/>
              </a:rPr>
              <a:t>more</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integrator than </a:t>
            </a:r>
            <a:r>
              <a:rPr lang="en-US" dirty="0" smtClean="0">
                <a:latin typeface="Times New Roman" pitchFamily="18" charset="0"/>
                <a:cs typeface="Times New Roman" pitchFamily="18" charset="0"/>
              </a:rPr>
              <a:t>coordinator.</a:t>
            </a:r>
          </a:p>
          <a:p>
            <a:pPr marL="339725" lvl="1" indent="-222250" algn="just"/>
            <a:r>
              <a:rPr lang="en-US" dirty="0" smtClean="0">
                <a:latin typeface="Times New Roman" pitchFamily="18" charset="0"/>
                <a:cs typeface="Times New Roman" pitchFamily="18" charset="0"/>
              </a:rPr>
              <a:t>One </a:t>
            </a:r>
            <a:r>
              <a:rPr lang="en-US" dirty="0" smtClean="0">
                <a:latin typeface="Times New Roman" pitchFamily="18" charset="0"/>
                <a:cs typeface="Times New Roman" pitchFamily="18" charset="0"/>
              </a:rPr>
              <a:t>famous source of conflict is always found in the multinationals organizations, which is </a:t>
            </a:r>
            <a:r>
              <a:rPr lang="en-US" dirty="0" smtClean="0">
                <a:latin typeface="Times New Roman" pitchFamily="18" charset="0"/>
                <a:cs typeface="Times New Roman" pitchFamily="18" charset="0"/>
              </a:rPr>
              <a:t>the </a:t>
            </a:r>
            <a:r>
              <a:rPr lang="en-US" b="1" dirty="0" smtClean="0">
                <a:solidFill>
                  <a:srgbClr val="7030A0"/>
                </a:solidFill>
                <a:latin typeface="Times New Roman" pitchFamily="18" charset="0"/>
                <a:cs typeface="Times New Roman" pitchFamily="18" charset="0"/>
              </a:rPr>
              <a:t>personal conflict- </a:t>
            </a:r>
            <a:r>
              <a:rPr lang="en-US" dirty="0" smtClean="0">
                <a:latin typeface="Times New Roman" pitchFamily="18" charset="0"/>
                <a:cs typeface="Times New Roman" pitchFamily="18" charset="0"/>
              </a:rPr>
              <a:t>where the leaders shall address the differences and cultural variations among team members.</a:t>
            </a:r>
            <a:endParaRPr lang="en-US"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5715000" y="685800"/>
            <a:ext cx="3200400" cy="5029200"/>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E0C7A47B-77F5-4169-8632-D4D1E55FB8FC}"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09600"/>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r>
              <a:rPr lang="en-US" b="1" dirty="0" smtClean="0"/>
              <a:t/>
            </a:r>
            <a:br>
              <a:rPr lang="en-US" b="1" dirty="0" smtClean="0"/>
            </a:br>
            <a:r>
              <a:rPr lang="en-US" b="1" dirty="0" smtClean="0"/>
              <a:t>Leadership styles </a:t>
            </a:r>
            <a:r>
              <a:rPr lang="en-US" b="1" dirty="0" smtClean="0"/>
              <a:t>and project success</a:t>
            </a:r>
            <a:r>
              <a:rPr lang="en-US" dirty="0" smtClean="0"/>
              <a:t/>
            </a:r>
            <a:br>
              <a:rPr lang="en-US" dirty="0" smtClean="0"/>
            </a:br>
            <a:endParaRPr lang="en-US" dirty="0"/>
          </a:p>
        </p:txBody>
      </p:sp>
      <p:sp>
        <p:nvSpPr>
          <p:cNvPr id="3" name="Content Placeholder 2"/>
          <p:cNvSpPr>
            <a:spLocks noGrp="1"/>
          </p:cNvSpPr>
          <p:nvPr>
            <p:ph idx="1"/>
          </p:nvPr>
        </p:nvSpPr>
        <p:spPr>
          <a:xfrm>
            <a:off x="457200" y="1295400"/>
            <a:ext cx="8229600" cy="5181600"/>
          </a:xfrm>
        </p:spPr>
        <p:txBody>
          <a:bodyPr>
            <a:normAutofit fontScale="92500" lnSpcReduction="10000"/>
          </a:bodyPr>
          <a:lstStyle/>
          <a:p>
            <a:pPr lvl="0" algn="just"/>
            <a:r>
              <a:rPr lang="en-US" dirty="0" smtClean="0">
                <a:latin typeface="Times New Roman" pitchFamily="18" charset="0"/>
                <a:cs typeface="Times New Roman" pitchFamily="18" charset="0"/>
              </a:rPr>
              <a:t>Despite </a:t>
            </a:r>
            <a:r>
              <a:rPr lang="en-US" dirty="0" smtClean="0">
                <a:latin typeface="Times New Roman" pitchFamily="18" charset="0"/>
                <a:cs typeface="Times New Roman" pitchFamily="18" charset="0"/>
              </a:rPr>
              <a:t>the existence of several facets in effective project management, leadership is regarded as the most crucial element</a:t>
            </a:r>
            <a:r>
              <a:rPr lang="en-US" dirty="0" smtClean="0">
                <a:latin typeface="Times New Roman" pitchFamily="18" charset="0"/>
                <a:cs typeface="Times New Roman" pitchFamily="18" charset="0"/>
              </a:rPr>
              <a:t>.</a:t>
            </a:r>
          </a:p>
          <a:p>
            <a:pPr lvl="0" algn="just"/>
            <a:r>
              <a:rPr lang="en-US" dirty="0" smtClean="0">
                <a:latin typeface="Times New Roman" pitchFamily="18" charset="0"/>
                <a:cs typeface="Times New Roman" pitchFamily="18" charset="0"/>
              </a:rPr>
              <a:t>Leadership </a:t>
            </a:r>
            <a:r>
              <a:rPr lang="en-US" dirty="0" smtClean="0">
                <a:latin typeface="Times New Roman" pitchFamily="18" charset="0"/>
                <a:cs typeface="Times New Roman" pitchFamily="18" charset="0"/>
              </a:rPr>
              <a:t>plays an important role in ensuring effective project management and enhancing project success by selecting as well as building competent project teams needed to ensure successful implementation of projects</a:t>
            </a:r>
            <a:r>
              <a:rPr lang="en-US" dirty="0" smtClean="0">
                <a:latin typeface="Times New Roman" pitchFamily="18" charset="0"/>
                <a:cs typeface="Times New Roman" pitchFamily="18" charset="0"/>
              </a:rPr>
              <a:t>.</a:t>
            </a:r>
          </a:p>
          <a:p>
            <a:pPr lvl="0" algn="just"/>
            <a:r>
              <a:rPr lang="en-US" dirty="0" smtClean="0">
                <a:latin typeface="Times New Roman" pitchFamily="18" charset="0"/>
                <a:cs typeface="Times New Roman" pitchFamily="18" charset="0"/>
              </a:rPr>
              <a:t>Leadership </a:t>
            </a:r>
            <a:r>
              <a:rPr lang="en-US" dirty="0" smtClean="0">
                <a:latin typeface="Times New Roman" pitchFamily="18" charset="0"/>
                <a:cs typeface="Times New Roman" pitchFamily="18" charset="0"/>
              </a:rPr>
              <a:t>plays important roles in project management depending on various leadership </a:t>
            </a:r>
            <a:r>
              <a:rPr lang="en-US" dirty="0" smtClean="0">
                <a:latin typeface="Times New Roman" pitchFamily="18" charset="0"/>
                <a:cs typeface="Times New Roman" pitchFamily="18" charset="0"/>
              </a:rPr>
              <a:t>styles.</a:t>
            </a:r>
          </a:p>
          <a:p>
            <a:pPr lvl="0" algn="just"/>
            <a:endParaRPr lang="en-US" dirty="0" smtClean="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05800" cy="5791200"/>
          </a:xfrm>
        </p:spPr>
        <p:txBody>
          <a:bodyPr>
            <a:normAutofit lnSpcReduction="10000"/>
          </a:bodyPr>
          <a:lstStyle/>
          <a:p>
            <a:pPr lvl="0"/>
            <a:r>
              <a:rPr lang="en-US" sz="4000" dirty="0" smtClean="0">
                <a:latin typeface="Times New Roman" pitchFamily="18" charset="0"/>
                <a:cs typeface="Times New Roman" pitchFamily="18" charset="0"/>
              </a:rPr>
              <a:t> Leadership styles </a:t>
            </a:r>
            <a:r>
              <a:rPr lang="en-US" sz="4000" dirty="0" smtClean="0">
                <a:latin typeface="Times New Roman" pitchFamily="18" charset="0"/>
                <a:cs typeface="Times New Roman" pitchFamily="18" charset="0"/>
              </a:rPr>
              <a:t>include:  </a:t>
            </a:r>
          </a:p>
          <a:p>
            <a:pPr lvl="1"/>
            <a:r>
              <a:rPr lang="en-US" sz="3600" b="1" dirty="0" smtClean="0">
                <a:latin typeface="Times New Roman" pitchFamily="18" charset="0"/>
                <a:cs typeface="Times New Roman" pitchFamily="18" charset="0"/>
              </a:rPr>
              <a:t>Autocratic leadership</a:t>
            </a:r>
          </a:p>
          <a:p>
            <a:pPr lvl="1"/>
            <a:r>
              <a:rPr lang="en-US" sz="3600" b="1" dirty="0" smtClean="0">
                <a:latin typeface="Times New Roman" pitchFamily="18" charset="0"/>
                <a:cs typeface="Times New Roman" pitchFamily="18" charset="0"/>
              </a:rPr>
              <a:t>Transactional style</a:t>
            </a:r>
          </a:p>
          <a:p>
            <a:pPr lvl="1"/>
            <a:r>
              <a:rPr lang="en-US" sz="3600" b="1" dirty="0" smtClean="0">
                <a:latin typeface="Times New Roman" pitchFamily="18" charset="0"/>
                <a:cs typeface="Times New Roman" pitchFamily="18" charset="0"/>
              </a:rPr>
              <a:t>Bureaucratic style </a:t>
            </a:r>
          </a:p>
          <a:p>
            <a:pPr lvl="1"/>
            <a:r>
              <a:rPr lang="en-US" sz="3600" b="1" dirty="0" smtClean="0">
                <a:latin typeface="Times New Roman" pitchFamily="18" charset="0"/>
                <a:cs typeface="Times New Roman" pitchFamily="18" charset="0"/>
              </a:rPr>
              <a:t>Charismatic </a:t>
            </a:r>
          </a:p>
          <a:p>
            <a:pPr lvl="1"/>
            <a:r>
              <a:rPr lang="en-US" sz="3600" b="1" dirty="0" smtClean="0">
                <a:latin typeface="Times New Roman" pitchFamily="18" charset="0"/>
                <a:cs typeface="Times New Roman" pitchFamily="18" charset="0"/>
              </a:rPr>
              <a:t>Transformational leadership </a:t>
            </a:r>
          </a:p>
          <a:p>
            <a:pPr lvl="1"/>
            <a:r>
              <a:rPr lang="en-US" sz="3600" b="1" dirty="0" smtClean="0">
                <a:latin typeface="Times New Roman" pitchFamily="18" charset="0"/>
                <a:cs typeface="Times New Roman" pitchFamily="18" charset="0"/>
              </a:rPr>
              <a:t>Democratic leadership and  </a:t>
            </a:r>
          </a:p>
          <a:p>
            <a:pPr lvl="1"/>
            <a:r>
              <a:rPr lang="en-US" sz="3600" b="1" dirty="0" smtClean="0">
                <a:latin typeface="Times New Roman" pitchFamily="18" charset="0"/>
                <a:cs typeface="Times New Roman" pitchFamily="18" charset="0"/>
              </a:rPr>
              <a:t>Laissez-faire leadership styles among others </a:t>
            </a:r>
            <a:endParaRPr lang="en-US" sz="3600"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92500" lnSpcReduction="20000"/>
          </a:bodyPr>
          <a:lstStyle/>
          <a:p>
            <a:pPr lvl="0" algn="just"/>
            <a:r>
              <a:rPr lang="en-US" dirty="0" smtClean="0">
                <a:latin typeface="Times New Roman" pitchFamily="18" charset="0"/>
                <a:cs typeface="Times New Roman" pitchFamily="18" charset="0"/>
              </a:rPr>
              <a:t>Most authors’ recommendation tending more to </a:t>
            </a:r>
            <a:r>
              <a:rPr lang="en-US" b="1" dirty="0" smtClean="0">
                <a:latin typeface="Times New Roman" pitchFamily="18" charset="0"/>
                <a:cs typeface="Times New Roman" pitchFamily="18" charset="0"/>
              </a:rPr>
              <a:t>democratic leadership style</a:t>
            </a:r>
            <a:r>
              <a:rPr lang="en-US" dirty="0" smtClean="0">
                <a:latin typeface="Times New Roman" pitchFamily="18" charset="0"/>
                <a:cs typeface="Times New Roman" pitchFamily="18" charset="0"/>
              </a:rPr>
              <a:t>, where the managers or leader allows the participation or involvement of project team in decision-making process, discussion and participation in project matters. </a:t>
            </a:r>
          </a:p>
          <a:p>
            <a:pPr lvl="0" algn="just"/>
            <a:r>
              <a:rPr lang="en-US" dirty="0" smtClean="0">
                <a:latin typeface="Times New Roman" pitchFamily="18" charset="0"/>
                <a:cs typeface="Times New Roman" pitchFamily="18" charset="0"/>
              </a:rPr>
              <a:t>Despite the benefits from democratic leadership style, but what if the most of the project team are, a fresh graduated and has a low experience?  In this case the bias to the democratic style will not be in a favor of the project, and the importance of autocratic leadership style become much important in such situations. </a:t>
            </a:r>
          </a:p>
          <a:p>
            <a:endParaRPr lang="en-US" dirty="0"/>
          </a:p>
        </p:txBody>
      </p:sp>
      <p:sp>
        <p:nvSpPr>
          <p:cNvPr id="5" name="Slide Number Placeholder 4"/>
          <p:cNvSpPr>
            <a:spLocks noGrp="1"/>
          </p:cNvSpPr>
          <p:nvPr>
            <p:ph type="sldNum" sz="quarter" idx="12"/>
          </p:nvPr>
        </p:nvSpPr>
        <p:spPr/>
        <p:txBody>
          <a:bodyPr/>
          <a:lstStyle/>
          <a:p>
            <a:fld id="{E0C7A47B-77F5-4169-8632-D4D1E55FB8FC}"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lnSpcReduction="10000"/>
          </a:bodyPr>
          <a:lstStyle/>
          <a:p>
            <a:pPr lvl="0"/>
            <a:r>
              <a:rPr lang="en-US" dirty="0" smtClean="0"/>
              <a:t>On the other hand, some authors can argue about the concept of "</a:t>
            </a:r>
            <a:r>
              <a:rPr lang="en-US" b="1" i="1" dirty="0" smtClean="0"/>
              <a:t>if the leader makes all the decision alone thereby necessitating resistance from project personnel, which can negatively affect project </a:t>
            </a:r>
            <a:r>
              <a:rPr lang="en-US" b="1" i="1" dirty="0" smtClean="0"/>
              <a:t>success”.</a:t>
            </a:r>
            <a:r>
              <a:rPr lang="en-US" dirty="0" smtClean="0"/>
              <a:t>  </a:t>
            </a:r>
          </a:p>
          <a:p>
            <a:pPr lvl="1"/>
            <a:r>
              <a:rPr lang="en-US" dirty="0" smtClean="0"/>
              <a:t>That </a:t>
            </a:r>
            <a:r>
              <a:rPr lang="en-US" dirty="0" smtClean="0"/>
              <a:t>is a justified question, however, there is </a:t>
            </a:r>
            <a:r>
              <a:rPr lang="en-US" b="1" dirty="0" smtClean="0"/>
              <a:t>NO fixed template </a:t>
            </a:r>
            <a:r>
              <a:rPr lang="en-US" dirty="0" smtClean="0"/>
              <a:t>can be applied for all type of projects or at all situations-</a:t>
            </a:r>
            <a:r>
              <a:rPr lang="en-US" b="1" dirty="0" smtClean="0"/>
              <a:t>Contingency leadership style</a:t>
            </a:r>
            <a:r>
              <a:rPr lang="en-US" dirty="0" smtClean="0"/>
              <a:t>.</a:t>
            </a:r>
          </a:p>
          <a:p>
            <a:pPr lvl="0" algn="just"/>
            <a:r>
              <a:rPr lang="en-US" dirty="0" smtClean="0"/>
              <a:t>In </a:t>
            </a:r>
            <a:r>
              <a:rPr lang="en-US" b="1" dirty="0" smtClean="0"/>
              <a:t>laissez-faire leadership</a:t>
            </a:r>
            <a:r>
              <a:rPr lang="en-US" dirty="0" smtClean="0"/>
              <a:t> style, project managers tend to encourage independence among project team with little or no control of the subordinate, however, some authors tend to identify the theory to use in administration more than leadership</a:t>
            </a:r>
            <a:r>
              <a:rPr lang="en-US" dirty="0" smtClean="0"/>
              <a:t>.</a:t>
            </a:r>
            <a:endParaRPr lang="en-US" dirty="0" smtClean="0"/>
          </a:p>
        </p:txBody>
      </p:sp>
      <p:sp>
        <p:nvSpPr>
          <p:cNvPr id="5" name="Slide Number Placeholder 4"/>
          <p:cNvSpPr>
            <a:spLocks noGrp="1"/>
          </p:cNvSpPr>
          <p:nvPr>
            <p:ph type="sldNum" sz="quarter" idx="12"/>
          </p:nvPr>
        </p:nvSpPr>
        <p:spPr/>
        <p:txBody>
          <a:bodyPr/>
          <a:lstStyle/>
          <a:p>
            <a:fld id="{E0C7A47B-77F5-4169-8632-D4D1E55FB8FC}"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85000" lnSpcReduction="20000"/>
          </a:bodyPr>
          <a:lstStyle/>
          <a:p>
            <a:pPr lvl="0" algn="just"/>
            <a:r>
              <a:rPr lang="en-US" dirty="0" smtClean="0"/>
              <a:t> In </a:t>
            </a:r>
            <a:r>
              <a:rPr lang="en-US" b="1" dirty="0" smtClean="0"/>
              <a:t>transactional leadership</a:t>
            </a:r>
            <a:r>
              <a:rPr lang="en-US" dirty="0" smtClean="0"/>
              <a:t> style project team agree to obey project managers and the leadership tends to reward team members depending on their compliance to regulations and standard, as well as their performance.</a:t>
            </a:r>
          </a:p>
          <a:p>
            <a:pPr lvl="1" algn="just"/>
            <a:r>
              <a:rPr lang="en-US" dirty="0" smtClean="0"/>
              <a:t>Consequently, a transactional leader may punish project team member due to substandard performance. </a:t>
            </a:r>
          </a:p>
          <a:p>
            <a:pPr lvl="0" algn="just"/>
            <a:r>
              <a:rPr lang="en-US" dirty="0" smtClean="0"/>
              <a:t>On the other side, </a:t>
            </a:r>
            <a:r>
              <a:rPr lang="en-US" b="1" dirty="0" smtClean="0"/>
              <a:t>charismatic or transformational leadership</a:t>
            </a:r>
            <a:r>
              <a:rPr lang="en-US" dirty="0" smtClean="0"/>
              <a:t> is characterized by the ability of leaders to inspire enthusiasm among project team. </a:t>
            </a:r>
          </a:p>
          <a:p>
            <a:pPr lvl="0" algn="just"/>
            <a:r>
              <a:rPr lang="en-US" b="1" dirty="0" smtClean="0"/>
              <a:t>Bureaucratic leadership style</a:t>
            </a:r>
            <a:r>
              <a:rPr lang="en-US" dirty="0" smtClean="0"/>
              <a:t> is where the project managers follow rules strictly and making sure that project personnel follow rules and procedures precisely. </a:t>
            </a:r>
            <a:endParaRPr lang="en-US" dirty="0" smtClean="0"/>
          </a:p>
          <a:p>
            <a:pPr lvl="1" algn="just"/>
            <a:r>
              <a:rPr lang="en-US" dirty="0" smtClean="0"/>
              <a:t>Bureaucratic </a:t>
            </a:r>
            <a:r>
              <a:rPr lang="en-US" dirty="0" smtClean="0"/>
              <a:t>style is considered appropriate where employees do routine tasks, which involve safety risks or where large amount of money is involved.</a:t>
            </a:r>
          </a:p>
          <a:p>
            <a:pPr algn="just"/>
            <a:endParaRPr lang="en-US" dirty="0" smtClean="0"/>
          </a:p>
          <a:p>
            <a:pPr algn="just"/>
            <a:endParaRPr lang="en-US" dirty="0"/>
          </a:p>
        </p:txBody>
      </p:sp>
      <p:sp>
        <p:nvSpPr>
          <p:cNvPr id="5" name="Slide Number Placeholder 4"/>
          <p:cNvSpPr>
            <a:spLocks noGrp="1"/>
          </p:cNvSpPr>
          <p:nvPr>
            <p:ph type="sldNum" sz="quarter" idx="12"/>
          </p:nvPr>
        </p:nvSpPr>
        <p:spPr/>
        <p:txBody>
          <a:bodyPr/>
          <a:lstStyle/>
          <a:p>
            <a:fld id="{E0C7A47B-77F5-4169-8632-D4D1E55FB8FC}"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66801"/>
            <a:ext cx="7848600" cy="3733800"/>
          </a:xfrm>
        </p:spPr>
        <p:style>
          <a:lnRef idx="1">
            <a:schemeClr val="accent1"/>
          </a:lnRef>
          <a:fillRef idx="3">
            <a:schemeClr val="accent1"/>
          </a:fillRef>
          <a:effectRef idx="2">
            <a:schemeClr val="accent1"/>
          </a:effectRef>
          <a:fontRef idx="minor">
            <a:schemeClr val="lt1"/>
          </a:fontRef>
        </p:style>
        <p:txBody>
          <a:bodyPr>
            <a:noAutofit/>
          </a:bodyPr>
          <a:lstStyle/>
          <a:p>
            <a:pPr algn="just"/>
            <a:r>
              <a:rPr lang="en-US" sz="4800" i="1" dirty="0" smtClean="0">
                <a:solidFill>
                  <a:schemeClr val="bg1"/>
                </a:solidFill>
                <a:latin typeface="Times New Roman" pitchFamily="18" charset="0"/>
                <a:cs typeface="Times New Roman" pitchFamily="18" charset="0"/>
              </a:rPr>
              <a:t>Thank you for your attention!</a:t>
            </a:r>
          </a:p>
          <a:p>
            <a:pPr algn="just"/>
            <a:r>
              <a:rPr lang="en-US" sz="4800" i="1" dirty="0" smtClean="0">
                <a:solidFill>
                  <a:schemeClr val="bg1"/>
                </a:solidFill>
                <a:latin typeface="Times New Roman" pitchFamily="18" charset="0"/>
                <a:cs typeface="Times New Roman" pitchFamily="18" charset="0"/>
              </a:rPr>
              <a:t>End of Chapter</a:t>
            </a:r>
          </a:p>
          <a:p>
            <a:pPr algn="just"/>
            <a:r>
              <a:rPr lang="en-US" sz="4800" i="1" dirty="0" smtClean="0">
                <a:solidFill>
                  <a:schemeClr val="bg1"/>
                </a:solidFill>
                <a:latin typeface="Times New Roman" pitchFamily="18" charset="0"/>
                <a:cs typeface="Times New Roman" pitchFamily="18" charset="0"/>
              </a:rPr>
              <a:t>End of Course</a:t>
            </a:r>
            <a:endParaRPr lang="en-US" sz="4800" i="1" dirty="0">
              <a:solidFill>
                <a:schemeClr val="bg1"/>
              </a:solidFill>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r>
              <a:rPr lang="en-US" b="1" dirty="0" smtClean="0">
                <a:solidFill>
                  <a:srgbClr val="00B050"/>
                </a:solidFill>
                <a:latin typeface="Times New Roman" pitchFamily="18" charset="0"/>
                <a:cs typeface="Times New Roman" pitchFamily="18" charset="0"/>
              </a:rPr>
              <a:t/>
            </a:r>
            <a:br>
              <a:rPr lang="en-US" b="1" dirty="0" smtClean="0">
                <a:solidFill>
                  <a:srgbClr val="00B050"/>
                </a:solidFill>
                <a:latin typeface="Times New Roman" pitchFamily="18" charset="0"/>
                <a:cs typeface="Times New Roman" pitchFamily="18" charset="0"/>
              </a:rPr>
            </a:br>
            <a:r>
              <a:rPr lang="en-US" sz="3600" b="1" dirty="0" smtClean="0">
                <a:solidFill>
                  <a:schemeClr val="bg1"/>
                </a:solidFill>
                <a:latin typeface="Times New Roman" pitchFamily="18" charset="0"/>
                <a:cs typeface="Times New Roman" pitchFamily="18" charset="0"/>
              </a:rPr>
              <a:t>What is Project Success?</a:t>
            </a:r>
            <a:r>
              <a:rPr lang="en-US" dirty="0" smtClean="0">
                <a:solidFill>
                  <a:srgbClr val="00B050"/>
                </a:solidFill>
                <a:latin typeface="Times New Roman" pitchFamily="18" charset="0"/>
                <a:cs typeface="Times New Roman" pitchFamily="18" charset="0"/>
              </a:rPr>
              <a:t/>
            </a:r>
            <a:br>
              <a:rPr lang="en-US" dirty="0" smtClean="0">
                <a:solidFill>
                  <a:srgbClr val="00B050"/>
                </a:solidFill>
                <a:latin typeface="Times New Roman" pitchFamily="18" charset="0"/>
                <a:cs typeface="Times New Roman" pitchFamily="18" charset="0"/>
              </a:rPr>
            </a:br>
            <a:endParaRPr lang="en-US"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382000" cy="5562600"/>
          </a:xfrm>
        </p:spPr>
        <p:txBody>
          <a:bodyPr>
            <a:normAutofit fontScale="85000" lnSpcReduction="10000"/>
          </a:bodyPr>
          <a:lstStyle/>
          <a:p>
            <a:pPr lvl="0" algn="just"/>
            <a:r>
              <a:rPr lang="en-US" altLang="zh-CN" sz="3800" dirty="0">
                <a:solidFill>
                  <a:srgbClr val="080808"/>
                </a:solidFill>
                <a:latin typeface="Times New Roman" pitchFamily="18" charset="0"/>
                <a:ea typeface="SimSun" pitchFamily="2" charset="-122"/>
                <a:cs typeface="Times New Roman" pitchFamily="18" charset="0"/>
              </a:rPr>
              <a:t>For the success of </a:t>
            </a:r>
            <a:r>
              <a:rPr lang="en-US" altLang="zh-CN" sz="3800" dirty="0" smtClean="0">
                <a:solidFill>
                  <a:srgbClr val="080808"/>
                </a:solidFill>
                <a:latin typeface="Times New Roman" pitchFamily="18" charset="0"/>
                <a:ea typeface="SimSun" pitchFamily="2" charset="-122"/>
                <a:cs typeface="Times New Roman" pitchFamily="18" charset="0"/>
              </a:rPr>
              <a:t>organizations, </a:t>
            </a:r>
            <a:r>
              <a:rPr lang="en-US" altLang="zh-CN" sz="3800" dirty="0">
                <a:solidFill>
                  <a:srgbClr val="080808"/>
                </a:solidFill>
                <a:latin typeface="Times New Roman" pitchFamily="18" charset="0"/>
                <a:ea typeface="SimSun" pitchFamily="2" charset="-122"/>
                <a:cs typeface="Times New Roman" pitchFamily="18" charset="0"/>
              </a:rPr>
              <a:t>effective and best management is necessary. </a:t>
            </a:r>
            <a:endParaRPr lang="en-US" altLang="zh-CN" sz="3800" dirty="0" smtClean="0">
              <a:solidFill>
                <a:srgbClr val="080808"/>
              </a:solidFill>
              <a:latin typeface="Times New Roman" pitchFamily="18" charset="0"/>
              <a:ea typeface="SimSun" pitchFamily="2" charset="-122"/>
              <a:cs typeface="Times New Roman" pitchFamily="18" charset="0"/>
            </a:endParaRPr>
          </a:p>
          <a:p>
            <a:pPr lvl="0" algn="just"/>
            <a:r>
              <a:rPr lang="en-US" altLang="zh-CN" sz="3800" dirty="0" smtClean="0">
                <a:solidFill>
                  <a:srgbClr val="080808"/>
                </a:solidFill>
                <a:latin typeface="Times New Roman" pitchFamily="18" charset="0"/>
                <a:ea typeface="SimSun" pitchFamily="2" charset="-122"/>
                <a:cs typeface="Times New Roman" pitchFamily="18" charset="0"/>
              </a:rPr>
              <a:t>It </a:t>
            </a:r>
            <a:r>
              <a:rPr lang="en-US" altLang="zh-CN" sz="3800" dirty="0">
                <a:solidFill>
                  <a:srgbClr val="080808"/>
                </a:solidFill>
                <a:latin typeface="Times New Roman" pitchFamily="18" charset="0"/>
                <a:ea typeface="SimSun" pitchFamily="2" charset="-122"/>
                <a:cs typeface="Times New Roman" pitchFamily="18" charset="0"/>
              </a:rPr>
              <a:t>is also important to examine that to make it sure that right projects are implemented. </a:t>
            </a:r>
          </a:p>
          <a:p>
            <a:pPr lvl="0" algn="just"/>
            <a:r>
              <a:rPr lang="en-US" altLang="zh-CN" sz="3800" b="1" dirty="0">
                <a:solidFill>
                  <a:srgbClr val="080808"/>
                </a:solidFill>
                <a:latin typeface="Times New Roman" pitchFamily="18" charset="0"/>
                <a:ea typeface="SimSun" pitchFamily="2" charset="-122"/>
                <a:cs typeface="Times New Roman" pitchFamily="18" charset="0"/>
              </a:rPr>
              <a:t>Bob </a:t>
            </a:r>
            <a:r>
              <a:rPr lang="en-US" altLang="zh-CN" sz="3800" b="1" dirty="0" err="1">
                <a:solidFill>
                  <a:srgbClr val="080808"/>
                </a:solidFill>
                <a:latin typeface="Times New Roman" pitchFamily="18" charset="0"/>
                <a:ea typeface="SimSun" pitchFamily="2" charset="-122"/>
                <a:cs typeface="Times New Roman" pitchFamily="18" charset="0"/>
              </a:rPr>
              <a:t>Buttrick</a:t>
            </a:r>
            <a:r>
              <a:rPr lang="en-US" altLang="zh-CN" sz="3800" b="1" dirty="0">
                <a:solidFill>
                  <a:srgbClr val="080808"/>
                </a:solidFill>
                <a:latin typeface="Times New Roman" pitchFamily="18" charset="0"/>
                <a:ea typeface="SimSun" pitchFamily="2" charset="-122"/>
                <a:cs typeface="Times New Roman" pitchFamily="18" charset="0"/>
              </a:rPr>
              <a:t> </a:t>
            </a:r>
            <a:r>
              <a:rPr lang="en-US" altLang="zh-CN" sz="3800" dirty="0">
                <a:solidFill>
                  <a:srgbClr val="080808"/>
                </a:solidFill>
                <a:latin typeface="Times New Roman" pitchFamily="18" charset="0"/>
                <a:ea typeface="SimSun" pitchFamily="2" charset="-122"/>
                <a:cs typeface="Times New Roman" pitchFamily="18" charset="0"/>
              </a:rPr>
              <a:t>says that "</a:t>
            </a:r>
            <a:r>
              <a:rPr lang="en-US" altLang="zh-CN" sz="3800" b="1" i="1" dirty="0">
                <a:solidFill>
                  <a:schemeClr val="accent2">
                    <a:lumMod val="75000"/>
                  </a:schemeClr>
                </a:solidFill>
                <a:latin typeface="Times New Roman" pitchFamily="18" charset="0"/>
                <a:ea typeface="SimSun" pitchFamily="2" charset="-122"/>
                <a:cs typeface="Times New Roman" pitchFamily="18" charset="0"/>
              </a:rPr>
              <a:t>All those projects which are directed well will be considered as done well</a:t>
            </a:r>
            <a:r>
              <a:rPr lang="en-US" altLang="zh-CN" sz="3800" dirty="0">
                <a:solidFill>
                  <a:srgbClr val="080808"/>
                </a:solidFill>
                <a:latin typeface="Times New Roman" pitchFamily="18" charset="0"/>
                <a:ea typeface="SimSun" pitchFamily="2" charset="-122"/>
                <a:cs typeface="Times New Roman" pitchFamily="18" charset="0"/>
              </a:rPr>
              <a:t>". It means that the projects will be successful if they are directed well enough</a:t>
            </a:r>
            <a:r>
              <a:rPr lang="en-US" altLang="zh-CN" sz="3800" dirty="0" smtClean="0">
                <a:solidFill>
                  <a:srgbClr val="080808"/>
                </a:solidFill>
                <a:latin typeface="Times New Roman" pitchFamily="18" charset="0"/>
                <a:ea typeface="SimSun" pitchFamily="2" charset="-122"/>
                <a:cs typeface="Times New Roman" pitchFamily="18" charset="0"/>
              </a:rPr>
              <a:t>.</a:t>
            </a:r>
          </a:p>
          <a:p>
            <a:pPr lvl="0" algn="just"/>
            <a:r>
              <a:rPr lang="en-US" altLang="zh-CN" sz="3800" dirty="0" smtClean="0">
                <a:solidFill>
                  <a:schemeClr val="tx1">
                    <a:lumMod val="85000"/>
                    <a:lumOff val="15000"/>
                  </a:schemeClr>
                </a:solidFill>
                <a:latin typeface="Times New Roman" pitchFamily="18" charset="0"/>
                <a:ea typeface="SimSun" pitchFamily="2" charset="-122"/>
                <a:cs typeface="Times New Roman" pitchFamily="18" charset="0"/>
              </a:rPr>
              <a:t>Reaching projects' objectives in compliance with constraints of cost, time and performance is insufficient to determine projects' success. </a:t>
            </a:r>
          </a:p>
          <a:p>
            <a:pPr lvl="0" algn="just"/>
            <a:endParaRPr lang="en-US" altLang="zh-CN" sz="3800" dirty="0">
              <a:solidFill>
                <a:srgbClr val="080808"/>
              </a:solidFill>
              <a:latin typeface="Times New Roman" pitchFamily="18" charset="0"/>
              <a:ea typeface="SimSun" pitchFamily="2" charset="-122"/>
              <a:cs typeface="Times New Roman" pitchFamily="18" charset="0"/>
            </a:endParaRPr>
          </a:p>
          <a:p>
            <a:pPr algn="just">
              <a:buNone/>
            </a:pP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Slide Number Placeholder 5"/>
          <p:cNvSpPr txBox="1">
            <a:spLocks noGrp="1"/>
          </p:cNvSpPr>
          <p:nvPr/>
        </p:nvSpPr>
        <p:spPr bwMode="auto">
          <a:xfrm>
            <a:off x="6532563" y="6367463"/>
            <a:ext cx="1905000" cy="457200"/>
          </a:xfrm>
          <a:prstGeom prst="rect">
            <a:avLst/>
          </a:prstGeom>
          <a:noFill/>
          <a:ln w="9525">
            <a:noFill/>
            <a:miter lim="800000"/>
            <a:headEnd/>
            <a:tailEnd/>
          </a:ln>
        </p:spPr>
        <p:txBody>
          <a:bodyPr anchor="b"/>
          <a:lstStyle/>
          <a:p>
            <a:pPr algn="r"/>
            <a:fld id="{3D901E36-467E-424C-8629-4461199D0088}" type="slidenum">
              <a:rPr lang="en-US" sz="1400"/>
              <a:pPr algn="r"/>
              <a:t>6</a:t>
            </a:fld>
            <a:endParaRPr lang="en-US" sz="1400"/>
          </a:p>
        </p:txBody>
      </p:sp>
      <p:sp>
        <p:nvSpPr>
          <p:cNvPr id="8195" name="Rectangle 2"/>
          <p:cNvSpPr>
            <a:spLocks noGrp="1" noChangeArrowheads="1"/>
          </p:cNvSpPr>
          <p:nvPr>
            <p:ph type="title" idx="4294967295"/>
          </p:nvPr>
        </p:nvSpPr>
        <p:spPr>
          <a:xfrm>
            <a:off x="609600" y="304800"/>
            <a:ext cx="7924800" cy="838200"/>
          </a:xfrm>
        </p:spPr>
        <p:style>
          <a:lnRef idx="0">
            <a:schemeClr val="accent1"/>
          </a:lnRef>
          <a:fillRef idx="3">
            <a:schemeClr val="accent1"/>
          </a:fillRef>
          <a:effectRef idx="3">
            <a:schemeClr val="accent1"/>
          </a:effectRef>
          <a:fontRef idx="minor">
            <a:schemeClr val="lt1"/>
          </a:fontRef>
        </p:style>
        <p:txBody>
          <a:bodyPr lIns="90488" tIns="44450" rIns="90488" bIns="44450">
            <a:normAutofit/>
          </a:bodyPr>
          <a:lstStyle/>
          <a:p>
            <a:pPr algn="just"/>
            <a:r>
              <a:rPr lang="en-US" sz="3600" b="1" dirty="0" smtClean="0">
                <a:solidFill>
                  <a:schemeClr val="bg1"/>
                </a:solidFill>
                <a:latin typeface="Times New Roman" pitchFamily="18" charset="0"/>
                <a:cs typeface="Times New Roman" pitchFamily="18" charset="0"/>
              </a:rPr>
              <a:t>What is </a:t>
            </a:r>
            <a:r>
              <a:rPr lang="en-GB" altLang="zh-CN" sz="3600" b="1" dirty="0">
                <a:solidFill>
                  <a:schemeClr val="bg1"/>
                </a:solidFill>
                <a:latin typeface="Times New Roman" pitchFamily="18" charset="0"/>
                <a:cs typeface="Times New Roman" pitchFamily="18" charset="0"/>
              </a:rPr>
              <a:t>Critical Success Factor (</a:t>
            </a:r>
            <a:r>
              <a:rPr lang="en-US" sz="3600" b="1" dirty="0">
                <a:solidFill>
                  <a:schemeClr val="bg1"/>
                </a:solidFill>
                <a:latin typeface="Times New Roman" pitchFamily="18" charset="0"/>
                <a:cs typeface="Times New Roman" pitchFamily="18" charset="0"/>
              </a:rPr>
              <a:t>CSF</a:t>
            </a:r>
            <a:r>
              <a:rPr lang="en-US" sz="3600" b="1" dirty="0" smtClean="0">
                <a:solidFill>
                  <a:schemeClr val="bg1"/>
                </a:solidFill>
                <a:latin typeface="Times New Roman" pitchFamily="18" charset="0"/>
                <a:cs typeface="Times New Roman" pitchFamily="18" charset="0"/>
              </a:rPr>
              <a:t>)?</a:t>
            </a:r>
          </a:p>
        </p:txBody>
      </p:sp>
      <p:sp>
        <p:nvSpPr>
          <p:cNvPr id="89091" name="Rectangle 3"/>
          <p:cNvSpPr>
            <a:spLocks noGrp="1" noChangeArrowheads="1"/>
          </p:cNvSpPr>
          <p:nvPr>
            <p:ph type="body" idx="4294967295"/>
          </p:nvPr>
        </p:nvSpPr>
        <p:spPr>
          <a:xfrm>
            <a:off x="304800" y="1295400"/>
            <a:ext cx="8229600" cy="4953000"/>
          </a:xfrm>
          <a:noFill/>
        </p:spPr>
        <p:txBody>
          <a:bodyPr lIns="90488" tIns="44450" rIns="90488" bIns="44450">
            <a:normAutofit fontScale="92500"/>
          </a:bodyPr>
          <a:lstStyle/>
          <a:p>
            <a:pPr marL="285750" lvl="1" algn="just">
              <a:buFont typeface="Wingdings" pitchFamily="2" charset="2"/>
              <a:buChar char="Ø"/>
            </a:pPr>
            <a:r>
              <a:rPr lang="en-GB" altLang="zh-CN" sz="3600" b="1" dirty="0" smtClean="0">
                <a:solidFill>
                  <a:srgbClr val="FF0000"/>
                </a:solidFill>
                <a:latin typeface="Times New Roman" pitchFamily="18" charset="0"/>
                <a:ea typeface="SimSun" pitchFamily="2" charset="-122"/>
                <a:cs typeface="Times New Roman" pitchFamily="18" charset="0"/>
              </a:rPr>
              <a:t>Critical Success Factor (CSF) </a:t>
            </a:r>
            <a:r>
              <a:rPr lang="en-GB" altLang="zh-CN" sz="3600" dirty="0" smtClean="0">
                <a:solidFill>
                  <a:srgbClr val="080808"/>
                </a:solidFill>
                <a:latin typeface="Times New Roman" pitchFamily="18" charset="0"/>
                <a:ea typeface="SimSun" pitchFamily="2" charset="-122"/>
                <a:cs typeface="Times New Roman" pitchFamily="18" charset="0"/>
              </a:rPr>
              <a:t>is the term for an element that is necessary for an organization or project to achieve its mission</a:t>
            </a:r>
          </a:p>
          <a:p>
            <a:pPr marL="285750" lvl="1" algn="just">
              <a:buFont typeface="Wingdings" pitchFamily="2" charset="2"/>
              <a:buChar char="Ø"/>
            </a:pPr>
            <a:r>
              <a:rPr lang="en-GB" altLang="zh-CN" sz="3600" dirty="0" smtClean="0">
                <a:solidFill>
                  <a:srgbClr val="080808"/>
                </a:solidFill>
                <a:latin typeface="Times New Roman" pitchFamily="18" charset="0"/>
                <a:ea typeface="SimSun" pitchFamily="2" charset="-122"/>
                <a:cs typeface="Times New Roman" pitchFamily="18" charset="0"/>
              </a:rPr>
              <a:t>It is a critical factor or activity required for ensuring the success of </a:t>
            </a:r>
            <a:r>
              <a:rPr lang="en-GB" altLang="zh-CN" sz="3600" dirty="0" smtClean="0">
                <a:solidFill>
                  <a:srgbClr val="080808"/>
                </a:solidFill>
                <a:latin typeface="Times New Roman" pitchFamily="18" charset="0"/>
                <a:ea typeface="SimSun" pitchFamily="2" charset="-122"/>
                <a:cs typeface="Times New Roman" pitchFamily="18" charset="0"/>
              </a:rPr>
              <a:t>business</a:t>
            </a:r>
            <a:r>
              <a:rPr lang="en-GB" altLang="zh-CN" sz="3600" dirty="0" smtClean="0">
                <a:solidFill>
                  <a:srgbClr val="080808"/>
                </a:solidFill>
                <a:latin typeface="Times New Roman" pitchFamily="18" charset="0"/>
                <a:ea typeface="SimSun" pitchFamily="2" charset="-122"/>
                <a:cs typeface="Times New Roman" pitchFamily="18" charset="0"/>
              </a:rPr>
              <a:t>. </a:t>
            </a:r>
          </a:p>
          <a:p>
            <a:pPr marL="285750" lvl="1" algn="just">
              <a:buFont typeface="Wingdings" pitchFamily="2" charset="2"/>
              <a:buChar char="Ø"/>
            </a:pPr>
            <a:r>
              <a:rPr lang="en-GB" altLang="zh-CN" sz="3600" dirty="0" smtClean="0">
                <a:solidFill>
                  <a:srgbClr val="080808"/>
                </a:solidFill>
                <a:latin typeface="Times New Roman" pitchFamily="18" charset="0"/>
                <a:ea typeface="SimSun" pitchFamily="2" charset="-122"/>
                <a:cs typeface="Times New Roman" pitchFamily="18" charset="0"/>
              </a:rPr>
              <a:t>The term was initially used in the world of data analysis, and business analysis. </a:t>
            </a:r>
          </a:p>
          <a:p>
            <a:pPr marL="285750" lvl="1" algn="just">
              <a:buFont typeface="Wingdings" pitchFamily="2" charset="2"/>
              <a:buChar char="Ø"/>
            </a:pPr>
            <a:r>
              <a:rPr lang="en-GB" altLang="zh-CN" sz="3600" dirty="0" smtClean="0">
                <a:solidFill>
                  <a:srgbClr val="080808"/>
                </a:solidFill>
                <a:latin typeface="Times New Roman" pitchFamily="18" charset="0"/>
                <a:ea typeface="SimSun" pitchFamily="2" charset="-122"/>
                <a:cs typeface="Times New Roman" pitchFamily="18" charset="0"/>
              </a:rPr>
              <a:t>For example, a CSF for a successful project is </a:t>
            </a:r>
            <a:r>
              <a:rPr lang="en-GB" altLang="zh-CN" sz="3600" b="1" i="1" dirty="0" smtClean="0">
                <a:solidFill>
                  <a:srgbClr val="FF0000"/>
                </a:solidFill>
                <a:latin typeface="Times New Roman" pitchFamily="18" charset="0"/>
                <a:ea typeface="SimSun" pitchFamily="2" charset="-122"/>
                <a:cs typeface="Times New Roman" pitchFamily="18" charset="0"/>
              </a:rPr>
              <a:t>user involvement</a:t>
            </a:r>
            <a:r>
              <a:rPr lang="en-GB" altLang="zh-CN" sz="3600" dirty="0" smtClean="0">
                <a:solidFill>
                  <a:srgbClr val="080808"/>
                </a:solidFill>
                <a:latin typeface="Times New Roman" pitchFamily="18" charset="0"/>
                <a:ea typeface="SimSun" pitchFamily="2" charset="-122"/>
                <a:cs typeface="Times New Roman" pitchFamily="18" charset="0"/>
              </a:rPr>
              <a:t>. </a:t>
            </a:r>
          </a:p>
          <a:p>
            <a:pPr algn="just">
              <a:buNone/>
            </a:pPr>
            <a:endParaRPr lang="en-US" dirty="0" smtClean="0">
              <a:latin typeface="Times New Roman" pitchFamily="18" charset="0"/>
              <a:cs typeface="Times New Roman" pitchFamily="18" charset="0"/>
            </a:endParaRPr>
          </a:p>
          <a:p>
            <a:pPr algn="just"/>
            <a:endParaRPr lang="en-NZ" altLang="zh-CN" dirty="0" smtClean="0">
              <a:solidFill>
                <a:srgbClr val="080808"/>
              </a:solidFill>
              <a:latin typeface="Times New Roman" pitchFamily="18" charset="0"/>
              <a:ea typeface="SimSun" pitchFamily="2" charset="-122"/>
              <a:cs typeface="Times New Roman"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0" end="0"/>
                                            </p:txEl>
                                          </p:spTgt>
                                        </p:tgtEl>
                                        <p:attrNameLst>
                                          <p:attrName>ppt_c</p:attrName>
                                        </p:attrNameLst>
                                      </p:cBhvr>
                                      <p:to>
                                        <a:schemeClr val="hlink"/>
                                      </p:to>
                                    </p:animClr>
                                  </p:subTnLst>
                                </p:cTn>
                              </p:par>
                              <p:par>
                                <p:cTn id="9" presetID="2" presetClass="entr" presetSubtype="4" fill="hold" grpId="0" nodeType="withEffect">
                                  <p:stCondLst>
                                    <p:cond delay="0"/>
                                  </p:stCondLst>
                                  <p:childTnLst>
                                    <p:set>
                                      <p:cBhvr>
                                        <p:cTn id="10" dur="1" fill="hold">
                                          <p:stCondLst>
                                            <p:cond delay="0"/>
                                          </p:stCondLst>
                                        </p:cTn>
                                        <p:tgtEl>
                                          <p:spTgt spid="89091">
                                            <p:txEl>
                                              <p:pRg st="1" end="1"/>
                                            </p:txEl>
                                          </p:spTgt>
                                        </p:tgtEl>
                                        <p:attrNameLst>
                                          <p:attrName>style.visibility</p:attrName>
                                        </p:attrNameLst>
                                      </p:cBhvr>
                                      <p:to>
                                        <p:strVal val="visible"/>
                                      </p:to>
                                    </p:set>
                                    <p:anim calcmode="lin" valueType="num">
                                      <p:cBhvr additive="base">
                                        <p:cTn id="11"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9091">
                                            <p:txEl>
                                              <p:pRg st="1" end="1"/>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1" end="1"/>
                                            </p:txEl>
                                          </p:spTgt>
                                        </p:tgtEl>
                                        <p:attrNameLst>
                                          <p:attrName>ppt_c</p:attrName>
                                        </p:attrNameLst>
                                      </p:cBhvr>
                                      <p:to>
                                        <a:schemeClr val="hlink"/>
                                      </p:to>
                                    </p:animClr>
                                  </p:subTnLst>
                                </p:cTn>
                              </p:par>
                              <p:par>
                                <p:cTn id="13" presetID="2" presetClass="entr" presetSubtype="4" fill="hold" grpId="0" nodeType="withEffect">
                                  <p:stCondLst>
                                    <p:cond delay="0"/>
                                  </p:stCondLst>
                                  <p:childTnLst>
                                    <p:set>
                                      <p:cBhvr>
                                        <p:cTn id="14" dur="1" fill="hold">
                                          <p:stCondLst>
                                            <p:cond delay="0"/>
                                          </p:stCondLst>
                                        </p:cTn>
                                        <p:tgtEl>
                                          <p:spTgt spid="89091">
                                            <p:txEl>
                                              <p:pRg st="2" end="2"/>
                                            </p:txEl>
                                          </p:spTgt>
                                        </p:tgtEl>
                                        <p:attrNameLst>
                                          <p:attrName>style.visibility</p:attrName>
                                        </p:attrNameLst>
                                      </p:cBhvr>
                                      <p:to>
                                        <p:strVal val="visible"/>
                                      </p:to>
                                    </p:set>
                                    <p:anim calcmode="lin" valueType="num">
                                      <p:cBhvr additive="base">
                                        <p:cTn id="15" dur="500" fill="hold"/>
                                        <p:tgtEl>
                                          <p:spTgt spid="8909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9091">
                                            <p:txEl>
                                              <p:pRg st="2" end="2"/>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2" end="2"/>
                                            </p:txEl>
                                          </p:spTgt>
                                        </p:tgtEl>
                                        <p:attrNameLst>
                                          <p:attrName>ppt_c</p:attrName>
                                        </p:attrNameLst>
                                      </p:cBhvr>
                                      <p:to>
                                        <a:schemeClr val="hlink"/>
                                      </p:to>
                                    </p:animClr>
                                  </p:subTnLst>
                                </p:cTn>
                              </p:par>
                              <p:par>
                                <p:cTn id="17" presetID="2" presetClass="entr" presetSubtype="4" fill="hold" grpId="0" nodeType="withEffect">
                                  <p:stCondLst>
                                    <p:cond delay="0"/>
                                  </p:stCondLst>
                                  <p:childTnLst>
                                    <p:set>
                                      <p:cBhvr>
                                        <p:cTn id="18" dur="1" fill="hold">
                                          <p:stCondLst>
                                            <p:cond delay="0"/>
                                          </p:stCondLst>
                                        </p:cTn>
                                        <p:tgtEl>
                                          <p:spTgt spid="89091">
                                            <p:txEl>
                                              <p:pRg st="3" end="3"/>
                                            </p:txEl>
                                          </p:spTgt>
                                        </p:tgtEl>
                                        <p:attrNameLst>
                                          <p:attrName>style.visibility</p:attrName>
                                        </p:attrNameLst>
                                      </p:cBhvr>
                                      <p:to>
                                        <p:strVal val="visible"/>
                                      </p:to>
                                    </p:set>
                                    <p:anim calcmode="lin" valueType="num">
                                      <p:cBhvr additive="base">
                                        <p:cTn id="19" dur="500" fill="hold"/>
                                        <p:tgtEl>
                                          <p:spTgt spid="890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9091">
                                            <p:txEl>
                                              <p:pRg st="3" end="3"/>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3" end="3"/>
                                            </p:txEl>
                                          </p:spTgt>
                                        </p:tgtEl>
                                        <p:attrNameLst>
                                          <p:attrName>ppt_c</p:attrName>
                                        </p:attrNameLst>
                                      </p:cBhvr>
                                      <p:to>
                                        <a:schemeClr va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5"/>
          <p:cNvSpPr txBox="1">
            <a:spLocks noGrp="1"/>
          </p:cNvSpPr>
          <p:nvPr/>
        </p:nvSpPr>
        <p:spPr bwMode="auto">
          <a:xfrm>
            <a:off x="6532563" y="6367463"/>
            <a:ext cx="1905000" cy="457200"/>
          </a:xfrm>
          <a:prstGeom prst="rect">
            <a:avLst/>
          </a:prstGeom>
          <a:noFill/>
          <a:ln w="9525">
            <a:noFill/>
            <a:miter lim="800000"/>
            <a:headEnd/>
            <a:tailEnd/>
          </a:ln>
        </p:spPr>
        <p:txBody>
          <a:bodyPr anchor="b"/>
          <a:lstStyle/>
          <a:p>
            <a:pPr algn="r"/>
            <a:fld id="{4810717B-F832-439B-9B11-6FA10443DD43}" type="slidenum">
              <a:rPr lang="en-US" sz="1400"/>
              <a:pPr algn="r"/>
              <a:t>7</a:t>
            </a:fld>
            <a:endParaRPr lang="en-US" sz="1400"/>
          </a:p>
        </p:txBody>
      </p:sp>
      <p:sp>
        <p:nvSpPr>
          <p:cNvPr id="89091" name="Rectangle 3"/>
          <p:cNvSpPr>
            <a:spLocks noGrp="1" noChangeArrowheads="1"/>
          </p:cNvSpPr>
          <p:nvPr>
            <p:ph type="body" idx="4294967295"/>
          </p:nvPr>
        </p:nvSpPr>
        <p:spPr>
          <a:xfrm>
            <a:off x="304800" y="457200"/>
            <a:ext cx="8509000" cy="6172200"/>
          </a:xfrm>
          <a:noFill/>
        </p:spPr>
        <p:txBody>
          <a:bodyPr lIns="90488" tIns="44450" rIns="90488" bIns="44450">
            <a:normAutofit fontScale="85000" lnSpcReduction="20000"/>
          </a:bodyPr>
          <a:lstStyle/>
          <a:p>
            <a:pPr algn="just"/>
            <a:r>
              <a:rPr lang="en-NZ" altLang="zh-CN" dirty="0" smtClean="0">
                <a:solidFill>
                  <a:srgbClr val="080808"/>
                </a:solidFill>
                <a:latin typeface="Times New Roman" pitchFamily="18" charset="0"/>
                <a:ea typeface="SimSun" pitchFamily="2" charset="-122"/>
                <a:cs typeface="Times New Roman" pitchFamily="18" charset="0"/>
              </a:rPr>
              <a:t>Critical success factors are the limited number of areas in which satisfactory results will ensure competitive performance for the individual, department or organisation.</a:t>
            </a:r>
          </a:p>
          <a:p>
            <a:pPr algn="just"/>
            <a:r>
              <a:rPr lang="en-NZ" altLang="zh-CN" dirty="0" smtClean="0">
                <a:solidFill>
                  <a:srgbClr val="080808"/>
                </a:solidFill>
                <a:latin typeface="Times New Roman" pitchFamily="18" charset="0"/>
                <a:ea typeface="SimSun" pitchFamily="2" charset="-122"/>
                <a:cs typeface="Times New Roman" pitchFamily="18" charset="0"/>
              </a:rPr>
              <a:t>CSFs include issues vital to an organisation’s or project’s current operating activities and to its future success.</a:t>
            </a:r>
          </a:p>
          <a:p>
            <a:pPr algn="just" fontAlgn="base"/>
            <a:r>
              <a:rPr lang="en-US" b="1" dirty="0">
                <a:latin typeface="Times New Roman" pitchFamily="18" charset="0"/>
                <a:cs typeface="Times New Roman" pitchFamily="18" charset="0"/>
              </a:rPr>
              <a:t>Critical success factors (CSF)</a:t>
            </a:r>
            <a:r>
              <a:rPr lang="en-US" dirty="0">
                <a:latin typeface="Times New Roman" pitchFamily="18" charset="0"/>
                <a:cs typeface="Times New Roman" pitchFamily="18" charset="0"/>
              </a:rPr>
              <a:t> define the things that the deliverable requires, and the factors that ultimately define it as successful.</a:t>
            </a:r>
          </a:p>
          <a:p>
            <a:pPr lvl="1" algn="just" fontAlgn="base"/>
            <a:r>
              <a:rPr lang="en-US" dirty="0">
                <a:latin typeface="Times New Roman" pitchFamily="18" charset="0"/>
                <a:cs typeface="Times New Roman" pitchFamily="18" charset="0"/>
              </a:rPr>
              <a:t>For example, your deliverable could be a house.</a:t>
            </a:r>
          </a:p>
          <a:p>
            <a:pPr lvl="1" algn="just" fontAlgn="base"/>
            <a:r>
              <a:rPr lang="en-US" dirty="0">
                <a:latin typeface="Times New Roman" pitchFamily="18" charset="0"/>
                <a:cs typeface="Times New Roman" pitchFamily="18" charset="0"/>
              </a:rPr>
              <a:t>Your critical success factors would be construction workers and materials</a:t>
            </a:r>
            <a:r>
              <a:rPr lang="en-US" dirty="0" smtClean="0">
                <a:latin typeface="Times New Roman" pitchFamily="18" charset="0"/>
                <a:cs typeface="Times New Roman" pitchFamily="18" charset="0"/>
              </a:rPr>
              <a:t>.</a:t>
            </a:r>
          </a:p>
          <a:p>
            <a:pPr lvl="1" algn="just" fontAlgn="base"/>
            <a:r>
              <a:rPr lang="en-US" dirty="0">
                <a:latin typeface="Times New Roman" pitchFamily="18" charset="0"/>
                <a:cs typeface="Times New Roman" pitchFamily="18" charset="0"/>
              </a:rPr>
              <a:t>Your key success criteria would be the creating a certain number of rooms, doing it within budget, and delivering it on time.</a:t>
            </a:r>
          </a:p>
          <a:p>
            <a:pPr lvl="1" algn="just" fontAlgn="base"/>
            <a:r>
              <a:rPr lang="en-US" dirty="0">
                <a:latin typeface="Times New Roman" pitchFamily="18" charset="0"/>
                <a:cs typeface="Times New Roman" pitchFamily="18" charset="0"/>
              </a:rPr>
              <a:t>Finally, you could track the progress with schedule-related KPIs.</a:t>
            </a:r>
          </a:p>
          <a:p>
            <a:pPr algn="just" fontAlgn="base"/>
            <a:endParaRPr lang="en-US" dirty="0">
              <a:latin typeface="Times New Roman" pitchFamily="18" charset="0"/>
              <a:cs typeface="Times New Roman" pitchFamily="18" charset="0"/>
            </a:endParaRPr>
          </a:p>
          <a:p>
            <a:pPr algn="just"/>
            <a:endParaRPr lang="en-NZ" altLang="zh-CN" dirty="0" smtClean="0">
              <a:solidFill>
                <a:srgbClr val="080808"/>
              </a:solidFill>
              <a:latin typeface="Times New Roman" pitchFamily="18" charset="0"/>
              <a:ea typeface="SimSun" pitchFamily="2" charset="-122"/>
              <a:cs typeface="Times New Roman" pitchFamily="18" charset="0"/>
            </a:endParaRPr>
          </a:p>
          <a:p>
            <a:pPr algn="just"/>
            <a:endParaRPr lang="en-NZ" altLang="zh-CN" dirty="0" smtClean="0">
              <a:solidFill>
                <a:srgbClr val="080808"/>
              </a:solidFill>
              <a:latin typeface="Times New Roman" pitchFamily="18" charset="0"/>
              <a:ea typeface="SimSun" pitchFamily="2" charset="-122"/>
              <a:cs typeface="Times New Roman"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0" end="0"/>
                                            </p:txEl>
                                          </p:spTgt>
                                        </p:tgtEl>
                                        <p:attrNameLst>
                                          <p:attrName>ppt_c</p:attrName>
                                        </p:attrNameLst>
                                      </p:cBhvr>
                                      <p:to>
                                        <a:schemeClr val="hlink"/>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1" end="1"/>
                                            </p:txEl>
                                          </p:spTgt>
                                        </p:tgtEl>
                                        <p:attrNameLst>
                                          <p:attrName>ppt_c</p:attrName>
                                        </p:attrNameLst>
                                      </p:cBhvr>
                                      <p:to>
                                        <a:schemeClr val="hlink"/>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9091">
                                            <p:txEl>
                                              <p:pRg st="2" end="2"/>
                                            </p:txEl>
                                          </p:spTgt>
                                        </p:tgtEl>
                                        <p:attrNameLst>
                                          <p:attrName>style.visibility</p:attrName>
                                        </p:attrNameLst>
                                      </p:cBhvr>
                                      <p:to>
                                        <p:strVal val="visible"/>
                                      </p:to>
                                    </p:set>
                                    <p:anim calcmode="lin" valueType="num">
                                      <p:cBhvr additive="base">
                                        <p:cTn id="19" dur="500" fill="hold"/>
                                        <p:tgtEl>
                                          <p:spTgt spid="890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9091">
                                            <p:txEl>
                                              <p:pRg st="2" end="2"/>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2" end="2"/>
                                            </p:txEl>
                                          </p:spTgt>
                                        </p:tgtEl>
                                        <p:attrNameLst>
                                          <p:attrName>ppt_c</p:attrName>
                                        </p:attrNameLst>
                                      </p:cBhvr>
                                      <p:to>
                                        <a:schemeClr val="hlink"/>
                                      </p:to>
                                    </p:animClr>
                                  </p:subTnLst>
                                </p:cTn>
                              </p:par>
                              <p:par>
                                <p:cTn id="21" presetID="2" presetClass="entr" presetSubtype="4" fill="hold" grpId="0" nodeType="withEffect">
                                  <p:stCondLst>
                                    <p:cond delay="0"/>
                                  </p:stCondLst>
                                  <p:childTnLst>
                                    <p:set>
                                      <p:cBhvr>
                                        <p:cTn id="22" dur="1" fill="hold">
                                          <p:stCondLst>
                                            <p:cond delay="0"/>
                                          </p:stCondLst>
                                        </p:cTn>
                                        <p:tgtEl>
                                          <p:spTgt spid="89091">
                                            <p:txEl>
                                              <p:pRg st="3" end="3"/>
                                            </p:txEl>
                                          </p:spTgt>
                                        </p:tgtEl>
                                        <p:attrNameLst>
                                          <p:attrName>style.visibility</p:attrName>
                                        </p:attrNameLst>
                                      </p:cBhvr>
                                      <p:to>
                                        <p:strVal val="visible"/>
                                      </p:to>
                                    </p:set>
                                    <p:anim calcmode="lin" valueType="num">
                                      <p:cBhvr additive="base">
                                        <p:cTn id="23" dur="500" fill="hold"/>
                                        <p:tgtEl>
                                          <p:spTgt spid="89091">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9091">
                                            <p:txEl>
                                              <p:pRg st="3" end="3"/>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3" end="3"/>
                                            </p:txEl>
                                          </p:spTgt>
                                        </p:tgtEl>
                                        <p:attrNameLst>
                                          <p:attrName>ppt_c</p:attrName>
                                        </p:attrNameLst>
                                      </p:cBhvr>
                                      <p:to>
                                        <a:schemeClr val="hlink"/>
                                      </p:to>
                                    </p:animClr>
                                  </p:subTnLst>
                                </p:cTn>
                              </p:par>
                              <p:par>
                                <p:cTn id="25" presetID="2" presetClass="entr" presetSubtype="4" fill="hold" grpId="0" nodeType="withEffect">
                                  <p:stCondLst>
                                    <p:cond delay="0"/>
                                  </p:stCondLst>
                                  <p:childTnLst>
                                    <p:set>
                                      <p:cBhvr>
                                        <p:cTn id="26" dur="1" fill="hold">
                                          <p:stCondLst>
                                            <p:cond delay="0"/>
                                          </p:stCondLst>
                                        </p:cTn>
                                        <p:tgtEl>
                                          <p:spTgt spid="89091">
                                            <p:txEl>
                                              <p:pRg st="4" end="4"/>
                                            </p:txEl>
                                          </p:spTgt>
                                        </p:tgtEl>
                                        <p:attrNameLst>
                                          <p:attrName>style.visibility</p:attrName>
                                        </p:attrNameLst>
                                      </p:cBhvr>
                                      <p:to>
                                        <p:strVal val="visible"/>
                                      </p:to>
                                    </p:set>
                                    <p:anim calcmode="lin" valueType="num">
                                      <p:cBhvr additive="base">
                                        <p:cTn id="27" dur="500" fill="hold"/>
                                        <p:tgtEl>
                                          <p:spTgt spid="8909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9091">
                                            <p:txEl>
                                              <p:pRg st="4" end="4"/>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4" end="4"/>
                                            </p:txEl>
                                          </p:spTgt>
                                        </p:tgtEl>
                                        <p:attrNameLst>
                                          <p:attrName>ppt_c</p:attrName>
                                        </p:attrNameLst>
                                      </p:cBhvr>
                                      <p:to>
                                        <a:schemeClr val="hlink"/>
                                      </p:to>
                                    </p:animClr>
                                  </p:subTnLst>
                                </p:cTn>
                              </p:par>
                              <p:par>
                                <p:cTn id="29" presetID="2" presetClass="entr" presetSubtype="4" fill="hold" grpId="0" nodeType="withEffect">
                                  <p:stCondLst>
                                    <p:cond delay="0"/>
                                  </p:stCondLst>
                                  <p:childTnLst>
                                    <p:set>
                                      <p:cBhvr>
                                        <p:cTn id="30" dur="1" fill="hold">
                                          <p:stCondLst>
                                            <p:cond delay="0"/>
                                          </p:stCondLst>
                                        </p:cTn>
                                        <p:tgtEl>
                                          <p:spTgt spid="89091">
                                            <p:txEl>
                                              <p:pRg st="5" end="5"/>
                                            </p:txEl>
                                          </p:spTgt>
                                        </p:tgtEl>
                                        <p:attrNameLst>
                                          <p:attrName>style.visibility</p:attrName>
                                        </p:attrNameLst>
                                      </p:cBhvr>
                                      <p:to>
                                        <p:strVal val="visible"/>
                                      </p:to>
                                    </p:set>
                                    <p:anim calcmode="lin" valueType="num">
                                      <p:cBhvr additive="base">
                                        <p:cTn id="31" dur="500" fill="hold"/>
                                        <p:tgtEl>
                                          <p:spTgt spid="8909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9091">
                                            <p:txEl>
                                              <p:pRg st="5" end="5"/>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5" end="5"/>
                                            </p:txEl>
                                          </p:spTgt>
                                        </p:tgtEl>
                                        <p:attrNameLst>
                                          <p:attrName>ppt_c</p:attrName>
                                        </p:attrNameLst>
                                      </p:cBhvr>
                                      <p:to>
                                        <a:schemeClr val="hlink"/>
                                      </p:to>
                                    </p:animClr>
                                  </p:subTnLst>
                                </p:cTn>
                              </p:par>
                              <p:par>
                                <p:cTn id="33" presetID="2" presetClass="entr" presetSubtype="4" fill="hold" grpId="0" nodeType="withEffect">
                                  <p:stCondLst>
                                    <p:cond delay="0"/>
                                  </p:stCondLst>
                                  <p:childTnLst>
                                    <p:set>
                                      <p:cBhvr>
                                        <p:cTn id="34" dur="1" fill="hold">
                                          <p:stCondLst>
                                            <p:cond delay="0"/>
                                          </p:stCondLst>
                                        </p:cTn>
                                        <p:tgtEl>
                                          <p:spTgt spid="89091">
                                            <p:txEl>
                                              <p:pRg st="6" end="6"/>
                                            </p:txEl>
                                          </p:spTgt>
                                        </p:tgtEl>
                                        <p:attrNameLst>
                                          <p:attrName>style.visibility</p:attrName>
                                        </p:attrNameLst>
                                      </p:cBhvr>
                                      <p:to>
                                        <p:strVal val="visible"/>
                                      </p:to>
                                    </p:set>
                                    <p:anim calcmode="lin" valueType="num">
                                      <p:cBhvr additive="base">
                                        <p:cTn id="35" dur="500" fill="hold"/>
                                        <p:tgtEl>
                                          <p:spTgt spid="89091">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9091">
                                            <p:txEl>
                                              <p:pRg st="6" end="6"/>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89091">
                                            <p:txEl>
                                              <p:pRg st="6" end="6"/>
                                            </p:txEl>
                                          </p:spTgt>
                                        </p:tgtEl>
                                        <p:attrNameLst>
                                          <p:attrName>ppt_c</p:attrName>
                                        </p:attrNameLst>
                                      </p:cBhvr>
                                      <p:to>
                                        <a:schemeClr va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0">
            <a:schemeClr val="accent2"/>
          </a:lnRef>
          <a:fillRef idx="3">
            <a:schemeClr val="accent2"/>
          </a:fillRef>
          <a:effectRef idx="3">
            <a:schemeClr val="accent2"/>
          </a:effectRef>
          <a:fontRef idx="minor">
            <a:schemeClr val="lt1"/>
          </a:fontRef>
        </p:style>
        <p:txBody>
          <a:bodyPr>
            <a:normAutofit/>
          </a:bodyPr>
          <a:lstStyle/>
          <a:p>
            <a:pPr algn="just"/>
            <a:r>
              <a:rPr lang="en-US" sz="3600" b="1" dirty="0" smtClean="0">
                <a:solidFill>
                  <a:schemeClr val="bg1"/>
                </a:solidFill>
                <a:latin typeface="Times New Roman" pitchFamily="18" charset="0"/>
                <a:cs typeface="Times New Roman" pitchFamily="18" charset="0"/>
              </a:rPr>
              <a:t>Importance of CSF</a:t>
            </a:r>
            <a:endParaRPr lang="en-US" sz="3600" b="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334000"/>
          </a:xfrm>
        </p:spPr>
        <p:txBody>
          <a:bodyPr>
            <a:noAutofit/>
          </a:bodyPr>
          <a:lstStyle/>
          <a:p>
            <a:pPr algn="just" fontAlgn="base"/>
            <a:r>
              <a:rPr lang="en-US" dirty="0" smtClean="0">
                <a:latin typeface="Times New Roman" pitchFamily="18" charset="0"/>
                <a:cs typeface="Times New Roman" pitchFamily="18" charset="0"/>
              </a:rPr>
              <a:t>Critical </a:t>
            </a:r>
            <a:r>
              <a:rPr lang="en-US" dirty="0">
                <a:latin typeface="Times New Roman" pitchFamily="18" charset="0"/>
                <a:cs typeface="Times New Roman" pitchFamily="18" charset="0"/>
              </a:rPr>
              <a:t>success factors are important because they help project </a:t>
            </a:r>
            <a:r>
              <a:rPr lang="en-US" dirty="0" smtClean="0">
                <a:latin typeface="Times New Roman" pitchFamily="18" charset="0"/>
                <a:cs typeface="Times New Roman" pitchFamily="18" charset="0"/>
              </a:rPr>
              <a:t>managers to:</a:t>
            </a:r>
            <a:endParaRPr lang="en-US" dirty="0">
              <a:latin typeface="Times New Roman" pitchFamily="18" charset="0"/>
              <a:cs typeface="Times New Roman" pitchFamily="18" charset="0"/>
            </a:endParaRPr>
          </a:p>
          <a:p>
            <a:pPr lvl="1" fontAlgn="base">
              <a:buClr>
                <a:srgbClr val="7030A0"/>
              </a:buClr>
              <a:buFont typeface="Arial" pitchFamily="34" charset="0"/>
              <a:buChar char="φ"/>
            </a:pPr>
            <a:r>
              <a:rPr lang="en-US" sz="3200" b="1" dirty="0">
                <a:latin typeface="Times New Roman" pitchFamily="18" charset="0"/>
                <a:cs typeface="Times New Roman" pitchFamily="18" charset="0"/>
              </a:rPr>
              <a:t>Facilitate communication</a:t>
            </a:r>
            <a:r>
              <a:rPr lang="en-US" sz="3200" dirty="0">
                <a:latin typeface="Times New Roman" pitchFamily="18" charset="0"/>
                <a:cs typeface="Times New Roman" pitchFamily="18" charset="0"/>
              </a:rPr>
              <a:t> between different project stakeholders</a:t>
            </a:r>
          </a:p>
          <a:p>
            <a:pPr lvl="1" fontAlgn="base">
              <a:buClr>
                <a:srgbClr val="7030A0"/>
              </a:buClr>
              <a:buFont typeface="Arial" pitchFamily="34" charset="0"/>
              <a:buChar char="φ"/>
            </a:pPr>
            <a:r>
              <a:rPr lang="en-US" sz="3200" b="1" dirty="0">
                <a:latin typeface="Times New Roman" pitchFamily="18" charset="0"/>
                <a:cs typeface="Times New Roman" pitchFamily="18" charset="0"/>
              </a:rPr>
              <a:t>Monitor and control</a:t>
            </a:r>
            <a:r>
              <a:rPr lang="en-US" sz="3200" dirty="0">
                <a:latin typeface="Times New Roman" pitchFamily="18" charset="0"/>
                <a:cs typeface="Times New Roman" pitchFamily="18" charset="0"/>
              </a:rPr>
              <a:t> scope, changes, and risks</a:t>
            </a:r>
          </a:p>
          <a:p>
            <a:pPr lvl="1" fontAlgn="base">
              <a:buClr>
                <a:srgbClr val="7030A0"/>
              </a:buClr>
              <a:buFont typeface="Arial" pitchFamily="34" charset="0"/>
              <a:buChar char="φ"/>
            </a:pPr>
            <a:r>
              <a:rPr lang="en-US" sz="3200" b="1" dirty="0">
                <a:latin typeface="Times New Roman" pitchFamily="18" charset="0"/>
                <a:cs typeface="Times New Roman" pitchFamily="18" charset="0"/>
              </a:rPr>
              <a:t>Identify and prioritize</a:t>
            </a:r>
            <a:r>
              <a:rPr lang="en-US" sz="3200" dirty="0">
                <a:latin typeface="Times New Roman" pitchFamily="18" charset="0"/>
                <a:cs typeface="Times New Roman" pitchFamily="18" charset="0"/>
              </a:rPr>
              <a:t> goals and tasks</a:t>
            </a:r>
          </a:p>
          <a:p>
            <a:pPr lvl="1" fontAlgn="base">
              <a:buClr>
                <a:srgbClr val="7030A0"/>
              </a:buClr>
              <a:buFont typeface="Arial" pitchFamily="34" charset="0"/>
              <a:buChar char="φ"/>
            </a:pPr>
            <a:r>
              <a:rPr lang="en-US" sz="3200" b="1" dirty="0">
                <a:latin typeface="Times New Roman" pitchFamily="18" charset="0"/>
                <a:cs typeface="Times New Roman" pitchFamily="18" charset="0"/>
              </a:rPr>
              <a:t>Identify and allocate</a:t>
            </a:r>
            <a:r>
              <a:rPr lang="en-US" sz="3200" dirty="0">
                <a:latin typeface="Times New Roman" pitchFamily="18" charset="0"/>
                <a:cs typeface="Times New Roman" pitchFamily="18" charset="0"/>
              </a:rPr>
              <a:t> resources</a:t>
            </a:r>
          </a:p>
          <a:p>
            <a:pPr lvl="1" fontAlgn="base">
              <a:buClr>
                <a:srgbClr val="7030A0"/>
              </a:buClr>
              <a:buFont typeface="Arial" pitchFamily="34" charset="0"/>
              <a:buChar char="φ"/>
            </a:pPr>
            <a:r>
              <a:rPr lang="en-US" sz="3200" b="1" dirty="0">
                <a:latin typeface="Times New Roman" pitchFamily="18" charset="0"/>
                <a:cs typeface="Times New Roman" pitchFamily="18" charset="0"/>
              </a:rPr>
              <a:t>Remove bottlenecks</a:t>
            </a:r>
            <a:r>
              <a:rPr lang="en-US" sz="3200" dirty="0">
                <a:latin typeface="Times New Roman" pitchFamily="18" charset="0"/>
                <a:cs typeface="Times New Roman" pitchFamily="18" charset="0"/>
              </a:rPr>
              <a:t> in knowledge-sharing flows</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l"/>
            <a:r>
              <a:rPr lang="en-US" dirty="0" smtClean="0">
                <a:solidFill>
                  <a:schemeClr val="bg1"/>
                </a:solidFill>
                <a:latin typeface="Times New Roman" pitchFamily="18" charset="0"/>
                <a:cs typeface="Times New Roman" pitchFamily="18" charset="0"/>
              </a:rPr>
              <a:t/>
            </a:r>
            <a:br>
              <a:rPr lang="en-US" dirty="0" smtClean="0">
                <a:solidFill>
                  <a:schemeClr val="bg1"/>
                </a:solidFill>
                <a:latin typeface="Times New Roman" pitchFamily="18" charset="0"/>
                <a:cs typeface="Times New Roman" pitchFamily="18" charset="0"/>
              </a:rPr>
            </a:br>
            <a:r>
              <a:rPr lang="en-US" sz="3600" b="1" dirty="0" smtClean="0">
                <a:solidFill>
                  <a:schemeClr val="bg1"/>
                </a:solidFill>
                <a:latin typeface="Times New Roman" pitchFamily="18" charset="0"/>
                <a:cs typeface="Times New Roman" pitchFamily="18" charset="0"/>
              </a:rPr>
              <a:t>What </a:t>
            </a:r>
            <a:r>
              <a:rPr lang="en-US" sz="3600" b="1" dirty="0" smtClean="0">
                <a:solidFill>
                  <a:schemeClr val="bg1"/>
                </a:solidFill>
                <a:latin typeface="Times New Roman" pitchFamily="18" charset="0"/>
                <a:cs typeface="Times New Roman" pitchFamily="18" charset="0"/>
              </a:rPr>
              <a:t>Are Critical and Key Success Factors in Project Management? </a:t>
            </a:r>
            <a:r>
              <a:rPr lang="en-US" dirty="0">
                <a:solidFill>
                  <a:schemeClr val="bg1"/>
                </a:solidFill>
                <a:latin typeface="Times New Roman" pitchFamily="18" charset="0"/>
                <a:cs typeface="Times New Roman" pitchFamily="18" charset="0"/>
              </a:rPr>
              <a:t/>
            </a:r>
            <a:br>
              <a:rPr lang="en-US" dirty="0">
                <a:solidFill>
                  <a:schemeClr val="bg1"/>
                </a:solidFill>
                <a:latin typeface="Times New Roman" pitchFamily="18" charset="0"/>
                <a:cs typeface="Times New Roman" pitchFamily="18" charset="0"/>
              </a:rPr>
            </a:br>
            <a:endParaRPr lang="en-US"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en-US" dirty="0">
                <a:latin typeface="Times New Roman" pitchFamily="18" charset="0"/>
                <a:cs typeface="Times New Roman" pitchFamily="18" charset="0"/>
              </a:rPr>
              <a:t>According to </a:t>
            </a:r>
            <a:r>
              <a:rPr lang="en-US" b="1" dirty="0">
                <a:latin typeface="Times New Roman" pitchFamily="18" charset="0"/>
                <a:cs typeface="Times New Roman" pitchFamily="18" charset="0"/>
              </a:rPr>
              <a:t>PRINCE2’s definition</a:t>
            </a:r>
            <a:r>
              <a:rPr lang="en-US" dirty="0">
                <a:latin typeface="Times New Roman" pitchFamily="18" charset="0"/>
                <a:cs typeface="Times New Roman" pitchFamily="18" charset="0"/>
              </a:rPr>
              <a:t>, critical success factors (CSFs) are </a:t>
            </a:r>
            <a:endParaRPr lang="en-US" dirty="0" smtClean="0">
              <a:latin typeface="Times New Roman" pitchFamily="18" charset="0"/>
              <a:cs typeface="Times New Roman" pitchFamily="18" charset="0"/>
            </a:endParaRPr>
          </a:p>
          <a:p>
            <a:pPr lvl="1" algn="just"/>
            <a:r>
              <a:rPr lang="en-US" dirty="0" smtClean="0">
                <a:latin typeface="Times New Roman" pitchFamily="18" charset="0"/>
                <a:cs typeface="Times New Roman" pitchFamily="18" charset="0"/>
              </a:rPr>
              <a:t>“</a:t>
            </a:r>
            <a:r>
              <a:rPr lang="en-US" b="1" i="1" dirty="0">
                <a:latin typeface="Times New Roman" pitchFamily="18" charset="0"/>
                <a:cs typeface="Times New Roman" pitchFamily="18" charset="0"/>
              </a:rPr>
              <a:t>elements in a project that are critical to the project achieving its mission or goal</a:t>
            </a:r>
            <a:r>
              <a:rPr lang="en-US" dirty="0" smtClean="0">
                <a:latin typeface="Times New Roman" pitchFamily="18" charset="0"/>
                <a:cs typeface="Times New Roman" pitchFamily="18" charset="0"/>
              </a:rPr>
              <a:t>.”</a:t>
            </a:r>
          </a:p>
          <a:p>
            <a:pPr lvl="1" algn="just"/>
            <a:r>
              <a:rPr lang="en-US" i="1" dirty="0" smtClean="0">
                <a:latin typeface="Times New Roman" pitchFamily="18" charset="0"/>
                <a:cs typeface="Times New Roman" pitchFamily="18" charset="0"/>
              </a:rPr>
              <a:t>“</a:t>
            </a:r>
            <a:r>
              <a:rPr lang="en-US" b="1" i="1" dirty="0" smtClean="0">
                <a:latin typeface="Times New Roman" pitchFamily="18" charset="0"/>
                <a:cs typeface="Times New Roman" pitchFamily="18" charset="0"/>
              </a:rPr>
              <a:t>the </a:t>
            </a:r>
            <a:r>
              <a:rPr lang="en-US" b="1" i="1" dirty="0">
                <a:latin typeface="Times New Roman" pitchFamily="18" charset="0"/>
                <a:cs typeface="Times New Roman" pitchFamily="18" charset="0"/>
              </a:rPr>
              <a:t>limited number of areas in which results, if they are satisfactory, </a:t>
            </a:r>
            <a:r>
              <a:rPr lang="en-US" b="1" i="1" dirty="0" smtClean="0">
                <a:latin typeface="Times New Roman" pitchFamily="18" charset="0"/>
                <a:cs typeface="Times New Roman" pitchFamily="18" charset="0"/>
              </a:rPr>
              <a:t>will ensure </a:t>
            </a:r>
            <a:r>
              <a:rPr lang="en-US" b="1" i="1" dirty="0">
                <a:latin typeface="Times New Roman" pitchFamily="18" charset="0"/>
                <a:cs typeface="Times New Roman" pitchFamily="18" charset="0"/>
              </a:rPr>
              <a:t>successful competitive performance for the organization</a:t>
            </a:r>
            <a:r>
              <a:rPr lang="en-US" i="1" dirty="0" smtClean="0">
                <a:latin typeface="Times New Roman" pitchFamily="18" charset="0"/>
                <a:cs typeface="Times New Roman" pitchFamily="18" charset="0"/>
              </a:rPr>
              <a:t>”.</a:t>
            </a:r>
          </a:p>
          <a:p>
            <a:pPr lvl="1" algn="just"/>
            <a:r>
              <a:rPr lang="en-US" dirty="0" smtClean="0">
                <a:latin typeface="Times New Roman" pitchFamily="18" charset="0"/>
                <a:cs typeface="Times New Roman" pitchFamily="18" charset="0"/>
              </a:rPr>
              <a:t>‘</a:t>
            </a:r>
            <a:r>
              <a:rPr lang="en-US" b="1" i="1" dirty="0" smtClean="0">
                <a:latin typeface="Times New Roman" pitchFamily="18" charset="0"/>
                <a:cs typeface="Times New Roman" pitchFamily="18" charset="0"/>
              </a:rPr>
              <a:t>characteristics</a:t>
            </a:r>
            <a:r>
              <a:rPr lang="en-US" b="1" i="1" dirty="0">
                <a:latin typeface="Times New Roman" pitchFamily="18" charset="0"/>
                <a:cs typeface="Times New Roman" pitchFamily="18" charset="0"/>
              </a:rPr>
              <a:t>, conditions or variables that, when properly </a:t>
            </a:r>
            <a:r>
              <a:rPr lang="en-US" b="1" i="1" dirty="0" smtClean="0">
                <a:latin typeface="Times New Roman" pitchFamily="18" charset="0"/>
                <a:cs typeface="Times New Roman" pitchFamily="18" charset="0"/>
              </a:rPr>
              <a:t>sustained, maintained</a:t>
            </a:r>
            <a:r>
              <a:rPr lang="en-US" b="1" i="1" dirty="0">
                <a:latin typeface="Times New Roman" pitchFamily="18" charset="0"/>
                <a:cs typeface="Times New Roman" pitchFamily="18" charset="0"/>
              </a:rPr>
              <a:t>, or managed, can have a significant impact on the success of </a:t>
            </a:r>
            <a:r>
              <a:rPr lang="en-US" b="1" i="1" dirty="0" smtClean="0">
                <a:latin typeface="Times New Roman" pitchFamily="18" charset="0"/>
                <a:cs typeface="Times New Roman" pitchFamily="18" charset="0"/>
              </a:rPr>
              <a:t>a firm </a:t>
            </a:r>
            <a:r>
              <a:rPr lang="en-US" b="1" i="1" dirty="0">
                <a:latin typeface="Times New Roman" pitchFamily="18" charset="0"/>
                <a:cs typeface="Times New Roman" pitchFamily="18" charset="0"/>
              </a:rPr>
              <a:t>competing in particular industry</a:t>
            </a:r>
            <a:r>
              <a:rPr lang="en-US" i="1"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E0C7A47B-77F5-4169-8632-D4D1E55FB8FC}"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2959</Words>
  <Application>Microsoft Office PowerPoint</Application>
  <PresentationFormat>On-screen Show (4:3)</PresentationFormat>
  <Paragraphs>280</Paragraphs>
  <Slides>49</Slides>
  <Notes>3</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Chapter IV</vt:lpstr>
      <vt:lpstr>Learning Objectives</vt:lpstr>
      <vt:lpstr>Slide 3</vt:lpstr>
      <vt:lpstr>What do we mean by Success?</vt:lpstr>
      <vt:lpstr> What is Project Success? </vt:lpstr>
      <vt:lpstr>What is Critical Success Factor (CSF)?</vt:lpstr>
      <vt:lpstr>Slide 7</vt:lpstr>
      <vt:lpstr>Importance of CSF</vt:lpstr>
      <vt:lpstr> What Are Critical and Key Success Factors in Project Management?  </vt:lpstr>
      <vt:lpstr>Slide 10</vt:lpstr>
      <vt:lpstr> Major Project Success factors </vt:lpstr>
      <vt:lpstr>Slide 12</vt:lpstr>
      <vt:lpstr>Slide 13</vt:lpstr>
      <vt:lpstr>Slide 14</vt:lpstr>
      <vt:lpstr>Slide 15</vt:lpstr>
      <vt:lpstr> PROJECT COST MANAGEMENT </vt:lpstr>
      <vt:lpstr>Slide 17</vt:lpstr>
      <vt:lpstr> MANAGE QUALITY </vt:lpstr>
      <vt:lpstr>PROJECT TIME MANAGEMENT</vt:lpstr>
      <vt:lpstr>Slide 20</vt:lpstr>
      <vt:lpstr>Importance of Project Schedules</vt:lpstr>
      <vt:lpstr>Project Time Management Processes</vt:lpstr>
      <vt:lpstr>Activity Definition</vt:lpstr>
      <vt:lpstr>Activity Lists and Attributes</vt:lpstr>
      <vt:lpstr>Milestones</vt:lpstr>
      <vt:lpstr>Activity Sequencing</vt:lpstr>
      <vt:lpstr>Network Diagrams</vt:lpstr>
      <vt:lpstr>Figure. Sample Activity-on-Arrow (AOA) Network Diagram for Project X</vt:lpstr>
      <vt:lpstr>Gantt Charts</vt:lpstr>
      <vt:lpstr>Figure. Gantt Chart for Project X</vt:lpstr>
      <vt:lpstr>Time/Schedule Control</vt:lpstr>
      <vt:lpstr>Cont’d</vt:lpstr>
      <vt:lpstr>Reality Checks on Scheduling</vt:lpstr>
      <vt:lpstr>Challenges of Project Time/Schedules</vt:lpstr>
      <vt:lpstr> PROJECT LEADERSHIP </vt:lpstr>
      <vt:lpstr>Who is Project Manager?</vt:lpstr>
      <vt:lpstr>Slide 37</vt:lpstr>
      <vt:lpstr>Role of Leadership in Project Management</vt:lpstr>
      <vt:lpstr>Slide 39</vt:lpstr>
      <vt:lpstr>Slide 40</vt:lpstr>
      <vt:lpstr>Slide 41</vt:lpstr>
      <vt:lpstr>Slide 42</vt:lpstr>
      <vt:lpstr>Slide 43</vt:lpstr>
      <vt:lpstr> Leadership styles and project success </vt:lpstr>
      <vt:lpstr>Slide 45</vt:lpstr>
      <vt:lpstr>Slide 46</vt:lpstr>
      <vt:lpstr>Slide 47</vt:lpstr>
      <vt:lpstr>Slide 48</vt:lpstr>
      <vt:lpstr>Slide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IV</dc:title>
  <dc:creator>Digital Library</dc:creator>
  <cp:lastModifiedBy>Digital Library</cp:lastModifiedBy>
  <cp:revision>90</cp:revision>
  <dcterms:created xsi:type="dcterms:W3CDTF">2021-10-30T21:00:32Z</dcterms:created>
  <dcterms:modified xsi:type="dcterms:W3CDTF">2021-10-31T02:57:12Z</dcterms:modified>
</cp:coreProperties>
</file>