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9"/>
  </p:notesMasterIdLst>
  <p:sldIdLst>
    <p:sldId id="257" r:id="rId2"/>
    <p:sldId id="261" r:id="rId3"/>
    <p:sldId id="284" r:id="rId4"/>
    <p:sldId id="285" r:id="rId5"/>
    <p:sldId id="286" r:id="rId6"/>
    <p:sldId id="287" r:id="rId7"/>
    <p:sldId id="262" r:id="rId8"/>
    <p:sldId id="263" r:id="rId9"/>
    <p:sldId id="264" r:id="rId10"/>
    <p:sldId id="289" r:id="rId11"/>
    <p:sldId id="339" r:id="rId12"/>
    <p:sldId id="290" r:id="rId13"/>
    <p:sldId id="291" r:id="rId14"/>
    <p:sldId id="292" r:id="rId15"/>
    <p:sldId id="293" r:id="rId16"/>
    <p:sldId id="294" r:id="rId17"/>
    <p:sldId id="265" r:id="rId18"/>
    <p:sldId id="295" r:id="rId19"/>
    <p:sldId id="266" r:id="rId20"/>
    <p:sldId id="267" r:id="rId21"/>
    <p:sldId id="296" r:id="rId22"/>
    <p:sldId id="297" r:id="rId23"/>
    <p:sldId id="269" r:id="rId24"/>
    <p:sldId id="283" r:id="rId25"/>
    <p:sldId id="270" r:id="rId26"/>
    <p:sldId id="271" r:id="rId27"/>
    <p:sldId id="272" r:id="rId28"/>
    <p:sldId id="273" r:id="rId29"/>
    <p:sldId id="275" r:id="rId30"/>
    <p:sldId id="276" r:id="rId31"/>
    <p:sldId id="277" r:id="rId32"/>
    <p:sldId id="278" r:id="rId33"/>
    <p:sldId id="279" r:id="rId34"/>
    <p:sldId id="280" r:id="rId35"/>
    <p:sldId id="281" r:id="rId36"/>
    <p:sldId id="282"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C8848-C29C-415E-943D-B029A6114FB8}" type="datetimeFigureOut">
              <a:rPr lang="en-US" smtClean="0"/>
              <a:pPr/>
              <a:t>10/1/2019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52565-6C7C-497F-9139-2A39A9C82E0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6F777B-4ACD-4BB0-A2B7-6A0345255A2A}" type="slidenum">
              <a:rPr lang="en-GB" smtClean="0"/>
              <a:pPr/>
              <a:t>41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F66711A-5D21-4120-A2E3-79E00D1B7A89}" type="datetimeFigureOut">
              <a:rPr lang="en-US" smtClean="0"/>
              <a:pPr/>
              <a:t>10/1/2019</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69F6A7D-1C0E-4128-96AE-3476C32E5E0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66711A-5D21-4120-A2E3-79E00D1B7A89}" type="datetimeFigureOut">
              <a:rPr lang="en-US" smtClean="0"/>
              <a:pPr/>
              <a:t>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9F6A7D-1C0E-4128-96AE-3476C32E5E0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F66711A-5D21-4120-A2E3-79E00D1B7A89}" type="datetimeFigureOut">
              <a:rPr lang="en-US" smtClean="0"/>
              <a:pPr/>
              <a:t>10/1/2019</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69F6A7D-1C0E-4128-96AE-3476C32E5E04}"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66711A-5D21-4120-A2E3-79E00D1B7A89}" type="datetimeFigureOut">
              <a:rPr lang="en-US" smtClean="0"/>
              <a:pPr/>
              <a:t>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69F6A7D-1C0E-4128-96AE-3476C32E5E04}"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F66711A-5D21-4120-A2E3-79E00D1B7A89}" type="datetimeFigureOut">
              <a:rPr lang="en-US" smtClean="0"/>
              <a:pPr/>
              <a:t>10/1/2019</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69F6A7D-1C0E-4128-96AE-3476C32E5E04}"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F66711A-5D21-4120-A2E3-79E00D1B7A89}" type="datetimeFigureOut">
              <a:rPr lang="en-US" smtClean="0"/>
              <a:pPr/>
              <a:t>10/1/2019</a:t>
            </a:fld>
            <a:endParaRPr lang="en-GB"/>
          </a:p>
        </p:txBody>
      </p:sp>
      <p:sp>
        <p:nvSpPr>
          <p:cNvPr id="10" name="Slide Number Placeholder 9"/>
          <p:cNvSpPr>
            <a:spLocks noGrp="1"/>
          </p:cNvSpPr>
          <p:nvPr>
            <p:ph type="sldNum" sz="quarter" idx="16"/>
          </p:nvPr>
        </p:nvSpPr>
        <p:spPr/>
        <p:txBody>
          <a:bodyPr rtlCol="0"/>
          <a:lstStyle/>
          <a:p>
            <a:fld id="{969F6A7D-1C0E-4128-96AE-3476C32E5E04}"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F66711A-5D21-4120-A2E3-79E00D1B7A89}" type="datetimeFigureOut">
              <a:rPr lang="en-US" smtClean="0"/>
              <a:pPr/>
              <a:t>10/1/2019</a:t>
            </a:fld>
            <a:endParaRPr lang="en-GB"/>
          </a:p>
        </p:txBody>
      </p:sp>
      <p:sp>
        <p:nvSpPr>
          <p:cNvPr id="12" name="Slide Number Placeholder 11"/>
          <p:cNvSpPr>
            <a:spLocks noGrp="1"/>
          </p:cNvSpPr>
          <p:nvPr>
            <p:ph type="sldNum" sz="quarter" idx="16"/>
          </p:nvPr>
        </p:nvSpPr>
        <p:spPr/>
        <p:txBody>
          <a:bodyPr rtlCol="0"/>
          <a:lstStyle/>
          <a:p>
            <a:fld id="{969F6A7D-1C0E-4128-96AE-3476C32E5E04}"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66711A-5D21-4120-A2E3-79E00D1B7A89}" type="datetimeFigureOut">
              <a:rPr lang="en-US" smtClean="0"/>
              <a:pPr/>
              <a:t>10/1/2019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69F6A7D-1C0E-4128-96AE-3476C32E5E0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6711A-5D21-4120-A2E3-79E00D1B7A89}" type="datetimeFigureOut">
              <a:rPr lang="en-US" smtClean="0"/>
              <a:pPr/>
              <a:t>10/1/2019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69F6A7D-1C0E-4128-96AE-3476C32E5E0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F66711A-5D21-4120-A2E3-79E00D1B7A89}" type="datetimeFigureOut">
              <a:rPr lang="en-US" smtClean="0"/>
              <a:pPr/>
              <a:t>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69F6A7D-1C0E-4128-96AE-3476C32E5E04}"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F66711A-5D21-4120-A2E3-79E00D1B7A89}" type="datetimeFigureOut">
              <a:rPr lang="en-US" smtClean="0"/>
              <a:pPr/>
              <a:t>10/1/2019</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69F6A7D-1C0E-4128-96AE-3476C32E5E04}"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F66711A-5D21-4120-A2E3-79E00D1B7A89}" type="datetimeFigureOut">
              <a:rPr lang="en-US" smtClean="0"/>
              <a:pPr/>
              <a:t>10/1/2019</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69F6A7D-1C0E-4128-96AE-3476C32E5E0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pPr algn="ctr">
              <a:buNone/>
            </a:pPr>
            <a:r>
              <a:rPr lang="en-US" sz="4000" b="1" dirty="0" smtClean="0">
                <a:latin typeface="Garamond" pitchFamily="18" charset="0"/>
              </a:rPr>
              <a:t>Chapter 1</a:t>
            </a:r>
          </a:p>
          <a:p>
            <a:pPr algn="ctr">
              <a:buNone/>
            </a:pPr>
            <a:r>
              <a:rPr lang="en-US" sz="3200" b="1" dirty="0" smtClean="0">
                <a:latin typeface="Garamond" pitchFamily="18" charset="0"/>
              </a:rPr>
              <a:t>The Concept and Nature of Project Quality Management</a:t>
            </a:r>
            <a:r>
              <a:rPr lang="en-US" sz="3200" dirty="0" smtClean="0">
                <a:latin typeface="Garamond" pitchFamily="18" charset="0"/>
              </a:rPr>
              <a:t> </a:t>
            </a:r>
          </a:p>
          <a:p>
            <a:pPr>
              <a:buNone/>
            </a:pPr>
            <a:r>
              <a:rPr lang="en-GB" sz="3200" b="1" dirty="0" smtClean="0">
                <a:latin typeface="Garamond" pitchFamily="18" charset="0"/>
              </a:rPr>
              <a:t>Contents</a:t>
            </a:r>
          </a:p>
          <a:p>
            <a:pPr>
              <a:buNone/>
            </a:pPr>
            <a:r>
              <a:rPr lang="en-GB" sz="3200" dirty="0" smtClean="0">
                <a:latin typeface="Garamond" pitchFamily="18" charset="0"/>
              </a:rPr>
              <a:t>1.1. What is Quality </a:t>
            </a:r>
          </a:p>
          <a:p>
            <a:pPr>
              <a:buNone/>
            </a:pPr>
            <a:r>
              <a:rPr lang="en-GB" sz="3200" dirty="0" smtClean="0">
                <a:latin typeface="Garamond" pitchFamily="18" charset="0"/>
              </a:rPr>
              <a:t>1.2. Three Key Quality Management Concepts</a:t>
            </a:r>
          </a:p>
          <a:p>
            <a:pPr>
              <a:buNone/>
            </a:pPr>
            <a:r>
              <a:rPr lang="en-GB" sz="3200" dirty="0" smtClean="0">
                <a:latin typeface="Garamond" pitchFamily="18" charset="0"/>
              </a:rPr>
              <a:t>1.3. Quality Management for Projects</a:t>
            </a:r>
          </a:p>
          <a:p>
            <a:pPr>
              <a:buNone/>
            </a:pPr>
            <a:r>
              <a:rPr lang="en-GB" sz="3200" dirty="0" smtClean="0">
                <a:latin typeface="Garamond" pitchFamily="18" charset="0"/>
              </a:rPr>
              <a:t>1.4. Features of Quality Management </a:t>
            </a:r>
          </a:p>
          <a:p>
            <a:pPr>
              <a:buNone/>
            </a:pPr>
            <a:r>
              <a:rPr lang="en-GB" sz="3200" dirty="0" smtClean="0">
                <a:latin typeface="Garamond" pitchFamily="18" charset="0"/>
              </a:rPr>
              <a:t>1.5. The Purpose of Management of </a:t>
            </a:r>
            <a:r>
              <a:rPr lang="en-GB" sz="3200" dirty="0" smtClean="0">
                <a:latin typeface="Garamond" pitchFamily="18" charset="0"/>
              </a:rPr>
              <a:t>Quality</a:t>
            </a:r>
          </a:p>
          <a:p>
            <a:pPr>
              <a:buNone/>
            </a:pPr>
            <a:r>
              <a:rPr lang="en-GB" sz="3200" dirty="0" smtClean="0">
                <a:latin typeface="Garamond" pitchFamily="18" charset="0"/>
              </a:rPr>
              <a:t>1.6. Key Processes of Project Quality Management </a:t>
            </a:r>
            <a:r>
              <a:rPr lang="en-GB" sz="3200" dirty="0" smtClean="0">
                <a:latin typeface="Garamond" pitchFamily="18" charset="0"/>
              </a:rPr>
              <a:t/>
            </a:r>
            <a:br>
              <a:rPr lang="en-GB" sz="3200" dirty="0" smtClean="0">
                <a:latin typeface="Garamond" pitchFamily="18" charset="0"/>
              </a:rPr>
            </a:br>
            <a:endParaRPr lang="en-GB" sz="3200" dirty="0" smtClean="0">
              <a:latin typeface="Garamond" pitchFamily="18" charset="0"/>
            </a:endParaRPr>
          </a:p>
          <a:p>
            <a:pPr>
              <a:buNone/>
            </a:pPr>
            <a:endParaRPr lang="en-US" sz="3200" dirty="0" smtClean="0">
              <a:latin typeface="Garamond" pitchFamily="18" charset="0"/>
            </a:endParaRPr>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buNone/>
            </a:pPr>
            <a:r>
              <a:rPr lang="en-GB" sz="3200" i="1" dirty="0" smtClean="0">
                <a:solidFill>
                  <a:srgbClr val="00B0F0"/>
                </a:solidFill>
                <a:latin typeface="Perpetua" pitchFamily="18" charset="0"/>
              </a:rPr>
              <a:t>	The </a:t>
            </a:r>
            <a:r>
              <a:rPr lang="en-GB" sz="3200" i="1" dirty="0" smtClean="0">
                <a:solidFill>
                  <a:srgbClr val="00B0F0"/>
                </a:solidFill>
                <a:latin typeface="Perpetua" pitchFamily="18" charset="0"/>
              </a:rPr>
              <a:t>sources of cost of quality are three: failure, prevention, and </a:t>
            </a:r>
            <a:r>
              <a:rPr lang="en-GB" sz="3200" i="1" dirty="0" smtClean="0">
                <a:solidFill>
                  <a:srgbClr val="00B0F0"/>
                </a:solidFill>
                <a:latin typeface="Perpetua" pitchFamily="18" charset="0"/>
              </a:rPr>
              <a:t>appraisal.</a:t>
            </a:r>
          </a:p>
          <a:p>
            <a:pPr algn="just">
              <a:buNone/>
            </a:pPr>
            <a:r>
              <a:rPr lang="en-GB" sz="3200" b="1" dirty="0" smtClean="0">
                <a:solidFill>
                  <a:srgbClr val="00B0F0"/>
                </a:solidFill>
                <a:latin typeface="Perpetua" pitchFamily="18" charset="0"/>
              </a:rPr>
              <a:t>1. Failure</a:t>
            </a:r>
          </a:p>
          <a:p>
            <a:r>
              <a:rPr lang="en-GB" sz="3200" dirty="0" smtClean="0">
                <a:latin typeface="Perpetua" pitchFamily="18" charset="0"/>
              </a:rPr>
              <a:t> Failure </a:t>
            </a:r>
            <a:r>
              <a:rPr lang="en-GB" sz="3200" dirty="0" smtClean="0">
                <a:latin typeface="Perpetua" pitchFamily="18" charset="0"/>
              </a:rPr>
              <a:t>costs may result from either internal or external failure. </a:t>
            </a:r>
          </a:p>
          <a:p>
            <a:endParaRPr lang="en-GB" sz="3200" dirty="0" smtClean="0">
              <a:latin typeface="Perpetua" pitchFamily="18" charset="0"/>
            </a:endParaRPr>
          </a:p>
          <a:p>
            <a:r>
              <a:rPr lang="en-GB" sz="3200" dirty="0" smtClean="0">
                <a:latin typeface="Perpetua" pitchFamily="18" charset="0"/>
              </a:rPr>
              <a:t>The major costs associated with internal failures, those that occur </a:t>
            </a:r>
            <a:r>
              <a:rPr lang="en-GB" sz="3200" dirty="0" smtClean="0">
                <a:solidFill>
                  <a:srgbClr val="00B0F0"/>
                </a:solidFill>
                <a:latin typeface="Perpetua" pitchFamily="18" charset="0"/>
              </a:rPr>
              <a:t>before a product has been delivered to a customer, are scrap and rework.</a:t>
            </a:r>
          </a:p>
          <a:p>
            <a:endParaRPr lang="en-GB" sz="3200" dirty="0" smtClean="0">
              <a:latin typeface="Perpetua" pitchFamily="18" charset="0"/>
            </a:endParaRPr>
          </a:p>
          <a:p>
            <a:pPr marL="514350" indent="-514350">
              <a:buAutoNum type="arabicPeriod"/>
            </a:pPr>
            <a:endParaRPr lang="en-GB" sz="3200" dirty="0" smtClean="0">
              <a:latin typeface="Perpetua" pitchFamily="18" charset="0"/>
            </a:endParaRPr>
          </a:p>
          <a:p>
            <a:pPr algn="just">
              <a:buNone/>
            </a:pPr>
            <a:endParaRPr lang="en-GB" sz="3200" i="1" dirty="0" smtClean="0">
              <a:solidFill>
                <a:srgbClr val="00B0F0"/>
              </a:solidFill>
              <a:latin typeface="Perpetua" pitchFamily="18" charset="0"/>
            </a:endParaRPr>
          </a:p>
          <a:p>
            <a:pPr algn="just">
              <a:buNone/>
            </a:pPr>
            <a:endParaRPr lang="en-GB" dirty="0" smtClean="0">
              <a:latin typeface="Garamond" pitchFamily="18" charset="0"/>
            </a:endParaRPr>
          </a:p>
          <a:p>
            <a:pPr>
              <a:buNone/>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Failure....</a:t>
            </a:r>
            <a:endParaRPr lang="en-GB" dirty="0"/>
          </a:p>
        </p:txBody>
      </p:sp>
      <p:sp>
        <p:nvSpPr>
          <p:cNvPr id="3" name="Content Placeholder 2"/>
          <p:cNvSpPr>
            <a:spLocks noGrp="1"/>
          </p:cNvSpPr>
          <p:nvPr>
            <p:ph sz="quarter" idx="1"/>
          </p:nvPr>
        </p:nvSpPr>
        <p:spPr/>
        <p:txBody>
          <a:bodyPr>
            <a:normAutofit/>
          </a:bodyPr>
          <a:lstStyle/>
          <a:p>
            <a:pPr marL="514350" indent="-514350" algn="just">
              <a:buNone/>
            </a:pPr>
            <a:r>
              <a:rPr lang="en-GB" sz="2400" i="1" dirty="0" smtClean="0">
                <a:latin typeface="Perpetua" pitchFamily="18" charset="0"/>
              </a:rPr>
              <a:t>	At </a:t>
            </a:r>
            <a:r>
              <a:rPr lang="en-GB" sz="2400" i="1" dirty="0" smtClean="0">
                <a:latin typeface="Perpetua" pitchFamily="18" charset="0"/>
              </a:rPr>
              <a:t>the end of some process, a product may not conform to prescribed specifications.</a:t>
            </a:r>
          </a:p>
          <a:p>
            <a:pPr marL="514350" indent="-514350" algn="just">
              <a:buAutoNum type="arabicPeriod"/>
            </a:pPr>
            <a:r>
              <a:rPr lang="en-GB" sz="2400" b="1" dirty="0" smtClean="0">
                <a:latin typeface="Perpetua" pitchFamily="18" charset="0"/>
              </a:rPr>
              <a:t>Scrap</a:t>
            </a:r>
            <a:r>
              <a:rPr lang="en-GB" sz="2400" b="1" dirty="0" smtClean="0">
                <a:latin typeface="Perpetua" pitchFamily="18" charset="0"/>
              </a:rPr>
              <a:t>: </a:t>
            </a:r>
            <a:r>
              <a:rPr lang="en-GB" sz="2400" dirty="0" smtClean="0">
                <a:latin typeface="Perpetua" pitchFamily="18" charset="0"/>
              </a:rPr>
              <a:t>The degree of </a:t>
            </a:r>
            <a:r>
              <a:rPr lang="en-GB" sz="2400" dirty="0" err="1" smtClean="0">
                <a:latin typeface="Perpetua" pitchFamily="18" charset="0"/>
              </a:rPr>
              <a:t>nonconformance</a:t>
            </a:r>
            <a:r>
              <a:rPr lang="en-GB" sz="2400" dirty="0" smtClean="0">
                <a:latin typeface="Perpetua" pitchFamily="18" charset="0"/>
              </a:rPr>
              <a:t> may be so severe that the product cannot be fixed and must be discarded. Any costs associated with production to this point are lost. This is scrap</a:t>
            </a:r>
            <a:r>
              <a:rPr lang="en-GB" sz="2400" dirty="0" smtClean="0">
                <a:latin typeface="Perpetua" pitchFamily="18" charset="0"/>
              </a:rPr>
              <a:t>.</a:t>
            </a:r>
          </a:p>
          <a:p>
            <a:pPr marL="514350" indent="-514350" algn="just">
              <a:buAutoNum type="arabicPeriod"/>
            </a:pPr>
            <a:endParaRPr lang="en-GB" sz="2400" dirty="0" smtClean="0">
              <a:latin typeface="Perpetua" pitchFamily="18" charset="0"/>
            </a:endParaRPr>
          </a:p>
          <a:p>
            <a:pPr algn="just">
              <a:buNone/>
            </a:pPr>
            <a:r>
              <a:rPr lang="en-GB" sz="2400" dirty="0" smtClean="0">
                <a:latin typeface="Perpetua" pitchFamily="18" charset="0"/>
              </a:rPr>
              <a:t>2</a:t>
            </a:r>
            <a:r>
              <a:rPr lang="en-GB" sz="2400" b="1" dirty="0" smtClean="0">
                <a:latin typeface="Perpetua" pitchFamily="18" charset="0"/>
              </a:rPr>
              <a:t>. Rework</a:t>
            </a:r>
            <a:r>
              <a:rPr lang="en-GB" sz="2400" dirty="0" smtClean="0">
                <a:latin typeface="Perpetua" pitchFamily="18" charset="0"/>
              </a:rPr>
              <a:t>: In some cases, the degree of </a:t>
            </a:r>
            <a:r>
              <a:rPr lang="en-GB" sz="2400" dirty="0" err="1" smtClean="0">
                <a:latin typeface="Perpetua" pitchFamily="18" charset="0"/>
              </a:rPr>
              <a:t>nonconformance</a:t>
            </a:r>
            <a:r>
              <a:rPr lang="en-GB" sz="2400" dirty="0" smtClean="0">
                <a:latin typeface="Perpetua" pitchFamily="18" charset="0"/>
              </a:rPr>
              <a:t> may not be so severe. A reasonable amount of additional effort may bring the product into conformance, so the product is re-entered into the process and any additional work adds to the overall cost of production. This is rework.</a:t>
            </a:r>
          </a:p>
          <a:p>
            <a:pPr marL="514350" indent="-514350">
              <a:buNone/>
            </a:pPr>
            <a:endParaRPr lang="en-GB" sz="2400" dirty="0" smtClean="0">
              <a:latin typeface="Perpetu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b="1" dirty="0" smtClean="0">
                <a:latin typeface="Perpetua" pitchFamily="18" charset="0"/>
              </a:rPr>
              <a:t>External failures,</a:t>
            </a:r>
            <a:r>
              <a:rPr lang="en-GB" dirty="0" smtClean="0">
                <a:latin typeface="Perpetua" pitchFamily="18" charset="0"/>
              </a:rPr>
              <a:t> those that occur after a product has been delivered to a customer, may generate costs for repairs in accordance with p</a:t>
            </a:r>
            <a:r>
              <a:rPr lang="en-GB" b="1" dirty="0" smtClean="0">
                <a:latin typeface="Perpetua" pitchFamily="18" charset="0"/>
              </a:rPr>
              <a:t>roduct warranty obligations. </a:t>
            </a:r>
            <a:endParaRPr lang="en-GB" b="1" dirty="0" smtClean="0">
              <a:latin typeface="Perpetua" pitchFamily="18" charset="0"/>
            </a:endParaRPr>
          </a:p>
          <a:p>
            <a:pPr algn="just"/>
            <a:endParaRPr lang="en-GB" b="1" dirty="0" smtClean="0">
              <a:latin typeface="Perpetua" pitchFamily="18" charset="0"/>
            </a:endParaRPr>
          </a:p>
          <a:p>
            <a:pPr algn="just"/>
            <a:r>
              <a:rPr lang="en-GB" dirty="0" smtClean="0">
                <a:latin typeface="Perpetua" pitchFamily="18" charset="0"/>
              </a:rPr>
              <a:t>They may also generate product recalls, which can be far more expensive. Consider the potential cost of fixing a defective part during assembly versus recalling 1.2 million automobiles to replace the defective part. Recall costs are orders of magnitude higher than repeat costs</a:t>
            </a:r>
            <a:r>
              <a:rPr lang="en-GB" dirty="0" smtClean="0">
                <a:latin typeface="Perpetua" pitchFamily="18" charset="0"/>
              </a:rPr>
              <a:t>.</a:t>
            </a:r>
          </a:p>
          <a:p>
            <a:pPr algn="just"/>
            <a:endParaRPr lang="en-GB" dirty="0" smtClean="0">
              <a:latin typeface="Perpetua" pitchFamily="18" charset="0"/>
            </a:endParaRPr>
          </a:p>
          <a:p>
            <a:pPr algn="just"/>
            <a:r>
              <a:rPr lang="en-GB" dirty="0" smtClean="0">
                <a:latin typeface="Perpetua" pitchFamily="18" charset="0"/>
              </a:rPr>
              <a:t>External failure costs include those associated with complaints and complaint handling.</a:t>
            </a:r>
            <a:endParaRPr lang="en-GB" dirty="0">
              <a:latin typeface="Perpetu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latin typeface="Perpetua" pitchFamily="18" charset="0"/>
            </a:endParaRPr>
          </a:p>
        </p:txBody>
      </p:sp>
      <p:sp>
        <p:nvSpPr>
          <p:cNvPr id="3" name="Content Placeholder 2"/>
          <p:cNvSpPr>
            <a:spLocks noGrp="1"/>
          </p:cNvSpPr>
          <p:nvPr>
            <p:ph sz="quarter" idx="1"/>
          </p:nvPr>
        </p:nvSpPr>
        <p:spPr/>
        <p:txBody>
          <a:bodyPr>
            <a:normAutofit fontScale="92500"/>
          </a:bodyPr>
          <a:lstStyle/>
          <a:p>
            <a:pPr algn="just">
              <a:buNone/>
            </a:pPr>
            <a:r>
              <a:rPr lang="en-GB" sz="2600" b="1" dirty="0" smtClean="0">
                <a:latin typeface="Perpetua" pitchFamily="18" charset="0"/>
              </a:rPr>
              <a:t>2. Prevention </a:t>
            </a:r>
          </a:p>
          <a:p>
            <a:pPr algn="just"/>
            <a:r>
              <a:rPr lang="en-GB" sz="2400" dirty="0" smtClean="0">
                <a:latin typeface="Perpetua" pitchFamily="18" charset="0"/>
              </a:rPr>
              <a:t>Prevention</a:t>
            </a:r>
            <a:r>
              <a:rPr lang="en-GB" sz="2400" dirty="0" smtClean="0">
                <a:latin typeface="Perpetua" pitchFamily="18" charset="0"/>
              </a:rPr>
              <a:t>: Prevention costs are fundamentally different from failure costs. </a:t>
            </a:r>
            <a:endParaRPr lang="en-GB" sz="2400" dirty="0" smtClean="0">
              <a:latin typeface="Perpetua" pitchFamily="18" charset="0"/>
            </a:endParaRPr>
          </a:p>
          <a:p>
            <a:pPr algn="just"/>
            <a:endParaRPr lang="en-GB" sz="2400" dirty="0" smtClean="0">
              <a:latin typeface="Perpetua" pitchFamily="18" charset="0"/>
            </a:endParaRPr>
          </a:p>
          <a:p>
            <a:pPr algn="just"/>
            <a:r>
              <a:rPr lang="en-GB" sz="2400" dirty="0" smtClean="0">
                <a:latin typeface="Perpetua" pitchFamily="18" charset="0"/>
              </a:rPr>
              <a:t>These costs are related to </a:t>
            </a:r>
            <a:r>
              <a:rPr lang="en-GB" sz="2400" b="1" dirty="0" smtClean="0">
                <a:latin typeface="Perpetua" pitchFamily="18" charset="0"/>
              </a:rPr>
              <a:t>things that an organization does</a:t>
            </a:r>
            <a:r>
              <a:rPr lang="en-GB" sz="2400" dirty="0" smtClean="0">
                <a:latin typeface="Perpetua" pitchFamily="18" charset="0"/>
              </a:rPr>
              <a:t> rather than to outcomes of a process. </a:t>
            </a:r>
            <a:endParaRPr lang="en-GB" sz="2400" dirty="0" smtClean="0">
              <a:latin typeface="Perpetua" pitchFamily="18" charset="0"/>
            </a:endParaRPr>
          </a:p>
          <a:p>
            <a:pPr algn="just"/>
            <a:endParaRPr lang="en-GB" sz="2400" dirty="0" smtClean="0">
              <a:latin typeface="Perpetua" pitchFamily="18" charset="0"/>
            </a:endParaRPr>
          </a:p>
          <a:p>
            <a:pPr algn="just"/>
            <a:r>
              <a:rPr lang="en-GB" sz="2400" dirty="0" smtClean="0">
                <a:latin typeface="Perpetua" pitchFamily="18" charset="0"/>
              </a:rPr>
              <a:t>Prevention costs begin with planning. One of the greatest errors a project manager can make is to leap into performance without sufficient planning</a:t>
            </a:r>
            <a:r>
              <a:rPr lang="en-GB" sz="2400" dirty="0" smtClean="0">
                <a:latin typeface="Perpetua" pitchFamily="18" charset="0"/>
              </a:rPr>
              <a:t>.</a:t>
            </a:r>
          </a:p>
          <a:p>
            <a:pPr algn="just"/>
            <a:endParaRPr lang="en-GB" sz="2400" dirty="0" smtClean="0">
              <a:latin typeface="Perpetua" pitchFamily="18" charset="0"/>
            </a:endParaRPr>
          </a:p>
          <a:p>
            <a:pPr algn="just"/>
            <a:r>
              <a:rPr lang="en-GB" sz="2400" dirty="0" smtClean="0">
                <a:latin typeface="Perpetua" pitchFamily="18" charset="0"/>
              </a:rPr>
              <a:t>Prevention costs include both </a:t>
            </a:r>
            <a:r>
              <a:rPr lang="en-GB" sz="2400" b="1" dirty="0" smtClean="0">
                <a:latin typeface="Perpetua" pitchFamily="18" charset="0"/>
              </a:rPr>
              <a:t>quality planning and audits, and process planning and control.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2400" b="1" dirty="0" smtClean="0">
                <a:latin typeface="Perpetua" pitchFamily="18" charset="0"/>
              </a:rPr>
              <a:t>Quality planning </a:t>
            </a:r>
            <a:r>
              <a:rPr lang="en-GB" sz="2400" b="1" i="1" dirty="0" smtClean="0">
                <a:latin typeface="Perpetua" pitchFamily="18" charset="0"/>
              </a:rPr>
              <a:t>establishes the quality management system</a:t>
            </a:r>
            <a:r>
              <a:rPr lang="en-GB" sz="2400" b="1" dirty="0" smtClean="0">
                <a:latin typeface="Perpetua" pitchFamily="18" charset="0"/>
              </a:rPr>
              <a:t> </a:t>
            </a:r>
            <a:r>
              <a:rPr lang="en-GB" sz="2400" dirty="0" smtClean="0">
                <a:latin typeface="Perpetua" pitchFamily="18" charset="0"/>
              </a:rPr>
              <a:t>for the project. </a:t>
            </a:r>
            <a:endParaRPr lang="en-GB" sz="2400" dirty="0" smtClean="0">
              <a:latin typeface="Perpetua" pitchFamily="18" charset="0"/>
            </a:endParaRPr>
          </a:p>
          <a:p>
            <a:pPr algn="just"/>
            <a:endParaRPr lang="en-GB" sz="2400" dirty="0" smtClean="0">
              <a:latin typeface="Perpetua" pitchFamily="18" charset="0"/>
            </a:endParaRPr>
          </a:p>
          <a:p>
            <a:pPr algn="just"/>
            <a:r>
              <a:rPr lang="en-GB" sz="2400" b="1" dirty="0" smtClean="0">
                <a:latin typeface="Perpetua" pitchFamily="18" charset="0"/>
              </a:rPr>
              <a:t>Quality audits </a:t>
            </a:r>
            <a:r>
              <a:rPr lang="en-GB" sz="2400" b="1" i="1" dirty="0" smtClean="0">
                <a:latin typeface="Perpetua" pitchFamily="18" charset="0"/>
              </a:rPr>
              <a:t>ensure that the system works as intended</a:t>
            </a:r>
            <a:r>
              <a:rPr lang="en-GB" sz="2400" i="1" dirty="0" smtClean="0">
                <a:latin typeface="Perpetua" pitchFamily="18" charset="0"/>
              </a:rPr>
              <a:t>. </a:t>
            </a:r>
            <a:r>
              <a:rPr lang="en-GB" sz="2400" dirty="0" smtClean="0">
                <a:latin typeface="Perpetua" pitchFamily="18" charset="0"/>
              </a:rPr>
              <a:t>Generally, an audit is a comparison of performance to plan</a:t>
            </a:r>
            <a:r>
              <a:rPr lang="en-GB" sz="2400" dirty="0" smtClean="0">
                <a:latin typeface="Perpetua" pitchFamily="18" charset="0"/>
              </a:rPr>
              <a:t>.</a:t>
            </a:r>
          </a:p>
          <a:p>
            <a:pPr algn="just"/>
            <a:endParaRPr lang="en-GB" sz="2400" dirty="0" smtClean="0">
              <a:latin typeface="Perpetua" pitchFamily="18" charset="0"/>
            </a:endParaRPr>
          </a:p>
          <a:p>
            <a:pPr algn="just"/>
            <a:r>
              <a:rPr lang="en-GB" sz="2400" b="1" dirty="0" smtClean="0">
                <a:latin typeface="Perpetua" pitchFamily="18" charset="0"/>
              </a:rPr>
              <a:t>Process planning </a:t>
            </a:r>
            <a:r>
              <a:rPr lang="en-GB" sz="2400" dirty="0" smtClean="0">
                <a:latin typeface="Perpetua" pitchFamily="18" charset="0"/>
              </a:rPr>
              <a:t>establishes </a:t>
            </a:r>
            <a:r>
              <a:rPr lang="en-GB" sz="2400" b="1" dirty="0" smtClean="0">
                <a:latin typeface="Perpetua" pitchFamily="18" charset="0"/>
              </a:rPr>
              <a:t>the steps to be taken to produce the product of the project</a:t>
            </a:r>
            <a:r>
              <a:rPr lang="en-GB" sz="2400" b="1" dirty="0" smtClean="0">
                <a:latin typeface="Perpetua" pitchFamily="18" charset="0"/>
              </a:rPr>
              <a:t>.</a:t>
            </a:r>
          </a:p>
          <a:p>
            <a:pPr algn="just"/>
            <a:endParaRPr lang="en-GB" sz="2400" dirty="0" smtClean="0">
              <a:latin typeface="Perpetua" pitchFamily="18" charset="0"/>
            </a:endParaRPr>
          </a:p>
          <a:p>
            <a:pPr algn="just"/>
            <a:r>
              <a:rPr lang="en-GB" sz="2400" b="1" dirty="0" smtClean="0">
                <a:latin typeface="Perpetua" pitchFamily="18" charset="0"/>
              </a:rPr>
              <a:t>Process control </a:t>
            </a:r>
            <a:r>
              <a:rPr lang="en-GB" sz="2400" dirty="0" smtClean="0">
                <a:latin typeface="Perpetua" pitchFamily="18" charset="0"/>
              </a:rPr>
              <a:t>ensures that the process performs as expected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153400" cy="990600"/>
          </a:xfrm>
        </p:spPr>
        <p:txBody>
          <a:bodyPr/>
          <a:lstStyle/>
          <a:p>
            <a:pPr lvl="1" algn="l" rtl="0">
              <a:spcBef>
                <a:spcPct val="0"/>
              </a:spcBef>
            </a:pPr>
            <a:r>
              <a:rPr lang="en-GB" sz="2800" b="1" dirty="0" smtClean="0">
                <a:latin typeface="Perpetua" pitchFamily="18" charset="0"/>
              </a:rPr>
              <a:t/>
            </a:r>
            <a:br>
              <a:rPr lang="en-GB" sz="2800" b="1" dirty="0" smtClean="0">
                <a:latin typeface="Perpetua" pitchFamily="18" charset="0"/>
              </a:rPr>
            </a:br>
            <a:endParaRPr lang="en-GB" b="1" dirty="0">
              <a:latin typeface="Perpetua" pitchFamily="18" charset="0"/>
            </a:endParaRPr>
          </a:p>
        </p:txBody>
      </p:sp>
      <p:sp>
        <p:nvSpPr>
          <p:cNvPr id="3" name="Content Placeholder 2"/>
          <p:cNvSpPr>
            <a:spLocks noGrp="1"/>
          </p:cNvSpPr>
          <p:nvPr>
            <p:ph sz="quarter" idx="1"/>
          </p:nvPr>
        </p:nvSpPr>
        <p:spPr>
          <a:xfrm>
            <a:off x="612648" y="1428736"/>
            <a:ext cx="8153400" cy="4667264"/>
          </a:xfrm>
        </p:spPr>
        <p:txBody>
          <a:bodyPr>
            <a:normAutofit fontScale="77500" lnSpcReduction="20000"/>
          </a:bodyPr>
          <a:lstStyle/>
          <a:p>
            <a:pPr>
              <a:lnSpc>
                <a:spcPct val="110000"/>
              </a:lnSpc>
              <a:buNone/>
            </a:pPr>
            <a:r>
              <a:rPr lang="en-GB" sz="3200" b="1" dirty="0" smtClean="0">
                <a:latin typeface="Perpetua" pitchFamily="18" charset="0"/>
              </a:rPr>
              <a:t>	3</a:t>
            </a:r>
            <a:r>
              <a:rPr lang="en-GB" sz="3200" b="1" dirty="0" smtClean="0">
                <a:latin typeface="Perpetua" pitchFamily="18" charset="0"/>
              </a:rPr>
              <a:t>. </a:t>
            </a:r>
            <a:r>
              <a:rPr lang="en-GB" sz="3200" b="1" dirty="0" smtClean="0">
                <a:latin typeface="Perpetua" pitchFamily="18" charset="0"/>
              </a:rPr>
              <a:t>Appraisal</a:t>
            </a:r>
          </a:p>
          <a:p>
            <a:pPr>
              <a:lnSpc>
                <a:spcPct val="110000"/>
              </a:lnSpc>
            </a:pPr>
            <a:r>
              <a:rPr lang="en-GB" dirty="0" smtClean="0">
                <a:latin typeface="Perpetua" pitchFamily="18" charset="0"/>
              </a:rPr>
              <a:t>Appraisal </a:t>
            </a:r>
            <a:r>
              <a:rPr lang="en-GB" dirty="0" smtClean="0">
                <a:latin typeface="Perpetua" pitchFamily="18" charset="0"/>
              </a:rPr>
              <a:t>costs begin </a:t>
            </a:r>
            <a:r>
              <a:rPr lang="en-GB" b="1" dirty="0" smtClean="0">
                <a:latin typeface="Perpetua" pitchFamily="18" charset="0"/>
              </a:rPr>
              <a:t>with inspection of incoming supplies</a:t>
            </a:r>
            <a:r>
              <a:rPr lang="en-GB" dirty="0" smtClean="0">
                <a:latin typeface="Perpetua" pitchFamily="18" charset="0"/>
              </a:rPr>
              <a:t>.</a:t>
            </a:r>
          </a:p>
          <a:p>
            <a:pPr>
              <a:lnSpc>
                <a:spcPct val="110000"/>
              </a:lnSpc>
            </a:pPr>
            <a:r>
              <a:rPr lang="en-GB" dirty="0" smtClean="0">
                <a:latin typeface="Perpetua" pitchFamily="18" charset="0"/>
              </a:rPr>
              <a:t>The quality of a product is significantly affected by the quality of materials that go into its production. Supplier evaluations may have determined that a particular supplier will provide what is needed for a project, but inspection of actual deliveries is both prudent and essential.</a:t>
            </a:r>
          </a:p>
          <a:p>
            <a:pPr>
              <a:lnSpc>
                <a:spcPct val="110000"/>
              </a:lnSpc>
            </a:pPr>
            <a:r>
              <a:rPr lang="en-GB" sz="2800" dirty="0" smtClean="0">
                <a:latin typeface="Perpetua" pitchFamily="18" charset="0"/>
              </a:rPr>
              <a:t>In-process product inspection is a form of appraisal that </a:t>
            </a:r>
            <a:r>
              <a:rPr lang="en-GB" sz="2800" b="1" dirty="0" smtClean="0">
                <a:latin typeface="Perpetua" pitchFamily="18" charset="0"/>
              </a:rPr>
              <a:t>ensures production is following the plan.</a:t>
            </a:r>
          </a:p>
          <a:p>
            <a:pPr>
              <a:lnSpc>
                <a:spcPct val="110000"/>
              </a:lnSpc>
            </a:pPr>
            <a:r>
              <a:rPr lang="en-GB" sz="2800" dirty="0" smtClean="0">
                <a:latin typeface="Perpetua" pitchFamily="18" charset="0"/>
              </a:rPr>
              <a:t> </a:t>
            </a:r>
            <a:r>
              <a:rPr lang="en-GB" sz="2800" b="1" dirty="0" smtClean="0">
                <a:latin typeface="Perpetua" pitchFamily="18" charset="0"/>
              </a:rPr>
              <a:t>Noted deficiencies may be corrected before the end of the process when scrap or additional-cost rework are the inevitable results.</a:t>
            </a:r>
          </a:p>
          <a:p>
            <a:pPr>
              <a:lnSpc>
                <a:spcPct val="110000"/>
              </a:lnSpc>
            </a:pPr>
            <a:r>
              <a:rPr lang="en-GB" sz="2800" dirty="0" smtClean="0">
                <a:latin typeface="Perpetua" pitchFamily="18" charset="0"/>
              </a:rPr>
              <a:t>Final product inspection </a:t>
            </a:r>
            <a:r>
              <a:rPr lang="en-GB" sz="2800" b="1" dirty="0" smtClean="0">
                <a:latin typeface="Perpetua" pitchFamily="18" charset="0"/>
              </a:rPr>
              <a:t>determines conformance of the result of the complete process.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153400" cy="990600"/>
          </a:xfrm>
        </p:spPr>
        <p:txBody>
          <a:bodyPr>
            <a:normAutofit fontScale="90000"/>
          </a:bodyPr>
          <a:lstStyle/>
          <a:p>
            <a:r>
              <a:rPr lang="en-GB" dirty="0" smtClean="0"/>
              <a:t/>
            </a:r>
            <a:br>
              <a:rPr lang="en-GB" dirty="0" smtClean="0"/>
            </a:br>
            <a:r>
              <a:rPr lang="en-GB" dirty="0" smtClean="0">
                <a:latin typeface="Perpetua" pitchFamily="18" charset="0"/>
              </a:rPr>
              <a:t>Benefits of Quality</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77500" lnSpcReduction="20000"/>
          </a:bodyPr>
          <a:lstStyle/>
          <a:p>
            <a:pPr algn="just">
              <a:lnSpc>
                <a:spcPct val="120000"/>
              </a:lnSpc>
            </a:pPr>
            <a:r>
              <a:rPr lang="en-GB" dirty="0" smtClean="0">
                <a:latin typeface="Perpetua" pitchFamily="18" charset="0"/>
              </a:rPr>
              <a:t>The benefits of quality in project performance are many.</a:t>
            </a:r>
          </a:p>
          <a:p>
            <a:pPr marL="514350" indent="-514350" algn="just">
              <a:lnSpc>
                <a:spcPct val="120000"/>
              </a:lnSpc>
              <a:buAutoNum type="arabicPeriod"/>
            </a:pPr>
            <a:r>
              <a:rPr lang="en-GB" dirty="0" smtClean="0">
                <a:latin typeface="Perpetua" pitchFamily="18" charset="0"/>
              </a:rPr>
              <a:t>a quality project and product will </a:t>
            </a:r>
            <a:r>
              <a:rPr lang="en-GB" b="1" dirty="0" smtClean="0">
                <a:latin typeface="Perpetua" pitchFamily="18" charset="0"/>
              </a:rPr>
              <a:t>yield customer satisfaction. </a:t>
            </a:r>
          </a:p>
          <a:p>
            <a:pPr marL="514350" indent="-514350" algn="just">
              <a:lnSpc>
                <a:spcPct val="120000"/>
              </a:lnSpc>
              <a:buNone/>
            </a:pPr>
            <a:r>
              <a:rPr lang="en-GB" dirty="0" smtClean="0">
                <a:latin typeface="Perpetua" pitchFamily="18" charset="0"/>
              </a:rPr>
              <a:t>	If you </a:t>
            </a:r>
            <a:r>
              <a:rPr lang="en-GB" b="1" dirty="0" smtClean="0">
                <a:latin typeface="Perpetua" pitchFamily="18" charset="0"/>
              </a:rPr>
              <a:t>meet or exceed requirements and expectations</a:t>
            </a:r>
            <a:r>
              <a:rPr lang="en-GB" dirty="0" smtClean="0">
                <a:latin typeface="Perpetua" pitchFamily="18" charset="0"/>
              </a:rPr>
              <a:t>, customers will not only accept the results without challenge or ill feeling, but may come back to you for additional work when the need arises. </a:t>
            </a:r>
          </a:p>
          <a:p>
            <a:pPr marL="514350" indent="-514350" algn="just">
              <a:lnSpc>
                <a:spcPct val="120000"/>
              </a:lnSpc>
              <a:buNone/>
            </a:pPr>
            <a:r>
              <a:rPr lang="en-GB" dirty="0" smtClean="0">
                <a:latin typeface="Perpetua" pitchFamily="18" charset="0"/>
              </a:rPr>
              <a:t>2. </a:t>
            </a:r>
            <a:r>
              <a:rPr lang="en-GB" dirty="0" smtClean="0">
                <a:latin typeface="Perpetua" pitchFamily="18" charset="0"/>
              </a:rPr>
              <a:t>	</a:t>
            </a:r>
            <a:r>
              <a:rPr lang="en-GB" b="1" dirty="0" smtClean="0">
                <a:latin typeface="Perpetua" pitchFamily="18" charset="0"/>
              </a:rPr>
              <a:t>Reduced </a:t>
            </a:r>
            <a:r>
              <a:rPr lang="en-GB" b="1" dirty="0" smtClean="0">
                <a:latin typeface="Perpetua" pitchFamily="18" charset="0"/>
              </a:rPr>
              <a:t>costs </a:t>
            </a:r>
            <a:r>
              <a:rPr lang="en-GB" dirty="0" smtClean="0">
                <a:latin typeface="Perpetua" pitchFamily="18" charset="0"/>
              </a:rPr>
              <a:t>are another benefit. Quality processes can reduce waste, improve efficiency, and improve supplies, all things that mean the project may cost less than planned. As costs go down, profits may go up or reduced costs may mean more sales to an existing customer within existing profit margins.</a:t>
            </a:r>
          </a:p>
          <a:p>
            <a:pPr marL="514350" indent="-514350" algn="just">
              <a:lnSpc>
                <a:spcPct val="120000"/>
              </a:lnSpc>
              <a:buNone/>
            </a:pPr>
            <a:r>
              <a:rPr lang="en-GB" dirty="0" smtClean="0">
                <a:latin typeface="Perpetua" pitchFamily="18" charset="0"/>
              </a:rPr>
              <a:t>3. better products, better project performance, and lower costs translate directly into </a:t>
            </a:r>
            <a:r>
              <a:rPr lang="en-GB" b="1" dirty="0" smtClean="0">
                <a:latin typeface="Perpetua" pitchFamily="18" charset="0"/>
              </a:rPr>
              <a:t>increased competitiveness </a:t>
            </a:r>
            <a:r>
              <a:rPr lang="en-GB" dirty="0" smtClean="0">
                <a:latin typeface="Perpetua" pitchFamily="18" charset="0"/>
              </a:rPr>
              <a:t>in an ever-more-global market</a:t>
            </a:r>
            <a:endParaRPr lang="en-GB" dirty="0">
              <a:latin typeface="Perpetu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Perpetua" pitchFamily="18" charset="0"/>
              </a:rPr>
              <a:t>Cost of Quality </a:t>
            </a:r>
            <a:endParaRPr lang="en-GB" dirty="0">
              <a:latin typeface="Perpetua" pitchFamily="18" charset="0"/>
            </a:endParaRPr>
          </a:p>
        </p:txBody>
      </p:sp>
      <p:graphicFrame>
        <p:nvGraphicFramePr>
          <p:cNvPr id="4" name="Content Placeholder 3"/>
          <p:cNvGraphicFramePr>
            <a:graphicFrameLocks noGrp="1"/>
          </p:cNvGraphicFramePr>
          <p:nvPr>
            <p:ph sz="quarter" idx="1"/>
          </p:nvPr>
        </p:nvGraphicFramePr>
        <p:xfrm>
          <a:off x="785785" y="1643050"/>
          <a:ext cx="6951689" cy="5000660"/>
        </p:xfrm>
        <a:graphic>
          <a:graphicData uri="http://schemas.openxmlformats.org/drawingml/2006/table">
            <a:tbl>
              <a:tblPr/>
              <a:tblGrid>
                <a:gridCol w="3440125"/>
                <a:gridCol w="3511564"/>
              </a:tblGrid>
              <a:tr h="462100">
                <a:tc>
                  <a:txBody>
                    <a:bodyPr/>
                    <a:lstStyle/>
                    <a:p>
                      <a:pPr algn="ctr">
                        <a:lnSpc>
                          <a:spcPct val="100000"/>
                        </a:lnSpc>
                        <a:spcAft>
                          <a:spcPts val="1000"/>
                        </a:spcAft>
                      </a:pPr>
                      <a:r>
                        <a:rPr lang="en-GB" sz="2400" b="1" dirty="0">
                          <a:solidFill>
                            <a:srgbClr val="FFFFFF"/>
                          </a:solidFill>
                          <a:latin typeface="Perpetua" pitchFamily="18" charset="0"/>
                          <a:ea typeface="Calibri"/>
                          <a:cs typeface="Times New Roman"/>
                        </a:rPr>
                        <a:t>Cost of Conformance</a:t>
                      </a:r>
                      <a:endParaRPr lang="en-GB" sz="2400" dirty="0">
                        <a:latin typeface="Perpetua" pitchFamily="18" charset="0"/>
                        <a:ea typeface="Calibri"/>
                        <a:cs typeface="Times New Roman"/>
                      </a:endParaRP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1D487E"/>
                    </a:solidFill>
                  </a:tcPr>
                </a:tc>
                <a:tc>
                  <a:txBody>
                    <a:bodyPr/>
                    <a:lstStyle/>
                    <a:p>
                      <a:pPr algn="ctr">
                        <a:lnSpc>
                          <a:spcPct val="100000"/>
                        </a:lnSpc>
                        <a:spcAft>
                          <a:spcPts val="1000"/>
                        </a:spcAft>
                      </a:pPr>
                      <a:r>
                        <a:rPr lang="en-GB" sz="2400" b="1">
                          <a:solidFill>
                            <a:srgbClr val="FFFFFF"/>
                          </a:solidFill>
                          <a:latin typeface="Perpetua" pitchFamily="18" charset="0"/>
                          <a:ea typeface="Calibri"/>
                          <a:cs typeface="Times New Roman"/>
                        </a:rPr>
                        <a:t>Cost of Nonconformance</a:t>
                      </a:r>
                      <a:endParaRPr lang="en-GB" sz="2400">
                        <a:latin typeface="Perpetua" pitchFamily="18" charset="0"/>
                        <a:ea typeface="Calibri"/>
                        <a:cs typeface="Times New Roman"/>
                      </a:endParaRP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1D487E"/>
                    </a:solidFill>
                  </a:tcPr>
                </a:tc>
              </a:tr>
              <a:tr h="2527449">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Prevention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Training</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Document Processes</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Equipment</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Time To Do It Right</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Internal Failure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Rework</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Scrap</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r>
              <a:tr h="2011111">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Appraisal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Testing</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Destructive Testing Loss</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Inspections</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External Failure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Liabilities</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Warranty Work</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Lost Business</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2500" b="1" i="1" dirty="0" smtClean="0">
                <a:latin typeface="Perpetua" pitchFamily="18" charset="0"/>
              </a:rPr>
              <a:t>The essence of a quality chain reaction </a:t>
            </a:r>
            <a:r>
              <a:rPr lang="en-GB" sz="2500" i="1" dirty="0" smtClean="0">
                <a:latin typeface="Perpetua" pitchFamily="18" charset="0"/>
              </a:rPr>
              <a:t>described by W. Edwards Deming: </a:t>
            </a:r>
            <a:endParaRPr lang="en-GB" sz="2500" i="1" dirty="0" smtClean="0">
              <a:latin typeface="Perpetua" pitchFamily="18" charset="0"/>
            </a:endParaRPr>
          </a:p>
          <a:p>
            <a:pPr lvl="1" algn="just"/>
            <a:r>
              <a:rPr lang="en-GB" sz="2200" i="1" dirty="0" smtClean="0">
                <a:latin typeface="Perpetua" pitchFamily="18" charset="0"/>
              </a:rPr>
              <a:t>improve </a:t>
            </a:r>
            <a:r>
              <a:rPr lang="en-GB" sz="2200" i="1" dirty="0" smtClean="0">
                <a:latin typeface="Perpetua" pitchFamily="18" charset="0"/>
              </a:rPr>
              <a:t>quality, </a:t>
            </a:r>
            <a:endParaRPr lang="en-GB" sz="2200" i="1" dirty="0" smtClean="0">
              <a:latin typeface="Perpetua" pitchFamily="18" charset="0"/>
            </a:endParaRPr>
          </a:p>
          <a:p>
            <a:pPr lvl="1" algn="just"/>
            <a:r>
              <a:rPr lang="en-GB" sz="2200" i="1" dirty="0" smtClean="0">
                <a:latin typeface="Perpetua" pitchFamily="18" charset="0"/>
              </a:rPr>
              <a:t>reduce </a:t>
            </a:r>
            <a:r>
              <a:rPr lang="en-GB" sz="2200" i="1" dirty="0" smtClean="0">
                <a:latin typeface="Perpetua" pitchFamily="18" charset="0"/>
              </a:rPr>
              <a:t>costs, </a:t>
            </a:r>
            <a:endParaRPr lang="en-GB" sz="2200" i="1" dirty="0" smtClean="0">
              <a:latin typeface="Perpetua" pitchFamily="18" charset="0"/>
            </a:endParaRPr>
          </a:p>
          <a:p>
            <a:pPr lvl="1" algn="just"/>
            <a:r>
              <a:rPr lang="en-GB" sz="2200" i="1" dirty="0" smtClean="0">
                <a:latin typeface="Perpetua" pitchFamily="18" charset="0"/>
              </a:rPr>
              <a:t>improve </a:t>
            </a:r>
            <a:r>
              <a:rPr lang="en-GB" sz="2200" i="1" dirty="0" smtClean="0">
                <a:latin typeface="Perpetua" pitchFamily="18" charset="0"/>
              </a:rPr>
              <a:t>productivity, </a:t>
            </a:r>
            <a:endParaRPr lang="en-GB" sz="2200" i="1" dirty="0" smtClean="0">
              <a:latin typeface="Perpetua" pitchFamily="18" charset="0"/>
            </a:endParaRPr>
          </a:p>
          <a:p>
            <a:pPr lvl="1" algn="just"/>
            <a:r>
              <a:rPr lang="en-GB" sz="2200" i="1" dirty="0" smtClean="0">
                <a:latin typeface="Perpetua" pitchFamily="18" charset="0"/>
              </a:rPr>
              <a:t>capture </a:t>
            </a:r>
            <a:r>
              <a:rPr lang="en-GB" sz="2200" i="1" dirty="0" smtClean="0">
                <a:latin typeface="Perpetua" pitchFamily="18" charset="0"/>
              </a:rPr>
              <a:t>the market, </a:t>
            </a:r>
            <a:endParaRPr lang="en-GB" sz="2200" i="1" dirty="0" smtClean="0">
              <a:latin typeface="Perpetua" pitchFamily="18" charset="0"/>
            </a:endParaRPr>
          </a:p>
          <a:p>
            <a:pPr lvl="1" algn="just"/>
            <a:r>
              <a:rPr lang="en-GB" sz="2200" i="1" dirty="0" smtClean="0">
                <a:latin typeface="Perpetua" pitchFamily="18" charset="0"/>
              </a:rPr>
              <a:t>stay </a:t>
            </a:r>
            <a:r>
              <a:rPr lang="en-GB" sz="2200" i="1" dirty="0" smtClean="0">
                <a:latin typeface="Perpetua" pitchFamily="18" charset="0"/>
              </a:rPr>
              <a:t>in business, </a:t>
            </a:r>
            <a:endParaRPr lang="en-GB" sz="2200" i="1" dirty="0" smtClean="0">
              <a:latin typeface="Perpetua" pitchFamily="18" charset="0"/>
            </a:endParaRPr>
          </a:p>
          <a:p>
            <a:pPr lvl="1" algn="just"/>
            <a:r>
              <a:rPr lang="en-GB" sz="2200" i="1" dirty="0" smtClean="0">
                <a:latin typeface="Perpetua" pitchFamily="18" charset="0"/>
              </a:rPr>
              <a:t>provide </a:t>
            </a:r>
            <a:r>
              <a:rPr lang="en-GB" sz="2200" i="1" dirty="0" smtClean="0">
                <a:latin typeface="Perpetua" pitchFamily="18" charset="0"/>
              </a:rPr>
              <a:t>more jobs</a:t>
            </a:r>
            <a:endParaRPr lang="en-GB" sz="2200" i="1" dirty="0">
              <a:latin typeface="Perpetu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Perpetua" pitchFamily="18" charset="0"/>
              </a:rPr>
              <a:t>3</a:t>
            </a:r>
            <a:r>
              <a:rPr lang="en-GB" b="1" dirty="0" smtClean="0">
                <a:latin typeface="Perpetua" pitchFamily="18" charset="0"/>
              </a:rPr>
              <a:t>. Continuous Improvement</a:t>
            </a:r>
            <a:br>
              <a:rPr lang="en-GB" b="1"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a:xfrm>
            <a:off x="612648" y="1600200"/>
            <a:ext cx="8153400" cy="5257800"/>
          </a:xfrm>
        </p:spPr>
        <p:txBody>
          <a:bodyPr>
            <a:normAutofit fontScale="77500" lnSpcReduction="20000"/>
          </a:bodyPr>
          <a:lstStyle/>
          <a:p>
            <a:pPr algn="just">
              <a:lnSpc>
                <a:spcPct val="120000"/>
              </a:lnSpc>
            </a:pPr>
            <a:r>
              <a:rPr lang="en-GB" i="1" dirty="0" smtClean="0">
                <a:latin typeface="Perpetua" pitchFamily="18" charset="0"/>
              </a:rPr>
              <a:t>Continuous </a:t>
            </a:r>
            <a:r>
              <a:rPr lang="en-GB" i="1" dirty="0" smtClean="0">
                <a:latin typeface="Perpetua" pitchFamily="18" charset="0"/>
              </a:rPr>
              <a:t>improvement</a:t>
            </a:r>
            <a:r>
              <a:rPr lang="en-GB" dirty="0" smtClean="0">
                <a:latin typeface="Perpetua" pitchFamily="18" charset="0"/>
              </a:rPr>
              <a:t> is a concept that exists in all of the </a:t>
            </a:r>
            <a:r>
              <a:rPr lang="en-GB" b="1" dirty="0" smtClean="0">
                <a:latin typeface="Perpetua" pitchFamily="18" charset="0"/>
              </a:rPr>
              <a:t>major quality management approaches </a:t>
            </a:r>
            <a:r>
              <a:rPr lang="en-GB" dirty="0" smtClean="0">
                <a:latin typeface="Perpetua" pitchFamily="18" charset="0"/>
              </a:rPr>
              <a:t>such as </a:t>
            </a:r>
            <a:r>
              <a:rPr lang="en-GB" b="1" dirty="0" smtClean="0">
                <a:latin typeface="Perpetua" pitchFamily="18" charset="0"/>
              </a:rPr>
              <a:t>Six Sigma</a:t>
            </a:r>
            <a:r>
              <a:rPr lang="en-GB" dirty="0" smtClean="0">
                <a:latin typeface="Perpetua" pitchFamily="18" charset="0"/>
              </a:rPr>
              <a:t> and </a:t>
            </a:r>
            <a:r>
              <a:rPr lang="en-GB" b="1" dirty="0" smtClean="0">
                <a:latin typeface="Perpetua" pitchFamily="18" charset="0"/>
              </a:rPr>
              <a:t>Total Quality Management (TQM)</a:t>
            </a:r>
            <a:r>
              <a:rPr lang="en-GB" dirty="0" smtClean="0">
                <a:latin typeface="Perpetua" pitchFamily="18" charset="0"/>
              </a:rPr>
              <a:t>. </a:t>
            </a:r>
          </a:p>
          <a:p>
            <a:pPr algn="just">
              <a:lnSpc>
                <a:spcPct val="120000"/>
              </a:lnSpc>
            </a:pPr>
            <a:r>
              <a:rPr lang="en-GB" dirty="0" smtClean="0">
                <a:latin typeface="Perpetua" pitchFamily="18" charset="0"/>
              </a:rPr>
              <a:t>In fact, it is a key aspect of the last concept, </a:t>
            </a:r>
            <a:r>
              <a:rPr lang="en-GB" i="1" dirty="0" smtClean="0">
                <a:latin typeface="Perpetua" pitchFamily="18" charset="0"/>
              </a:rPr>
              <a:t>prevention over inspection</a:t>
            </a:r>
            <a:r>
              <a:rPr lang="en-GB" dirty="0" smtClean="0">
                <a:latin typeface="Perpetua" pitchFamily="18" charset="0"/>
              </a:rPr>
              <a:t>.</a:t>
            </a:r>
          </a:p>
          <a:p>
            <a:pPr algn="just">
              <a:lnSpc>
                <a:spcPct val="120000"/>
              </a:lnSpc>
            </a:pPr>
            <a:r>
              <a:rPr lang="en-GB" dirty="0" smtClean="0">
                <a:latin typeface="Perpetua" pitchFamily="18" charset="0"/>
              </a:rPr>
              <a:t>Continuous improvement is simply </a:t>
            </a:r>
            <a:r>
              <a:rPr lang="en-GB" b="1" dirty="0" smtClean="0">
                <a:latin typeface="Perpetua" pitchFamily="18" charset="0"/>
              </a:rPr>
              <a:t>the ongoing effort to improve your products, services, or processes over time</a:t>
            </a:r>
            <a:r>
              <a:rPr lang="en-GB" dirty="0" smtClean="0">
                <a:latin typeface="Perpetua" pitchFamily="18" charset="0"/>
              </a:rPr>
              <a:t>. </a:t>
            </a:r>
          </a:p>
          <a:p>
            <a:pPr algn="just">
              <a:lnSpc>
                <a:spcPct val="120000"/>
              </a:lnSpc>
            </a:pPr>
            <a:r>
              <a:rPr lang="en-GB" dirty="0" smtClean="0">
                <a:latin typeface="Perpetua" pitchFamily="18" charset="0"/>
              </a:rPr>
              <a:t>These improvements can be </a:t>
            </a:r>
            <a:r>
              <a:rPr lang="en-GB" b="1" dirty="0" smtClean="0">
                <a:latin typeface="Perpetua" pitchFamily="18" charset="0"/>
              </a:rPr>
              <a:t>small, incremental changes or major, breakthrough type changes.</a:t>
            </a:r>
          </a:p>
          <a:p>
            <a:pPr algn="just">
              <a:lnSpc>
                <a:spcPct val="120000"/>
              </a:lnSpc>
            </a:pPr>
            <a:r>
              <a:rPr lang="en-GB" dirty="0" smtClean="0">
                <a:latin typeface="Perpetua" pitchFamily="18" charset="0"/>
              </a:rPr>
              <a:t>From a project perspective, this concept can be applied by </a:t>
            </a:r>
            <a:r>
              <a:rPr lang="en-GB" i="1" dirty="0" smtClean="0">
                <a:latin typeface="Perpetua" pitchFamily="18" charset="0"/>
              </a:rPr>
              <a:t>analyzing the issues that were encountered during the project for any lessons learned that you can apply to future projects.</a:t>
            </a:r>
          </a:p>
          <a:p>
            <a:pPr algn="just">
              <a:lnSpc>
                <a:spcPct val="120000"/>
              </a:lnSpc>
            </a:pPr>
            <a:r>
              <a:rPr lang="en-GB" dirty="0" smtClean="0">
                <a:latin typeface="Perpetua" pitchFamily="18" charset="0"/>
              </a:rPr>
              <a:t>The goal is to avoid repeating the same issues in other projects</a:t>
            </a:r>
            <a:r>
              <a:rPr lang="en-GB" dirty="0" smtClean="0">
                <a:latin typeface="Garamond" pitchFamily="18" charset="0"/>
              </a:rPr>
              <a:t>.</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endParaRPr lang="en-GB" dirty="0" smtClean="0">
              <a:latin typeface="Garamond" pitchFamily="18" charset="0"/>
            </a:endParaRPr>
          </a:p>
          <a:p>
            <a:pPr algn="ctr">
              <a:buNone/>
            </a:pPr>
            <a:r>
              <a:rPr lang="en-GB" sz="4400" dirty="0" smtClean="0">
                <a:latin typeface="Garamond" pitchFamily="18" charset="0"/>
              </a:rPr>
              <a:t>What is Quality?</a:t>
            </a:r>
          </a:p>
          <a:p>
            <a:pPr algn="ctr">
              <a:buNone/>
            </a:pPr>
            <a:r>
              <a:rPr lang="en-GB" sz="4400" dirty="0" smtClean="0">
                <a:latin typeface="Garamond" pitchFamily="18" charset="0"/>
              </a:rPr>
              <a:t>Discuss!  </a:t>
            </a:r>
            <a:endParaRPr lang="en-GB" sz="4400" dirty="0">
              <a:latin typeface="Garamond"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Perpetua" pitchFamily="18" charset="0"/>
              </a:rPr>
              <a:t>1.3. Quality Management for Projects</a:t>
            </a:r>
            <a:endParaRPr lang="en-GB" sz="3600" dirty="0">
              <a:latin typeface="Perpetua" pitchFamily="18" charset="0"/>
            </a:endParaRPr>
          </a:p>
        </p:txBody>
      </p:sp>
      <p:sp>
        <p:nvSpPr>
          <p:cNvPr id="3" name="Content Placeholder 2"/>
          <p:cNvSpPr>
            <a:spLocks noGrp="1"/>
          </p:cNvSpPr>
          <p:nvPr>
            <p:ph sz="quarter" idx="1"/>
          </p:nvPr>
        </p:nvSpPr>
        <p:spPr>
          <a:xfrm>
            <a:off x="612648" y="1428736"/>
            <a:ext cx="8153400" cy="5214974"/>
          </a:xfrm>
        </p:spPr>
        <p:txBody>
          <a:bodyPr>
            <a:noAutofit/>
          </a:bodyPr>
          <a:lstStyle/>
          <a:p>
            <a:pPr algn="just"/>
            <a:r>
              <a:rPr lang="en-GB" sz="2400" dirty="0" smtClean="0">
                <a:latin typeface="Garamond" pitchFamily="18" charset="0"/>
              </a:rPr>
              <a:t>Quality has been defined as "the totality of </a:t>
            </a:r>
            <a:r>
              <a:rPr lang="en-GB" sz="2400" b="1" dirty="0" smtClean="0">
                <a:latin typeface="Garamond" pitchFamily="18" charset="0"/>
              </a:rPr>
              <a:t>characteristics </a:t>
            </a:r>
            <a:r>
              <a:rPr lang="en-GB" sz="2400" dirty="0" smtClean="0">
                <a:latin typeface="Garamond" pitchFamily="18" charset="0"/>
              </a:rPr>
              <a:t>of an entity that bear on its </a:t>
            </a:r>
            <a:r>
              <a:rPr lang="en-GB" sz="2400" b="1" dirty="0" smtClean="0">
                <a:latin typeface="Garamond" pitchFamily="18" charset="0"/>
              </a:rPr>
              <a:t>ability to satisfy stated or implied needs</a:t>
            </a:r>
            <a:r>
              <a:rPr lang="en-GB" sz="2400" dirty="0" smtClean="0">
                <a:latin typeface="Garamond" pitchFamily="18" charset="0"/>
              </a:rPr>
              <a:t>.” (International Organization for Standardization (ISO)).</a:t>
            </a:r>
          </a:p>
          <a:p>
            <a:pPr algn="just"/>
            <a:r>
              <a:rPr lang="en-GB" sz="2400" dirty="0" smtClean="0">
                <a:latin typeface="Garamond" pitchFamily="18" charset="0"/>
              </a:rPr>
              <a:t> The stated and implied </a:t>
            </a:r>
            <a:r>
              <a:rPr lang="en-GB" sz="2400" b="1" dirty="0" smtClean="0">
                <a:latin typeface="Garamond" pitchFamily="18" charset="0"/>
              </a:rPr>
              <a:t>quality needs </a:t>
            </a:r>
            <a:r>
              <a:rPr lang="en-GB" sz="2400" dirty="0" smtClean="0">
                <a:latin typeface="Garamond" pitchFamily="18" charset="0"/>
              </a:rPr>
              <a:t>are the inputs used in defining project requirements from the donor and the beneficiaries. </a:t>
            </a:r>
          </a:p>
          <a:p>
            <a:r>
              <a:rPr lang="en-GB" sz="2400" dirty="0" smtClean="0">
                <a:latin typeface="Garamond" pitchFamily="18" charset="0"/>
              </a:rPr>
              <a:t>It is also defined as the </a:t>
            </a:r>
            <a:r>
              <a:rPr lang="en-GB" sz="2400" b="1" dirty="0" smtClean="0">
                <a:latin typeface="Garamond" pitchFamily="18" charset="0"/>
              </a:rPr>
              <a:t>“Conformance to requirements or fitness for use” </a:t>
            </a:r>
            <a:r>
              <a:rPr lang="en-GB" sz="2400" dirty="0" smtClean="0">
                <a:latin typeface="Garamond" pitchFamily="18" charset="0"/>
              </a:rPr>
              <a:t>(Joseph M. Duran, ND). , which means that the product or services must meet the intended objectives</a:t>
            </a:r>
            <a:r>
              <a:rPr lang="en-GB" sz="2400" dirty="0" smtClean="0"/>
              <a:t> </a:t>
            </a:r>
            <a:r>
              <a:rPr lang="en-GB" sz="2400" dirty="0" smtClean="0">
                <a:latin typeface="Garamond" pitchFamily="18" charset="0"/>
              </a:rPr>
              <a:t>of the project and have a value to the donor and beneficiaries and that the beneficiaries can use the material or service as it was originally intended.. </a:t>
            </a:r>
          </a:p>
          <a:p>
            <a:pPr>
              <a:buNone/>
            </a:pPr>
            <a:endParaRPr lang="en-GB"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85000" lnSpcReduction="20000"/>
          </a:bodyPr>
          <a:lstStyle/>
          <a:p>
            <a:r>
              <a:rPr lang="en-GB" dirty="0" smtClean="0"/>
              <a:t>elements of quality management: </a:t>
            </a:r>
          </a:p>
          <a:p>
            <a:pPr marL="514350" indent="-514350">
              <a:buAutoNum type="arabicPeriod"/>
            </a:pPr>
            <a:r>
              <a:rPr lang="en-GB" dirty="0" smtClean="0"/>
              <a:t>quality planning, </a:t>
            </a:r>
          </a:p>
          <a:p>
            <a:pPr marL="514350" indent="-514350">
              <a:buAutoNum type="arabicPeriod"/>
            </a:pPr>
            <a:r>
              <a:rPr lang="en-GB" dirty="0" smtClean="0"/>
              <a:t>quality assurance, and</a:t>
            </a:r>
          </a:p>
          <a:p>
            <a:pPr marL="514350" indent="-514350">
              <a:buAutoNum type="arabicPeriod"/>
            </a:pPr>
            <a:r>
              <a:rPr lang="en-GB" dirty="0" smtClean="0"/>
              <a:t>quality control(PMBOK).</a:t>
            </a:r>
          </a:p>
          <a:p>
            <a:r>
              <a:rPr lang="en-GB" dirty="0" smtClean="0"/>
              <a:t>The </a:t>
            </a:r>
            <a:r>
              <a:rPr lang="en-GB" dirty="0" err="1" smtClean="0"/>
              <a:t>Juran</a:t>
            </a:r>
            <a:r>
              <a:rPr lang="en-GB" dirty="0" smtClean="0"/>
              <a:t> Trilogy describes three slightly different elements:</a:t>
            </a:r>
          </a:p>
          <a:p>
            <a:pPr marL="514350" indent="-514350">
              <a:buAutoNum type="arabicPeriod"/>
            </a:pPr>
            <a:r>
              <a:rPr lang="en-GB" dirty="0" smtClean="0"/>
              <a:t>quality planning</a:t>
            </a:r>
          </a:p>
          <a:p>
            <a:pPr marL="514350" indent="-514350">
              <a:buAutoNum type="arabicPeriod"/>
            </a:pPr>
            <a:r>
              <a:rPr lang="en-GB" dirty="0" smtClean="0"/>
              <a:t>quality control, and </a:t>
            </a:r>
          </a:p>
          <a:p>
            <a:pPr marL="514350" indent="-514350">
              <a:buAutoNum type="arabicPeriod"/>
            </a:pPr>
            <a:r>
              <a:rPr lang="en-GB" dirty="0" smtClean="0"/>
              <a:t>quality improvement. </a:t>
            </a:r>
          </a:p>
          <a:p>
            <a:pPr marL="514350" indent="-514350">
              <a:buNone/>
            </a:pPr>
            <a:r>
              <a:rPr lang="en-GB" dirty="0" smtClean="0"/>
              <a:t>	</a:t>
            </a:r>
            <a:r>
              <a:rPr lang="en-GB" dirty="0" err="1" smtClean="0"/>
              <a:t>Juran’s</a:t>
            </a:r>
            <a:r>
              <a:rPr lang="en-GB" dirty="0" smtClean="0"/>
              <a:t> view includes assurance and control activities within quality control. It also adds the essential element of quality improvement, which the </a:t>
            </a:r>
            <a:r>
              <a:rPr lang="en-GB" i="1" dirty="0" smtClean="0"/>
              <a:t>PMBOK® Guide </a:t>
            </a:r>
            <a:r>
              <a:rPr lang="en-GB" dirty="0" smtClean="0"/>
              <a:t>does not include as a distinct process</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smtClean="0"/>
              <a:t>Here, we will combine the best of these two views to include quality planning, quality assurance, quality control, and quality improvement.</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Garamond" pitchFamily="18" charset="0"/>
              </a:rPr>
              <a:t>Quality Management for Managers </a:t>
            </a:r>
            <a:endParaRPr lang="en-GB" sz="3600" dirty="0">
              <a:latin typeface="Garamond" pitchFamily="18" charset="0"/>
            </a:endParaRPr>
          </a:p>
        </p:txBody>
      </p:sp>
      <p:sp>
        <p:nvSpPr>
          <p:cNvPr id="3" name="Content Placeholder 2"/>
          <p:cNvSpPr>
            <a:spLocks noGrp="1"/>
          </p:cNvSpPr>
          <p:nvPr>
            <p:ph sz="quarter" idx="1"/>
          </p:nvPr>
        </p:nvSpPr>
        <p:spPr>
          <a:xfrm>
            <a:off x="612648" y="1600200"/>
            <a:ext cx="8153400" cy="4900634"/>
          </a:xfrm>
        </p:spPr>
        <p:txBody>
          <a:bodyPr>
            <a:normAutofit fontScale="85000" lnSpcReduction="20000"/>
          </a:bodyPr>
          <a:lstStyle/>
          <a:p>
            <a:pPr algn="just"/>
            <a:r>
              <a:rPr lang="en-GB" dirty="0" smtClean="0">
                <a:latin typeface="Garamond" pitchFamily="18" charset="0"/>
              </a:rPr>
              <a:t>Quality management is </a:t>
            </a:r>
            <a:r>
              <a:rPr lang="en-GB" b="1" dirty="0" smtClean="0">
                <a:latin typeface="Garamond" pitchFamily="18" charset="0"/>
              </a:rPr>
              <a:t>the process </a:t>
            </a:r>
            <a:r>
              <a:rPr lang="en-GB" dirty="0" smtClean="0">
                <a:latin typeface="Garamond" pitchFamily="18" charset="0"/>
              </a:rPr>
              <a:t>for ensuring that </a:t>
            </a:r>
            <a:r>
              <a:rPr lang="en-GB" b="1" dirty="0" smtClean="0">
                <a:latin typeface="Garamond" pitchFamily="18" charset="0"/>
              </a:rPr>
              <a:t>all project activities </a:t>
            </a:r>
            <a:r>
              <a:rPr lang="en-GB" dirty="0" smtClean="0">
                <a:latin typeface="Garamond" pitchFamily="18" charset="0"/>
              </a:rPr>
              <a:t>necessary to design, plan and implement a project are </a:t>
            </a:r>
            <a:r>
              <a:rPr lang="en-GB" b="1" dirty="0" smtClean="0">
                <a:latin typeface="Garamond" pitchFamily="18" charset="0"/>
              </a:rPr>
              <a:t>effective and efficient </a:t>
            </a:r>
            <a:r>
              <a:rPr lang="en-GB" dirty="0" smtClean="0">
                <a:latin typeface="Garamond" pitchFamily="18" charset="0"/>
              </a:rPr>
              <a:t>with respect to </a:t>
            </a:r>
            <a:r>
              <a:rPr lang="en-GB" b="1" dirty="0" smtClean="0">
                <a:latin typeface="Garamond" pitchFamily="18" charset="0"/>
              </a:rPr>
              <a:t>the purpose of the objective and its performance.</a:t>
            </a:r>
          </a:p>
          <a:p>
            <a:pPr algn="just"/>
            <a:r>
              <a:rPr lang="en-GB" dirty="0" smtClean="0">
                <a:latin typeface="Garamond" pitchFamily="18" charset="0"/>
              </a:rPr>
              <a:t>Project quality management (QM) is not a separate, independent process that occurs at the end of an activity to measure the level of quality of the output. </a:t>
            </a:r>
          </a:p>
          <a:p>
            <a:pPr algn="just"/>
            <a:r>
              <a:rPr lang="en-GB" dirty="0" smtClean="0">
                <a:latin typeface="Garamond" pitchFamily="18" charset="0"/>
              </a:rPr>
              <a:t>It is not purchasing the most expensive material or services available on the market.</a:t>
            </a:r>
          </a:p>
          <a:p>
            <a:pPr algn="just"/>
            <a:r>
              <a:rPr lang="en-GB" dirty="0" smtClean="0">
                <a:latin typeface="Garamond" pitchFamily="18" charset="0"/>
              </a:rPr>
              <a:t> Quality and grade are not the same, </a:t>
            </a:r>
          </a:p>
          <a:p>
            <a:pPr algn="just"/>
            <a:r>
              <a:rPr lang="en-GB" dirty="0" smtClean="0">
                <a:latin typeface="Garamond" pitchFamily="18" charset="0"/>
              </a:rPr>
              <a:t>grade are characteristics of a material or service such as additional features. A product may be of good quality (no defects) and be of low grade (few or no extra features).</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aramond" pitchFamily="18" charset="0"/>
              </a:rPr>
              <a:t>Quality Management for Projects</a:t>
            </a:r>
            <a:endParaRPr lang="en-GB" b="1" dirty="0">
              <a:latin typeface="Garamond" pitchFamily="18" charset="0"/>
            </a:endParaRPr>
          </a:p>
        </p:txBody>
      </p:sp>
      <p:sp>
        <p:nvSpPr>
          <p:cNvPr id="3" name="Content Placeholder 2"/>
          <p:cNvSpPr>
            <a:spLocks noGrp="1"/>
          </p:cNvSpPr>
          <p:nvPr>
            <p:ph sz="quarter" idx="1"/>
          </p:nvPr>
        </p:nvSpPr>
        <p:spPr>
          <a:xfrm>
            <a:off x="457200" y="1600200"/>
            <a:ext cx="8229600" cy="5043510"/>
          </a:xfrm>
        </p:spPr>
        <p:txBody>
          <a:bodyPr>
            <a:normAutofit fontScale="92500" lnSpcReduction="20000"/>
          </a:bodyPr>
          <a:lstStyle/>
          <a:p>
            <a:pPr algn="just"/>
            <a:r>
              <a:rPr lang="en-GB" dirty="0" smtClean="0">
                <a:latin typeface="Garamond" pitchFamily="18" charset="0"/>
              </a:rPr>
              <a:t>Project Quality Management includes</a:t>
            </a:r>
          </a:p>
          <a:p>
            <a:pPr lvl="2" algn="just"/>
            <a:r>
              <a:rPr lang="en-GB" dirty="0" smtClean="0">
                <a:latin typeface="Garamond" pitchFamily="18" charset="0"/>
              </a:rPr>
              <a:t> the </a:t>
            </a:r>
            <a:r>
              <a:rPr lang="en-GB" b="1" dirty="0" smtClean="0">
                <a:latin typeface="Garamond" pitchFamily="18" charset="0"/>
              </a:rPr>
              <a:t>processes </a:t>
            </a:r>
            <a:r>
              <a:rPr lang="en-GB" dirty="0" smtClean="0">
                <a:latin typeface="Garamond" pitchFamily="18" charset="0"/>
              </a:rPr>
              <a:t>and </a:t>
            </a:r>
            <a:r>
              <a:rPr lang="en-GB" b="1" dirty="0" smtClean="0">
                <a:latin typeface="Garamond" pitchFamily="18" charset="0"/>
              </a:rPr>
              <a:t>activities </a:t>
            </a:r>
            <a:r>
              <a:rPr lang="en-GB" dirty="0" smtClean="0">
                <a:latin typeface="Garamond" pitchFamily="18" charset="0"/>
              </a:rPr>
              <a:t>of the performing organization</a:t>
            </a:r>
          </a:p>
          <a:p>
            <a:pPr lvl="2" algn="just"/>
            <a:r>
              <a:rPr lang="en-GB" dirty="0" smtClean="0">
                <a:latin typeface="Garamond" pitchFamily="18" charset="0"/>
              </a:rPr>
              <a:t> that determine quality </a:t>
            </a:r>
            <a:r>
              <a:rPr lang="en-GB" b="1" dirty="0" smtClean="0">
                <a:latin typeface="Garamond" pitchFamily="18" charset="0"/>
              </a:rPr>
              <a:t>policies, objectives, and responsibilities </a:t>
            </a:r>
          </a:p>
          <a:p>
            <a:pPr lvl="2" algn="just"/>
            <a:r>
              <a:rPr lang="en-GB" b="1" dirty="0" smtClean="0">
                <a:latin typeface="Garamond" pitchFamily="18" charset="0"/>
              </a:rPr>
              <a:t>so that the project will satisfy the needs(</a:t>
            </a:r>
            <a:r>
              <a:rPr lang="en-GB" dirty="0" smtClean="0"/>
              <a:t>time, cost, and scope, product, customer)</a:t>
            </a:r>
            <a:r>
              <a:rPr lang="en-GB" b="1" dirty="0" smtClean="0">
                <a:latin typeface="Garamond" pitchFamily="18" charset="0"/>
              </a:rPr>
              <a:t>for which it was undertaken</a:t>
            </a:r>
            <a:r>
              <a:rPr lang="en-GB" dirty="0" smtClean="0">
                <a:latin typeface="Garamond" pitchFamily="18" charset="0"/>
              </a:rPr>
              <a:t>.</a:t>
            </a:r>
          </a:p>
          <a:p>
            <a:pPr algn="just"/>
            <a:r>
              <a:rPr lang="en-GB" dirty="0" smtClean="0">
                <a:latin typeface="Garamond" pitchFamily="18" charset="0"/>
              </a:rPr>
              <a:t> Project Quality  Management uses policies and procedures to implement, within the project’s context, the organization’s quality management system and, as appropriate, it supports continuous process improvement activities as undertaken on behalf of the performing organization. </a:t>
            </a:r>
          </a:p>
          <a:p>
            <a:pPr algn="just"/>
            <a:r>
              <a:rPr lang="en-GB" dirty="0" smtClean="0">
                <a:latin typeface="Garamond" pitchFamily="18" charset="0"/>
              </a:rPr>
              <a:t>Project Quality Management </a:t>
            </a:r>
            <a:r>
              <a:rPr lang="en-GB" b="1" dirty="0" smtClean="0">
                <a:latin typeface="Garamond" pitchFamily="18" charset="0"/>
              </a:rPr>
              <a:t>works to ensure that the project requirements, including product requirements, are met and validated</a:t>
            </a:r>
            <a:r>
              <a:rPr lang="en-GB" dirty="0" smtClean="0">
                <a:latin typeface="Garamond" pitchFamily="18" charset="0"/>
              </a:rPr>
              <a:t>.</a:t>
            </a:r>
          </a:p>
          <a:p>
            <a:pPr>
              <a:buNone/>
            </a:pP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1.4. Features of Quality Management </a:t>
            </a:r>
            <a:endParaRPr lang="en-GB" dirty="0">
              <a:latin typeface="Garamond" pitchFamily="18" charset="0"/>
            </a:endParaRPr>
          </a:p>
        </p:txBody>
      </p:sp>
      <p:sp>
        <p:nvSpPr>
          <p:cNvPr id="3" name="Content Placeholder 2"/>
          <p:cNvSpPr>
            <a:spLocks noGrp="1"/>
          </p:cNvSpPr>
          <p:nvPr>
            <p:ph sz="quarter" idx="1"/>
          </p:nvPr>
        </p:nvSpPr>
        <p:spPr/>
        <p:txBody>
          <a:bodyPr>
            <a:normAutofit fontScale="92500" lnSpcReduction="10000"/>
          </a:bodyPr>
          <a:lstStyle/>
          <a:p>
            <a:pPr algn="just">
              <a:buNone/>
            </a:pPr>
            <a:r>
              <a:rPr lang="en-GB" dirty="0" smtClean="0">
                <a:latin typeface="Garamond" pitchFamily="18" charset="0"/>
              </a:rPr>
              <a:t>1. Quality management is </a:t>
            </a:r>
            <a:r>
              <a:rPr lang="en-GB" b="1" dirty="0" smtClean="0">
                <a:latin typeface="Garamond" pitchFamily="18" charset="0"/>
              </a:rPr>
              <a:t>a continuous process</a:t>
            </a:r>
            <a:r>
              <a:rPr lang="en-GB" dirty="0" smtClean="0">
                <a:latin typeface="Garamond" pitchFamily="18" charset="0"/>
              </a:rPr>
              <a:t> that starts and ends with the project. Quality management is not an event - </a:t>
            </a:r>
            <a:r>
              <a:rPr lang="en-GB" b="1" dirty="0" smtClean="0">
                <a:latin typeface="Garamond" pitchFamily="18" charset="0"/>
              </a:rPr>
              <a:t>it is a process</a:t>
            </a:r>
            <a:r>
              <a:rPr lang="en-GB" dirty="0" smtClean="0">
                <a:latin typeface="Garamond" pitchFamily="18" charset="0"/>
              </a:rPr>
              <a:t>, a consistently high quality product or service cannot be produced by a defective process. </a:t>
            </a:r>
          </a:p>
          <a:p>
            <a:pPr algn="just"/>
            <a:r>
              <a:rPr lang="en-GB" dirty="0" smtClean="0">
                <a:latin typeface="Garamond" pitchFamily="18" charset="0"/>
              </a:rPr>
              <a:t>Quality management is a </a:t>
            </a:r>
            <a:r>
              <a:rPr lang="en-GB" b="1" dirty="0" smtClean="0">
                <a:latin typeface="Garamond" pitchFamily="18" charset="0"/>
              </a:rPr>
              <a:t>repetitive cycle of measuring quality,</a:t>
            </a:r>
            <a:r>
              <a:rPr lang="en-GB" dirty="0" smtClean="0">
                <a:latin typeface="Garamond" pitchFamily="18" charset="0"/>
              </a:rPr>
              <a:t> </a:t>
            </a:r>
            <a:r>
              <a:rPr lang="en-GB" b="1" dirty="0" smtClean="0">
                <a:latin typeface="Garamond" pitchFamily="18" charset="0"/>
              </a:rPr>
              <a:t>updating processes</a:t>
            </a:r>
            <a:r>
              <a:rPr lang="en-GB" dirty="0" smtClean="0">
                <a:latin typeface="Garamond" pitchFamily="18" charset="0"/>
              </a:rPr>
              <a:t>, </a:t>
            </a:r>
            <a:r>
              <a:rPr lang="en-GB" b="1" dirty="0" smtClean="0">
                <a:latin typeface="Garamond" pitchFamily="18" charset="0"/>
              </a:rPr>
              <a:t>measuring, updating processes until the desired quality is achieved.</a:t>
            </a:r>
          </a:p>
          <a:p>
            <a:pPr marL="514350" indent="-514350" algn="just">
              <a:buNone/>
            </a:pPr>
            <a:r>
              <a:rPr lang="en-GB" dirty="0" smtClean="0">
                <a:latin typeface="Garamond" pitchFamily="18" charset="0"/>
              </a:rPr>
              <a:t>2.  It is </a:t>
            </a:r>
            <a:r>
              <a:rPr lang="en-GB" b="1" dirty="0" smtClean="0">
                <a:latin typeface="Garamond" pitchFamily="18" charset="0"/>
              </a:rPr>
              <a:t>more about preventing and avoidin</a:t>
            </a:r>
            <a:r>
              <a:rPr lang="en-GB" dirty="0" smtClean="0">
                <a:latin typeface="Garamond" pitchFamily="18" charset="0"/>
              </a:rPr>
              <a:t>g than measuring and fixing poor quality outputs.</a:t>
            </a:r>
          </a:p>
          <a:p>
            <a:pPr marL="514350" indent="-514350" algn="just">
              <a:buNone/>
            </a:pPr>
            <a:r>
              <a:rPr lang="en-GB" dirty="0" smtClean="0">
                <a:latin typeface="Garamond" pitchFamily="18"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marL="514350" indent="-514350" algn="just">
              <a:buNone/>
            </a:pPr>
            <a:r>
              <a:rPr lang="en-GB" dirty="0" smtClean="0">
                <a:latin typeface="Garamond" pitchFamily="18" charset="0"/>
              </a:rPr>
              <a:t>3. It is </a:t>
            </a:r>
            <a:r>
              <a:rPr lang="en-GB" b="1" dirty="0" smtClean="0">
                <a:latin typeface="Garamond" pitchFamily="18" charset="0"/>
              </a:rPr>
              <a:t>part of every project management processes </a:t>
            </a:r>
            <a:r>
              <a:rPr lang="en-GB" dirty="0" smtClean="0">
                <a:latin typeface="Garamond" pitchFamily="18" charset="0"/>
              </a:rPr>
              <a:t>from the moment the project initiates to the final steps in the project closure phase. It is not about finding and fixing errors after the fact, quality management </a:t>
            </a:r>
            <a:r>
              <a:rPr lang="en-GB" i="1" dirty="0" smtClean="0">
                <a:latin typeface="Garamond" pitchFamily="18" charset="0"/>
              </a:rPr>
              <a:t>is the continuous monitoring and application of quality processes in all aspects of the project.</a:t>
            </a:r>
          </a:p>
          <a:p>
            <a:pPr marL="514350" indent="-514350" algn="just">
              <a:buNone/>
            </a:pPr>
            <a:r>
              <a:rPr lang="en-GB" dirty="0" smtClean="0">
                <a:latin typeface="Garamond" pitchFamily="18" charset="0"/>
              </a:rPr>
              <a:t>4. QM focuses on </a:t>
            </a:r>
            <a:r>
              <a:rPr lang="en-GB" b="1" dirty="0" smtClean="0">
                <a:latin typeface="Garamond" pitchFamily="18" charset="0"/>
              </a:rPr>
              <a:t>improving stakeholder’s satisfaction through continuous and incremental improvements to processes, </a:t>
            </a:r>
            <a:r>
              <a:rPr lang="en-GB" dirty="0" smtClean="0">
                <a:latin typeface="Garamond" pitchFamily="18" charset="0"/>
              </a:rPr>
              <a:t>including removing unnecessary activities; it achieves that by the continuous improvement of the quality of material and services provided to the beneficiaries. </a:t>
            </a:r>
          </a:p>
          <a:p>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i="1" dirty="0" smtClean="0">
                <a:latin typeface="Garamond" pitchFamily="18" charset="0"/>
              </a:rPr>
              <a:t>The central focus of quality management is:</a:t>
            </a:r>
          </a:p>
          <a:p>
            <a:pPr lvl="2" algn="just"/>
            <a:r>
              <a:rPr lang="en-GB" i="1" dirty="0" smtClean="0">
                <a:latin typeface="Garamond" pitchFamily="18" charset="0"/>
              </a:rPr>
              <a:t>meeting or exceeding stakeholder’s expectations </a:t>
            </a:r>
            <a:r>
              <a:rPr lang="en-GB" b="1" i="1" dirty="0" smtClean="0">
                <a:latin typeface="Garamond" pitchFamily="18" charset="0"/>
              </a:rPr>
              <a:t>and </a:t>
            </a:r>
          </a:p>
          <a:p>
            <a:pPr lvl="2" algn="just"/>
            <a:r>
              <a:rPr lang="en-GB" i="1" dirty="0" smtClean="0">
                <a:latin typeface="Garamond" pitchFamily="18" charset="0"/>
              </a:rPr>
              <a:t>conforming to the project design and specifications</a:t>
            </a:r>
          </a:p>
          <a:p>
            <a:pPr algn="just"/>
            <a:r>
              <a:rPr lang="en-GB" dirty="0" smtClean="0">
                <a:latin typeface="Garamond" pitchFamily="18" charset="0"/>
              </a:rPr>
              <a:t>The ultimate judge for quality is the beneficiary, and represents how close the project outputs and deliverables come to meeting the beneficiaries’ requirements and expectations.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How a beneficiary defines quality may be completely </a:t>
            </a:r>
            <a:r>
              <a:rPr lang="en-GB" b="1" dirty="0" smtClean="0">
                <a:latin typeface="Garamond" pitchFamily="18" charset="0"/>
              </a:rPr>
              <a:t>subjective,</a:t>
            </a:r>
            <a:r>
              <a:rPr lang="en-GB" dirty="0" smtClean="0">
                <a:latin typeface="Garamond" pitchFamily="18" charset="0"/>
              </a:rPr>
              <a:t> but there are many ways </a:t>
            </a:r>
            <a:r>
              <a:rPr lang="en-GB" b="1" dirty="0" smtClean="0">
                <a:latin typeface="Garamond" pitchFamily="18" charset="0"/>
              </a:rPr>
              <a:t>to make quality objective; </a:t>
            </a:r>
            <a:r>
              <a:rPr lang="en-GB" dirty="0" smtClean="0">
                <a:latin typeface="Garamond" pitchFamily="18" charset="0"/>
              </a:rPr>
              <a:t>by defining the individual characteristics and determine </a:t>
            </a:r>
            <a:r>
              <a:rPr lang="en-GB" b="1" dirty="0" smtClean="0">
                <a:latin typeface="Garamond" pitchFamily="18" charset="0"/>
              </a:rPr>
              <a:t>one or more metrics that can be collected to mirror the characteristic. </a:t>
            </a:r>
          </a:p>
          <a:p>
            <a:pPr algn="just"/>
            <a:r>
              <a:rPr lang="en-GB" dirty="0" smtClean="0">
                <a:latin typeface="Garamond" pitchFamily="18" charset="0"/>
              </a:rPr>
              <a:t>For instance, one of the features of a quality product may be that it has </a:t>
            </a:r>
            <a:r>
              <a:rPr lang="en-GB" b="1" dirty="0" smtClean="0">
                <a:latin typeface="Garamond" pitchFamily="18" charset="0"/>
              </a:rPr>
              <a:t>a minimum amount of errors.</a:t>
            </a:r>
          </a:p>
          <a:p>
            <a:pPr algn="just"/>
            <a:r>
              <a:rPr lang="en-GB" dirty="0" smtClean="0">
                <a:latin typeface="Garamond" pitchFamily="18" charset="0"/>
              </a:rPr>
              <a:t>This characteristic can be measured </a:t>
            </a:r>
            <a:r>
              <a:rPr lang="en-GB" b="1" dirty="0" smtClean="0">
                <a:latin typeface="Garamond" pitchFamily="18" charset="0"/>
              </a:rPr>
              <a:t>by counting errors and defects after the product is used.</a:t>
            </a:r>
            <a:endParaRPr lang="en-GB" b="1" i="1" dirty="0" smtClean="0">
              <a:latin typeface="Garamond" pitchFamily="18" charset="0"/>
            </a:endParaRPr>
          </a:p>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t/>
            </a:r>
            <a:br>
              <a:rPr lang="en-GB" sz="4000" b="1" dirty="0" smtClean="0"/>
            </a:br>
            <a:r>
              <a:rPr lang="en-GB" sz="3600" b="1" dirty="0" smtClean="0"/>
              <a:t>1.5. </a:t>
            </a:r>
            <a:r>
              <a:rPr lang="en-GB" sz="3600" b="1" dirty="0" smtClean="0">
                <a:latin typeface="Garamond" pitchFamily="18" charset="0"/>
              </a:rPr>
              <a:t>The Purpose of Management of Quality</a:t>
            </a:r>
            <a:r>
              <a:rPr lang="en-GB" sz="4000" b="1" dirty="0" smtClean="0">
                <a:latin typeface="Garamond" pitchFamily="18" charset="0"/>
              </a:rPr>
              <a:t/>
            </a:r>
            <a:br>
              <a:rPr lang="en-GB" sz="4000" b="1"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fontScale="92500" lnSpcReduction="10000"/>
          </a:bodyPr>
          <a:lstStyle/>
          <a:p>
            <a:pPr algn="just"/>
            <a:r>
              <a:rPr lang="en-GB" dirty="0" smtClean="0">
                <a:latin typeface="Garamond" pitchFamily="18" charset="0"/>
              </a:rPr>
              <a:t>The main principle of project quality management is </a:t>
            </a:r>
            <a:r>
              <a:rPr lang="en-GB" b="1" dirty="0" smtClean="0">
                <a:latin typeface="Garamond" pitchFamily="18" charset="0"/>
              </a:rPr>
              <a:t>to ensure the project will meet or exceed stakeholder’s needs and expectations. </a:t>
            </a:r>
          </a:p>
          <a:p>
            <a:pPr algn="just"/>
            <a:r>
              <a:rPr lang="en-GB" dirty="0" smtClean="0">
                <a:latin typeface="Garamond" pitchFamily="18" charset="0"/>
              </a:rPr>
              <a:t>The project team must develop a good relationship with key stakeholders, specially the donor and the beneficiaries of the project, </a:t>
            </a:r>
            <a:r>
              <a:rPr lang="en-GB" b="1" dirty="0" smtClean="0">
                <a:latin typeface="Garamond" pitchFamily="18" charset="0"/>
              </a:rPr>
              <a:t>to understand what quality means to them. </a:t>
            </a:r>
          </a:p>
          <a:p>
            <a:pPr algn="just"/>
            <a:r>
              <a:rPr lang="en-GB" dirty="0" smtClean="0">
                <a:latin typeface="Garamond" pitchFamily="18" charset="0"/>
              </a:rPr>
              <a:t>One of the causes for poor project evaluations is the project focuses only in meeting the written requirements for the main outputs and ignores other stakeholder needs and expectations for the project</a:t>
            </a:r>
            <a:r>
              <a:rPr lang="en-GB"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043510"/>
          </a:xfrm>
        </p:spPr>
        <p:txBody>
          <a:bodyPr>
            <a:normAutofit/>
          </a:bodyPr>
          <a:lstStyle/>
          <a:p>
            <a:pPr algn="just">
              <a:lnSpc>
                <a:spcPct val="120000"/>
              </a:lnSpc>
            </a:pPr>
            <a:r>
              <a:rPr lang="en-GB" sz="2200" dirty="0" smtClean="0">
                <a:latin typeface="Perpetua" pitchFamily="18" charset="0"/>
              </a:rPr>
              <a:t>Some central themes may be common to all to define quality could be:</a:t>
            </a:r>
          </a:p>
          <a:p>
            <a:pPr marL="514350" indent="-514350">
              <a:lnSpc>
                <a:spcPct val="120000"/>
              </a:lnSpc>
              <a:buAutoNum type="arabicPeriod"/>
            </a:pPr>
            <a:r>
              <a:rPr lang="en-GB" sz="2200" b="1" dirty="0" smtClean="0">
                <a:latin typeface="Perpetua" pitchFamily="18" charset="0"/>
              </a:rPr>
              <a:t>Products:</a:t>
            </a:r>
            <a:r>
              <a:rPr lang="en-GB" sz="2200" dirty="0" smtClean="0">
                <a:latin typeface="Perpetua" pitchFamily="18" charset="0"/>
              </a:rPr>
              <a:t> </a:t>
            </a:r>
            <a:r>
              <a:rPr lang="en-GB" sz="2200" i="1" dirty="0" smtClean="0">
                <a:latin typeface="Perpetua" pitchFamily="18" charset="0"/>
              </a:rPr>
              <a:t>We define quality by our view of the </a:t>
            </a:r>
            <a:r>
              <a:rPr lang="en-GB" sz="2200" b="1" i="1" dirty="0" smtClean="0">
                <a:latin typeface="Perpetua" pitchFamily="18" charset="0"/>
              </a:rPr>
              <a:t>features or attributes</a:t>
            </a:r>
            <a:r>
              <a:rPr lang="en-GB" sz="2200" i="1" dirty="0" smtClean="0">
                <a:latin typeface="Perpetua" pitchFamily="18" charset="0"/>
              </a:rPr>
              <a:t> of some particular product.</a:t>
            </a:r>
            <a:r>
              <a:rPr lang="en-GB" sz="2200" dirty="0" smtClean="0">
                <a:latin typeface="Perpetua" pitchFamily="18" charset="0"/>
              </a:rPr>
              <a:t> This view can lead us with confidence to the destructive “I’ll know it when I see it” definition of quality. </a:t>
            </a:r>
            <a:endParaRPr lang="en-GB" sz="2200" dirty="0" smtClean="0">
              <a:latin typeface="Perpetua" pitchFamily="18" charset="0"/>
            </a:endParaRPr>
          </a:p>
          <a:p>
            <a:pPr marL="514350" indent="-514350">
              <a:lnSpc>
                <a:spcPct val="120000"/>
              </a:lnSpc>
              <a:buAutoNum type="arabicPeriod"/>
            </a:pPr>
            <a:endParaRPr lang="en-GB" sz="2200" i="1" dirty="0" smtClean="0">
              <a:latin typeface="Perpetua" pitchFamily="18" charset="0"/>
            </a:endParaRPr>
          </a:p>
          <a:p>
            <a:pPr marL="514350" indent="-514350">
              <a:lnSpc>
                <a:spcPct val="120000"/>
              </a:lnSpc>
              <a:buAutoNum type="arabicPeriod"/>
            </a:pPr>
            <a:r>
              <a:rPr lang="en-GB" sz="2200" b="1" dirty="0" smtClean="0">
                <a:latin typeface="Perpetua" pitchFamily="18" charset="0"/>
              </a:rPr>
              <a:t>Defects:</a:t>
            </a:r>
            <a:r>
              <a:rPr lang="en-GB" sz="2200" dirty="0" smtClean="0">
                <a:latin typeface="Perpetua" pitchFamily="18" charset="0"/>
              </a:rPr>
              <a:t> We expect quality products to be </a:t>
            </a:r>
            <a:r>
              <a:rPr lang="en-GB" sz="2200" b="1" dirty="0" smtClean="0">
                <a:latin typeface="Perpetua" pitchFamily="18" charset="0"/>
              </a:rPr>
              <a:t>free of defects</a:t>
            </a:r>
            <a:r>
              <a:rPr lang="en-GB" sz="2200" dirty="0" smtClean="0">
                <a:latin typeface="Perpetua" pitchFamily="18" charset="0"/>
              </a:rPr>
              <a:t>. </a:t>
            </a:r>
            <a:r>
              <a:rPr lang="en-GB" sz="2200" dirty="0" err="1" smtClean="0">
                <a:latin typeface="Perpetua" pitchFamily="18" charset="0"/>
              </a:rPr>
              <a:t>Eg</a:t>
            </a:r>
            <a:r>
              <a:rPr lang="en-GB" sz="2200" dirty="0" smtClean="0">
                <a:latin typeface="Perpetua" pitchFamily="18" charset="0"/>
              </a:rPr>
              <a:t>. No cracks in a </a:t>
            </a:r>
            <a:r>
              <a:rPr lang="en-GB" sz="2200" dirty="0" smtClean="0">
                <a:latin typeface="Perpetua" pitchFamily="18" charset="0"/>
              </a:rPr>
              <a:t>Building</a:t>
            </a:r>
          </a:p>
          <a:p>
            <a:pPr marL="514350" indent="-514350">
              <a:lnSpc>
                <a:spcPct val="120000"/>
              </a:lnSpc>
              <a:buAutoNum type="arabicPeriod"/>
            </a:pPr>
            <a:endParaRPr lang="en-GB" sz="2200" dirty="0" smtClean="0">
              <a:latin typeface="Perpetua" pitchFamily="18" charset="0"/>
            </a:endParaRPr>
          </a:p>
          <a:p>
            <a:pPr marL="514350" indent="-514350" algn="just">
              <a:lnSpc>
                <a:spcPct val="120000"/>
              </a:lnSpc>
              <a:buAutoNum type="arabicPeriod"/>
            </a:pPr>
            <a:r>
              <a:rPr lang="en-GB" sz="2200" b="1" dirty="0" smtClean="0">
                <a:latin typeface="Perpetua" pitchFamily="18" charset="0"/>
              </a:rPr>
              <a:t>Processes:</a:t>
            </a:r>
            <a:r>
              <a:rPr lang="en-GB" sz="2200" dirty="0" smtClean="0">
                <a:latin typeface="Perpetua" pitchFamily="18" charset="0"/>
              </a:rPr>
              <a:t> </a:t>
            </a:r>
            <a:r>
              <a:rPr lang="en-GB" sz="2200" b="1" dirty="0" smtClean="0">
                <a:latin typeface="Perpetua" pitchFamily="18" charset="0"/>
              </a:rPr>
              <a:t>What you do </a:t>
            </a:r>
            <a:r>
              <a:rPr lang="en-GB" sz="2200" i="1" dirty="0" smtClean="0">
                <a:latin typeface="Perpetua" pitchFamily="18" charset="0"/>
              </a:rPr>
              <a:t>may keep </a:t>
            </a:r>
            <a:r>
              <a:rPr lang="en-GB" sz="2200" dirty="0" smtClean="0">
                <a:latin typeface="Perpetua" pitchFamily="18" charset="0"/>
              </a:rPr>
              <a:t>a smile on your customer’s face, but </a:t>
            </a:r>
            <a:r>
              <a:rPr lang="en-GB" sz="2200" i="1" dirty="0" smtClean="0">
                <a:latin typeface="Perpetua" pitchFamily="18" charset="0"/>
              </a:rPr>
              <a:t>how you do it will keep you on </a:t>
            </a:r>
            <a:r>
              <a:rPr lang="en-GB" sz="2200" dirty="0" smtClean="0">
                <a:latin typeface="Perpetua" pitchFamily="18" charset="0"/>
              </a:rPr>
              <a:t>schedule and on budget — and that may make the customer’s smile even brighter and longer lasting.</a:t>
            </a:r>
            <a:endParaRPr lang="en-GB" sz="2200" dirty="0">
              <a:latin typeface="Perpetua"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r>
              <a:rPr lang="en-GB" b="1" dirty="0" smtClean="0">
                <a:latin typeface="Garamond" pitchFamily="18" charset="0"/>
              </a:rPr>
              <a:t>Quality must be viewed on an equal level with scope, schedule and budget.</a:t>
            </a:r>
          </a:p>
          <a:p>
            <a:pPr algn="just"/>
            <a:r>
              <a:rPr lang="en-GB" dirty="0" smtClean="0">
                <a:latin typeface="Garamond" pitchFamily="18" charset="0"/>
              </a:rPr>
              <a:t> If a project donor is not satisfied with the quality of how the project is delivering the outcomes, the project team will need to make adjustments to scope, schedule and budget to satisfy the donor’s needs and expectations. </a:t>
            </a:r>
          </a:p>
          <a:p>
            <a:pPr algn="just"/>
            <a:r>
              <a:rPr lang="en-GB" dirty="0" smtClean="0">
                <a:latin typeface="Garamond" pitchFamily="18" charset="0"/>
              </a:rPr>
              <a:t>To deliver the project scope on time and on budget is not enough, to achieve stakeholder satisfaction the project must develop a </a:t>
            </a:r>
            <a:r>
              <a:rPr lang="en-GB" i="1" dirty="0" smtClean="0">
                <a:latin typeface="Garamond" pitchFamily="18" charset="0"/>
              </a:rPr>
              <a:t>good working relationship </a:t>
            </a:r>
            <a:r>
              <a:rPr lang="en-GB" dirty="0" smtClean="0">
                <a:latin typeface="Garamond" pitchFamily="18" charset="0"/>
              </a:rPr>
              <a:t>with all stakeholders and understand their stated or implied needs.</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Garamond" pitchFamily="18" charset="0"/>
              </a:rPr>
              <a:t>1.6. Key Processes of Project Quality Management </a:t>
            </a:r>
            <a:endParaRPr lang="en-GB" sz="2800" dirty="0"/>
          </a:p>
        </p:txBody>
      </p:sp>
      <p:sp>
        <p:nvSpPr>
          <p:cNvPr id="3" name="Content Placeholder 2"/>
          <p:cNvSpPr>
            <a:spLocks noGrp="1"/>
          </p:cNvSpPr>
          <p:nvPr>
            <p:ph sz="quarter" idx="1"/>
          </p:nvPr>
        </p:nvSpPr>
        <p:spPr/>
        <p:txBody>
          <a:bodyPr>
            <a:normAutofit/>
          </a:bodyPr>
          <a:lstStyle/>
          <a:p>
            <a:r>
              <a:rPr lang="en-GB" dirty="0" smtClean="0">
                <a:latin typeface="Garamond" pitchFamily="18" charset="0"/>
              </a:rPr>
              <a:t>Project Quality Management has </a:t>
            </a:r>
            <a:r>
              <a:rPr lang="en-GB" b="1" dirty="0" smtClean="0">
                <a:latin typeface="Garamond" pitchFamily="18" charset="0"/>
              </a:rPr>
              <a:t>the following key processes/activities or steps  </a:t>
            </a:r>
            <a:r>
              <a:rPr lang="en-GB" dirty="0" smtClean="0">
                <a:latin typeface="Garamond" pitchFamily="18" charset="0"/>
              </a:rPr>
              <a:t>that you should perform in your projects...</a:t>
            </a:r>
          </a:p>
          <a:p>
            <a:pPr marL="514350" indent="-514350">
              <a:buAutoNum type="arabicPeriod"/>
            </a:pPr>
            <a:r>
              <a:rPr lang="en-GB" dirty="0" smtClean="0">
                <a:latin typeface="Garamond" pitchFamily="18" charset="0"/>
              </a:rPr>
              <a:t>Quality Plan </a:t>
            </a:r>
          </a:p>
          <a:p>
            <a:pPr marL="514350" indent="-514350">
              <a:buAutoNum type="arabicPeriod"/>
            </a:pPr>
            <a:r>
              <a:rPr lang="en-GB" dirty="0" smtClean="0">
                <a:latin typeface="Garamond" pitchFamily="18" charset="0"/>
              </a:rPr>
              <a:t>Quality Assurance</a:t>
            </a:r>
          </a:p>
          <a:p>
            <a:pPr marL="514350" indent="-514350">
              <a:buFont typeface="+mj-lt"/>
              <a:buAutoNum type="arabicPeriod"/>
            </a:pPr>
            <a:r>
              <a:rPr lang="en-GB" dirty="0" smtClean="0">
                <a:latin typeface="Garamond" pitchFamily="18" charset="0"/>
              </a:rPr>
              <a:t>Quality Control</a:t>
            </a:r>
          </a:p>
          <a:p>
            <a:pPr marL="514350" indent="-514350">
              <a:buFont typeface="+mj-lt"/>
              <a:buAutoNum type="arabicPeriod"/>
            </a:pPr>
            <a:r>
              <a:rPr lang="en-GB" dirty="0" smtClean="0">
                <a:latin typeface="Garamond" pitchFamily="18" charset="0"/>
              </a:rPr>
              <a:t>Quality Improvements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Garamond" pitchFamily="18" charset="0"/>
              </a:rPr>
              <a:t>Key Processes of Project Quality Management   </a:t>
            </a:r>
            <a:endParaRPr lang="en-GB" sz="3200" dirty="0">
              <a:latin typeface="Garamond" pitchFamily="18" charset="0"/>
            </a:endParaRPr>
          </a:p>
        </p:txBody>
      </p:sp>
      <p:sp>
        <p:nvSpPr>
          <p:cNvPr id="3" name="Content Placeholder 2"/>
          <p:cNvSpPr>
            <a:spLocks noGrp="1"/>
          </p:cNvSpPr>
          <p:nvPr>
            <p:ph sz="quarter" idx="1"/>
          </p:nvPr>
        </p:nvSpPr>
        <p:spPr/>
        <p:txBody>
          <a:bodyPr>
            <a:normAutofit fontScale="85000" lnSpcReduction="20000"/>
          </a:bodyPr>
          <a:lstStyle/>
          <a:p>
            <a:pPr algn="just">
              <a:buNone/>
            </a:pPr>
            <a:r>
              <a:rPr lang="en-GB" b="1" dirty="0" smtClean="0">
                <a:latin typeface="Garamond" pitchFamily="18" charset="0"/>
              </a:rPr>
              <a:t>1. Plan Quality</a:t>
            </a:r>
          </a:p>
          <a:p>
            <a:pPr algn="just"/>
            <a:r>
              <a:rPr lang="en-GB" b="1" dirty="0" smtClean="0">
                <a:latin typeface="Garamond" pitchFamily="18" charset="0"/>
              </a:rPr>
              <a:t>Plan Quality</a:t>
            </a:r>
            <a:r>
              <a:rPr lang="en-GB" dirty="0" smtClean="0">
                <a:latin typeface="Garamond" pitchFamily="18" charset="0"/>
              </a:rPr>
              <a:t> involves identifying </a:t>
            </a:r>
            <a:r>
              <a:rPr lang="en-GB" b="1" dirty="0" smtClean="0">
                <a:latin typeface="Garamond" pitchFamily="18" charset="0"/>
              </a:rPr>
              <a:t>the quality requirements</a:t>
            </a:r>
            <a:r>
              <a:rPr lang="en-GB" dirty="0" smtClean="0">
                <a:latin typeface="Garamond" pitchFamily="18" charset="0"/>
              </a:rPr>
              <a:t> for both the project and the product and documenting </a:t>
            </a:r>
            <a:r>
              <a:rPr lang="en-GB" b="1" dirty="0" smtClean="0">
                <a:latin typeface="Garamond" pitchFamily="18" charset="0"/>
              </a:rPr>
              <a:t>how the project can show it is meeting the quality requirements. </a:t>
            </a:r>
          </a:p>
          <a:p>
            <a:pPr algn="just"/>
            <a:r>
              <a:rPr lang="en-GB" dirty="0" smtClean="0">
                <a:latin typeface="Garamond" pitchFamily="18" charset="0"/>
              </a:rPr>
              <a:t>The PMBOK® Guide defines quality planning as </a:t>
            </a:r>
            <a:r>
              <a:rPr lang="en-GB" i="1" dirty="0" smtClean="0">
                <a:latin typeface="Garamond" pitchFamily="18" charset="0"/>
              </a:rPr>
              <a:t>:…identifying which quality </a:t>
            </a:r>
            <a:r>
              <a:rPr lang="en-GB" b="1" i="1" dirty="0" smtClean="0">
                <a:latin typeface="Garamond" pitchFamily="18" charset="0"/>
              </a:rPr>
              <a:t>standards</a:t>
            </a:r>
            <a:r>
              <a:rPr lang="en-GB" i="1" dirty="0" smtClean="0">
                <a:latin typeface="Garamond" pitchFamily="18" charset="0"/>
              </a:rPr>
              <a:t> are relevant to the project and determining how to satisfy them.</a:t>
            </a:r>
          </a:p>
          <a:p>
            <a:pPr algn="just"/>
            <a:r>
              <a:rPr lang="en-GB" dirty="0" smtClean="0">
                <a:latin typeface="Garamond" pitchFamily="18" charset="0"/>
              </a:rPr>
              <a:t>The outputs of this process include:</a:t>
            </a:r>
          </a:p>
          <a:p>
            <a:pPr lvl="1" algn="just"/>
            <a:r>
              <a:rPr lang="en-GB" dirty="0" smtClean="0">
                <a:latin typeface="Garamond" pitchFamily="18" charset="0"/>
              </a:rPr>
              <a:t> a Quality Management Plan, </a:t>
            </a:r>
          </a:p>
          <a:p>
            <a:pPr lvl="1" algn="just"/>
            <a:r>
              <a:rPr lang="en-GB" dirty="0" smtClean="0">
                <a:latin typeface="Garamond" pitchFamily="18" charset="0"/>
              </a:rPr>
              <a:t>quality metrics, </a:t>
            </a:r>
          </a:p>
          <a:p>
            <a:pPr lvl="1" algn="just"/>
            <a:r>
              <a:rPr lang="en-GB" dirty="0" smtClean="0">
                <a:latin typeface="Garamond" pitchFamily="18" charset="0"/>
              </a:rPr>
              <a:t>quality checklists and</a:t>
            </a:r>
          </a:p>
          <a:p>
            <a:pPr lvl="1" algn="just"/>
            <a:r>
              <a:rPr lang="en-GB" dirty="0" smtClean="0">
                <a:latin typeface="Garamond" pitchFamily="18" charset="0"/>
              </a:rPr>
              <a:t> a Process Improvement Plan.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buNone/>
            </a:pPr>
            <a:r>
              <a:rPr lang="en-GB" b="1" dirty="0" smtClean="0">
                <a:latin typeface="Garamond" pitchFamily="18" charset="0"/>
              </a:rPr>
              <a:t>2. Perform Quality Assurance</a:t>
            </a:r>
          </a:p>
          <a:p>
            <a:pPr algn="just"/>
            <a:r>
              <a:rPr lang="en-GB" dirty="0" smtClean="0">
                <a:latin typeface="Garamond" pitchFamily="18" charset="0"/>
              </a:rPr>
              <a:t>Quality Assurance is used </a:t>
            </a:r>
            <a:r>
              <a:rPr lang="en-GB" b="1" dirty="0" smtClean="0">
                <a:latin typeface="Garamond" pitchFamily="18" charset="0"/>
              </a:rPr>
              <a:t>to verify that the </a:t>
            </a:r>
            <a:r>
              <a:rPr lang="en-GB" i="1" dirty="0" smtClean="0">
                <a:latin typeface="Garamond" pitchFamily="18" charset="0"/>
              </a:rPr>
              <a:t>project processes </a:t>
            </a:r>
            <a:r>
              <a:rPr lang="en-GB" b="1" dirty="0" smtClean="0">
                <a:latin typeface="Garamond" pitchFamily="18" charset="0"/>
              </a:rPr>
              <a:t>are sufficient</a:t>
            </a:r>
            <a:r>
              <a:rPr lang="en-GB" dirty="0" smtClean="0">
                <a:latin typeface="Garamond" pitchFamily="18" charset="0"/>
              </a:rPr>
              <a:t> so that if they are being adhered to the project deliverables will be of good quality. </a:t>
            </a:r>
          </a:p>
          <a:p>
            <a:pPr algn="just"/>
            <a:r>
              <a:rPr lang="en-GB" dirty="0" smtClean="0">
                <a:latin typeface="Garamond" pitchFamily="18" charset="0"/>
              </a:rPr>
              <a:t>The methods used for </a:t>
            </a:r>
            <a:r>
              <a:rPr lang="en-GB" i="1" dirty="0" smtClean="0">
                <a:latin typeface="Garamond" pitchFamily="18" charset="0"/>
              </a:rPr>
              <a:t>project quality assurance</a:t>
            </a:r>
            <a:r>
              <a:rPr lang="en-GB" i="1" dirty="0">
                <a:latin typeface="Garamond" pitchFamily="18" charset="0"/>
              </a:rPr>
              <a:t> </a:t>
            </a:r>
            <a:r>
              <a:rPr lang="en-GB" i="1" dirty="0" smtClean="0">
                <a:latin typeface="Garamond" pitchFamily="18" charset="0"/>
              </a:rPr>
              <a:t>include: </a:t>
            </a:r>
            <a:endParaRPr lang="en-GB" dirty="0" smtClean="0">
              <a:latin typeface="Garamond" pitchFamily="18" charset="0"/>
            </a:endParaRPr>
          </a:p>
          <a:p>
            <a:pPr lvl="1"/>
            <a:r>
              <a:rPr lang="en-GB" i="1" dirty="0" smtClean="0">
                <a:latin typeface="Garamond" pitchFamily="18" charset="0"/>
              </a:rPr>
              <a:t>Benchmarking ,</a:t>
            </a:r>
          </a:p>
          <a:p>
            <a:pPr lvl="1"/>
            <a:r>
              <a:rPr lang="en-GB" i="1" dirty="0" smtClean="0">
                <a:latin typeface="Garamond" pitchFamily="18" charset="0"/>
              </a:rPr>
              <a:t> Process checklists </a:t>
            </a:r>
          </a:p>
          <a:p>
            <a:pPr lvl="1"/>
            <a:r>
              <a:rPr lang="en-GB" i="1" dirty="0" smtClean="0">
                <a:latin typeface="Garamond" pitchFamily="18" charset="0"/>
              </a:rPr>
              <a:t> Quality(project )audits </a:t>
            </a:r>
          </a:p>
          <a:p>
            <a:pPr lvl="1"/>
            <a:r>
              <a:rPr lang="en-GB" i="1" dirty="0" smtClean="0">
                <a:latin typeface="Garamond" pitchFamily="18" charset="0"/>
              </a:rPr>
              <a:t>The PCDA(Plan, Do, Check, and Act) Cycle</a:t>
            </a:r>
          </a:p>
          <a:p>
            <a:pPr lvl="1">
              <a:buNone/>
            </a:pPr>
            <a:endParaRPr lang="en-GB" dirty="0" smtClean="0">
              <a:latin typeface="Garamond" pitchFamily="18" charset="0"/>
            </a:endParaRPr>
          </a:p>
          <a:p>
            <a:pPr>
              <a:buNone/>
            </a:pP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428596" y="1357298"/>
            <a:ext cx="8229600" cy="5286412"/>
          </a:xfrm>
        </p:spPr>
        <p:txBody>
          <a:bodyPr>
            <a:normAutofit fontScale="77500" lnSpcReduction="20000"/>
          </a:bodyPr>
          <a:lstStyle/>
          <a:p>
            <a:pPr>
              <a:buNone/>
            </a:pPr>
            <a:r>
              <a:rPr lang="en-GB" b="1" dirty="0" smtClean="0">
                <a:latin typeface="Garamond" pitchFamily="18" charset="0"/>
              </a:rPr>
              <a:t>3. Perform Quality Control</a:t>
            </a:r>
          </a:p>
          <a:p>
            <a:r>
              <a:rPr lang="en-GB" dirty="0" smtClean="0">
                <a:latin typeface="Garamond" pitchFamily="18" charset="0"/>
              </a:rPr>
              <a:t>Quality Control verifies that </a:t>
            </a:r>
            <a:r>
              <a:rPr lang="en-GB" b="1" dirty="0" smtClean="0">
                <a:latin typeface="Garamond" pitchFamily="18" charset="0"/>
              </a:rPr>
              <a:t>the product </a:t>
            </a:r>
            <a:r>
              <a:rPr lang="en-GB" dirty="0" smtClean="0">
                <a:latin typeface="Garamond" pitchFamily="18" charset="0"/>
              </a:rPr>
              <a:t>meets the quality requirements.</a:t>
            </a:r>
          </a:p>
          <a:p>
            <a:r>
              <a:rPr lang="en-GB" dirty="0" smtClean="0">
                <a:latin typeface="Garamond" pitchFamily="18" charset="0"/>
              </a:rPr>
              <a:t>The results will determine if corrective action is needed.</a:t>
            </a:r>
          </a:p>
          <a:p>
            <a:r>
              <a:rPr lang="en-US" dirty="0" smtClean="0">
                <a:latin typeface="Garamond" pitchFamily="18" charset="0"/>
              </a:rPr>
              <a:t>The main outputs of quality control are:</a:t>
            </a:r>
          </a:p>
          <a:p>
            <a:pPr marL="731520" lvl="2" indent="-457200">
              <a:spcBef>
                <a:spcPts val="700"/>
              </a:spcBef>
              <a:buSzPct val="60000"/>
              <a:buFont typeface="+mj-lt"/>
              <a:buAutoNum type="arabicPeriod"/>
            </a:pPr>
            <a:r>
              <a:rPr lang="en-US" dirty="0" smtClean="0">
                <a:latin typeface="Garamond" pitchFamily="18" charset="0"/>
              </a:rPr>
              <a:t>Acceptance decisions</a:t>
            </a:r>
          </a:p>
          <a:p>
            <a:pPr marL="731520" lvl="2" indent="-457200">
              <a:spcBef>
                <a:spcPts val="700"/>
              </a:spcBef>
              <a:buSzPct val="60000"/>
              <a:buFont typeface="+mj-lt"/>
              <a:buAutoNum type="arabicPeriod"/>
            </a:pPr>
            <a:r>
              <a:rPr lang="en-US" dirty="0" smtClean="0">
                <a:latin typeface="Garamond" pitchFamily="18" charset="0"/>
              </a:rPr>
              <a:t>Rework</a:t>
            </a:r>
          </a:p>
          <a:p>
            <a:pPr marL="731520" lvl="2" indent="-457200">
              <a:spcBef>
                <a:spcPts val="700"/>
              </a:spcBef>
              <a:buSzPct val="60000"/>
              <a:buFont typeface="+mj-lt"/>
              <a:buAutoNum type="arabicPeriod"/>
            </a:pPr>
            <a:r>
              <a:rPr lang="en-US" dirty="0" smtClean="0">
                <a:latin typeface="Garamond" pitchFamily="18" charset="0"/>
              </a:rPr>
              <a:t>Process adjustments</a:t>
            </a:r>
          </a:p>
          <a:p>
            <a:r>
              <a:rPr lang="en-US" dirty="0" smtClean="0">
                <a:latin typeface="Garamond" pitchFamily="18" charset="0"/>
              </a:rPr>
              <a:t>Some tools and techniques include:</a:t>
            </a:r>
          </a:p>
          <a:p>
            <a:pPr marL="731520" lvl="2" indent="-457200">
              <a:spcBef>
                <a:spcPts val="700"/>
              </a:spcBef>
              <a:buSzPct val="60000"/>
              <a:buFont typeface="+mj-lt"/>
              <a:buAutoNum type="arabicPeriod"/>
            </a:pPr>
            <a:r>
              <a:rPr lang="en-US" dirty="0" smtClean="0">
                <a:latin typeface="Garamond" pitchFamily="18" charset="0"/>
              </a:rPr>
              <a:t>Pareto analysis</a:t>
            </a:r>
          </a:p>
          <a:p>
            <a:pPr marL="731520" lvl="2" indent="-457200">
              <a:spcBef>
                <a:spcPts val="700"/>
              </a:spcBef>
              <a:buSzPct val="60000"/>
              <a:buFont typeface="+mj-lt"/>
              <a:buAutoNum type="arabicPeriod"/>
            </a:pPr>
            <a:r>
              <a:rPr lang="en-US" dirty="0" smtClean="0">
                <a:latin typeface="Garamond" pitchFamily="18" charset="0"/>
              </a:rPr>
              <a:t>Statistical sampling</a:t>
            </a:r>
          </a:p>
          <a:p>
            <a:pPr marL="731520" lvl="2" indent="-457200">
              <a:spcBef>
                <a:spcPts val="700"/>
              </a:spcBef>
              <a:buSzPct val="60000"/>
              <a:buFont typeface="+mj-lt"/>
              <a:buAutoNum type="arabicPeriod"/>
            </a:pPr>
            <a:r>
              <a:rPr lang="en-US" dirty="0" smtClean="0">
                <a:latin typeface="Garamond" pitchFamily="18" charset="0"/>
              </a:rPr>
              <a:t>Six Sigma	</a:t>
            </a:r>
          </a:p>
          <a:p>
            <a:pPr marL="731520" lvl="2" indent="-457200">
              <a:spcBef>
                <a:spcPts val="700"/>
              </a:spcBef>
              <a:buSzPct val="60000"/>
              <a:buFont typeface="+mj-lt"/>
              <a:buAutoNum type="arabicPeriod"/>
            </a:pPr>
            <a:r>
              <a:rPr lang="en-US" dirty="0" smtClean="0">
                <a:latin typeface="Garamond" pitchFamily="18" charset="0"/>
              </a:rPr>
              <a:t>Quality control charts</a:t>
            </a:r>
          </a:p>
          <a:p>
            <a:pPr marL="731520" lvl="2" indent="-457200">
              <a:spcBef>
                <a:spcPts val="700"/>
              </a:spcBef>
              <a:buSzPct val="60000"/>
              <a:buFont typeface="+mj-lt"/>
              <a:buAutoNum type="arabicPeriod"/>
            </a:pPr>
            <a:r>
              <a:rPr lang="en-US" dirty="0" smtClean="0">
                <a:latin typeface="Garamond" pitchFamily="18" charset="0"/>
              </a:rPr>
              <a:t>Testing</a:t>
            </a:r>
          </a:p>
          <a:p>
            <a:pPr marL="731520" lvl="2" indent="-457200">
              <a:spcBef>
                <a:spcPts val="700"/>
              </a:spcBef>
              <a:buSzPct val="60000"/>
              <a:buFont typeface="+mj-lt"/>
              <a:buAutoNum type="arabicPeriod"/>
            </a:pPr>
            <a:r>
              <a:rPr lang="en-US" dirty="0" smtClean="0">
                <a:latin typeface="Garamond" pitchFamily="18" charset="0"/>
              </a:rPr>
              <a:t>Peer Reviews</a:t>
            </a:r>
          </a:p>
          <a:p>
            <a:pPr marL="731520" lvl="2" indent="-457200">
              <a:spcBef>
                <a:spcPts val="700"/>
              </a:spcBef>
              <a:buSzPct val="60000"/>
              <a:buFont typeface="+mj-lt"/>
              <a:buAutoNum type="arabicPeriod"/>
            </a:pPr>
            <a:r>
              <a:rPr lang="en-US" dirty="0" smtClean="0">
                <a:latin typeface="Garamond" pitchFamily="18" charset="0"/>
              </a:rPr>
              <a:t>The Cause and Effect Diagram</a:t>
            </a:r>
          </a:p>
          <a:p>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buNone/>
            </a:pPr>
            <a:r>
              <a:rPr lang="en-GB" b="1" dirty="0" smtClean="0">
                <a:latin typeface="Garamond" pitchFamily="18" charset="0"/>
              </a:rPr>
              <a:t>4. QUALITY IMPROVEMENT</a:t>
            </a:r>
          </a:p>
          <a:p>
            <a:pPr algn="just"/>
            <a:r>
              <a:rPr lang="en-GB" dirty="0" smtClean="0">
                <a:latin typeface="Garamond" pitchFamily="18" charset="0"/>
              </a:rPr>
              <a:t>It is the systematic approach to </a:t>
            </a:r>
            <a:r>
              <a:rPr lang="en-GB" i="1" dirty="0" smtClean="0">
                <a:latin typeface="Garamond" pitchFamily="18" charset="0"/>
              </a:rPr>
              <a:t>the processes </a:t>
            </a:r>
            <a:r>
              <a:rPr lang="en-GB" dirty="0" smtClean="0">
                <a:latin typeface="Garamond" pitchFamily="18" charset="0"/>
              </a:rPr>
              <a:t>of work that looks </a:t>
            </a:r>
            <a:r>
              <a:rPr lang="en-GB" i="1" dirty="0" smtClean="0">
                <a:latin typeface="Garamond" pitchFamily="18" charset="0"/>
              </a:rPr>
              <a:t>to remove waste, loss, rework, frustration, etc. </a:t>
            </a:r>
            <a:r>
              <a:rPr lang="en-GB" dirty="0" smtClean="0">
                <a:latin typeface="Garamond" pitchFamily="18" charset="0"/>
              </a:rPr>
              <a:t>in order </a:t>
            </a:r>
            <a:r>
              <a:rPr lang="en-GB" i="1" dirty="0" smtClean="0">
                <a:latin typeface="Garamond" pitchFamily="18" charset="0"/>
              </a:rPr>
              <a:t>to make the processes of work more effective, efficient, and appropriate.</a:t>
            </a:r>
          </a:p>
          <a:p>
            <a:pPr algn="just"/>
            <a:r>
              <a:rPr lang="en-GB" dirty="0" smtClean="0">
                <a:latin typeface="Garamond" pitchFamily="18" charset="0"/>
              </a:rPr>
              <a:t>Here the major issues include:</a:t>
            </a:r>
          </a:p>
          <a:p>
            <a:pPr lvl="1" algn="just"/>
            <a:r>
              <a:rPr lang="en-GB" dirty="0" smtClean="0">
                <a:latin typeface="Garamond" pitchFamily="18" charset="0"/>
              </a:rPr>
              <a:t>Steps of quality improvement </a:t>
            </a:r>
          </a:p>
          <a:p>
            <a:pPr lvl="1" algn="just"/>
            <a:r>
              <a:rPr lang="en-GB" dirty="0" smtClean="0">
                <a:latin typeface="Garamond" pitchFamily="18" charset="0"/>
              </a:rPr>
              <a:t>Cost of Quality</a:t>
            </a:r>
          </a:p>
          <a:p>
            <a:pPr lvl="1" algn="just"/>
            <a:r>
              <a:rPr lang="en-GB" dirty="0" smtClean="0">
                <a:latin typeface="Garamond" pitchFamily="18" charset="0"/>
              </a:rPr>
              <a:t>Leadership</a:t>
            </a:r>
          </a:p>
          <a:p>
            <a:pPr lvl="1" algn="just"/>
            <a:r>
              <a:rPr lang="en-GB" dirty="0" smtClean="0">
                <a:latin typeface="Garamond" pitchFamily="18" charset="0"/>
              </a:rPr>
              <a:t>Maturity Models</a:t>
            </a:r>
          </a:p>
          <a:p>
            <a:pPr lvl="1" algn="just"/>
            <a:r>
              <a:rPr lang="en-GB" dirty="0" smtClean="0">
                <a:latin typeface="Garamond" pitchFamily="18" charset="0"/>
              </a:rPr>
              <a:t>Continuous Improvement </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ctr">
              <a:buNone/>
            </a:pPr>
            <a:endParaRPr lang="en-GB" sz="4000" b="1" dirty="0" smtClean="0">
              <a:latin typeface="GothicE" pitchFamily="2" charset="0"/>
              <a:cs typeface="GothicE" pitchFamily="2" charset="0"/>
            </a:endParaRPr>
          </a:p>
          <a:p>
            <a:pPr algn="ctr">
              <a:buNone/>
            </a:pPr>
            <a:endParaRPr lang="en-GB" sz="4000" b="1" dirty="0">
              <a:latin typeface="GothicE" pitchFamily="2" charset="0"/>
              <a:cs typeface="GothicE" pitchFamily="2" charset="0"/>
            </a:endParaRPr>
          </a:p>
          <a:p>
            <a:pPr algn="ctr">
              <a:buNone/>
            </a:pPr>
            <a:r>
              <a:rPr lang="en-GB" sz="4000" b="1" dirty="0" smtClean="0">
                <a:latin typeface="GothicE" pitchFamily="2" charset="0"/>
                <a:cs typeface="GothicE" pitchFamily="2" charset="0"/>
              </a:rPr>
              <a:t>End of Chapter 1 </a:t>
            </a:r>
            <a:endParaRPr lang="en-GB" sz="4000" b="1" dirty="0">
              <a:latin typeface="GothicE" pitchFamily="2" charset="0"/>
              <a:cs typeface="GothicE" pitchFamily="2"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sz="quarter" idx="1"/>
          </p:nvPr>
        </p:nvSpPr>
        <p:spPr/>
        <p:txBody>
          <a:bodyPr/>
          <a:lstStyle/>
          <a:p>
            <a:pPr algn="ctr">
              <a:buNone/>
            </a:pPr>
            <a:r>
              <a:rPr lang="en-GB" sz="3200" b="1" dirty="0" smtClean="0">
                <a:latin typeface="Garamond" pitchFamily="18" charset="0"/>
              </a:rPr>
              <a:t>CHAPTER 2 </a:t>
            </a:r>
            <a:endParaRPr lang="en-GB" sz="2400" dirty="0" smtClean="0">
              <a:latin typeface="Garamond" pitchFamily="18" charset="0"/>
            </a:endParaRPr>
          </a:p>
          <a:p>
            <a:pPr>
              <a:buNone/>
            </a:pPr>
            <a:r>
              <a:rPr lang="en-GB" sz="3200" b="1" dirty="0" smtClean="0">
                <a:latin typeface="Garamond" pitchFamily="18" charset="0"/>
              </a:rPr>
              <a:t>PLANNING PROJECT QUALITY</a:t>
            </a:r>
            <a:endParaRPr lang="en-GB" sz="2400" dirty="0" smtClean="0">
              <a:latin typeface="Garamond" pitchFamily="18" charset="0"/>
            </a:endParaRPr>
          </a:p>
          <a:p>
            <a:pPr marL="880110" lvl="1" indent="-514350">
              <a:buFont typeface="+mj-lt"/>
              <a:buAutoNum type="arabicPeriod"/>
            </a:pPr>
            <a:r>
              <a:rPr lang="en-GB" sz="2800" dirty="0" smtClean="0">
                <a:latin typeface="Garamond" pitchFamily="18" charset="0"/>
              </a:rPr>
              <a:t>Quality definition</a:t>
            </a:r>
            <a:endParaRPr lang="en-GB" sz="2000" dirty="0" smtClean="0">
              <a:latin typeface="Garamond" pitchFamily="18" charset="0"/>
            </a:endParaRPr>
          </a:p>
          <a:p>
            <a:pPr marL="880110" lvl="1" indent="-514350">
              <a:buFont typeface="+mj-lt"/>
              <a:buAutoNum type="arabicPeriod"/>
            </a:pPr>
            <a:r>
              <a:rPr lang="en-GB" sz="2800" dirty="0" smtClean="0">
                <a:latin typeface="Garamond" pitchFamily="18" charset="0"/>
              </a:rPr>
              <a:t>Source of Quality definition </a:t>
            </a:r>
            <a:endParaRPr lang="en-GB" sz="2000" dirty="0" smtClean="0">
              <a:latin typeface="Garamond" pitchFamily="18" charset="0"/>
            </a:endParaRPr>
          </a:p>
          <a:p>
            <a:pPr marL="880110" lvl="1" indent="-514350">
              <a:buFont typeface="+mj-lt"/>
              <a:buAutoNum type="arabicPeriod"/>
            </a:pPr>
            <a:r>
              <a:rPr lang="en-GB" sz="2800" dirty="0" smtClean="0">
                <a:latin typeface="Garamond" pitchFamily="18" charset="0"/>
              </a:rPr>
              <a:t>Quality characteristics</a:t>
            </a:r>
            <a:endParaRPr lang="en-GB" sz="2000" dirty="0" smtClean="0">
              <a:latin typeface="Garamond" pitchFamily="18" charset="0"/>
            </a:endParaRPr>
          </a:p>
          <a:p>
            <a:pPr marL="880110" lvl="1" indent="-514350">
              <a:buFont typeface="+mj-lt"/>
              <a:buAutoNum type="arabicPeriod"/>
            </a:pPr>
            <a:r>
              <a:rPr lang="en-GB" sz="3200" dirty="0" smtClean="0">
                <a:latin typeface="Garamond" pitchFamily="18" charset="0"/>
              </a:rPr>
              <a:t>Output of quality planning</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 Quality Management</a:t>
            </a:r>
            <a:endParaRPr lang="en-GB" dirty="0">
              <a:latin typeface="Garamond" pitchFamily="18" charset="0"/>
            </a:endParaRPr>
          </a:p>
        </p:txBody>
      </p:sp>
      <p:sp>
        <p:nvSpPr>
          <p:cNvPr id="3" name="Content Placeholder 2"/>
          <p:cNvSpPr>
            <a:spLocks noGrp="1"/>
          </p:cNvSpPr>
          <p:nvPr>
            <p:ph sz="quarter" idx="1"/>
          </p:nvPr>
        </p:nvSpPr>
        <p:spPr/>
        <p:txBody>
          <a:bodyPr>
            <a:normAutofit fontScale="92500" lnSpcReduction="10000"/>
          </a:bodyPr>
          <a:lstStyle/>
          <a:p>
            <a:pPr algn="just"/>
            <a:r>
              <a:rPr lang="en-GB" dirty="0" smtClean="0">
                <a:latin typeface="Garamond" pitchFamily="18" charset="0"/>
              </a:rPr>
              <a:t>Taking a broader view, the </a:t>
            </a:r>
            <a:r>
              <a:rPr lang="en-GB" i="1" dirty="0" smtClean="0">
                <a:latin typeface="Garamond" pitchFamily="18" charset="0"/>
              </a:rPr>
              <a:t>PMBOK® Guide describes three </a:t>
            </a:r>
            <a:r>
              <a:rPr lang="en-GB" dirty="0" smtClean="0">
                <a:latin typeface="Garamond" pitchFamily="18" charset="0"/>
              </a:rPr>
              <a:t>elements of quality management: </a:t>
            </a:r>
            <a:r>
              <a:rPr lang="en-GB" i="1" dirty="0" smtClean="0">
                <a:latin typeface="Garamond" pitchFamily="18" charset="0"/>
              </a:rPr>
              <a:t>quality planning, quality assurance, and quality control.</a:t>
            </a:r>
          </a:p>
          <a:p>
            <a:pPr algn="just"/>
            <a:r>
              <a:rPr lang="en-GB" dirty="0" smtClean="0">
                <a:latin typeface="Garamond" pitchFamily="18" charset="0"/>
              </a:rPr>
              <a:t>The </a:t>
            </a:r>
            <a:r>
              <a:rPr lang="en-GB" dirty="0" err="1" smtClean="0">
                <a:latin typeface="Garamond" pitchFamily="18" charset="0"/>
              </a:rPr>
              <a:t>Juran</a:t>
            </a:r>
            <a:r>
              <a:rPr lang="en-GB" dirty="0" smtClean="0">
                <a:latin typeface="Garamond" pitchFamily="18" charset="0"/>
              </a:rPr>
              <a:t> Trilogy describes three slightly different elements: </a:t>
            </a:r>
            <a:r>
              <a:rPr lang="en-GB" i="1" dirty="0" smtClean="0">
                <a:latin typeface="Garamond" pitchFamily="18" charset="0"/>
              </a:rPr>
              <a:t>quality planning, quality control, and quality improvement.</a:t>
            </a:r>
          </a:p>
          <a:p>
            <a:pPr algn="just"/>
            <a:r>
              <a:rPr lang="en-GB" dirty="0" smtClean="0">
                <a:latin typeface="Garamond" pitchFamily="18" charset="0"/>
              </a:rPr>
              <a:t> </a:t>
            </a:r>
            <a:r>
              <a:rPr lang="en-GB" dirty="0" err="1" smtClean="0">
                <a:latin typeface="Garamond" pitchFamily="18" charset="0"/>
              </a:rPr>
              <a:t>Juran’s</a:t>
            </a:r>
            <a:r>
              <a:rPr lang="en-GB" dirty="0" smtClean="0">
                <a:latin typeface="Garamond" pitchFamily="18" charset="0"/>
              </a:rPr>
              <a:t> view includes assurance and control activities within quality control.</a:t>
            </a:r>
          </a:p>
          <a:p>
            <a:pPr algn="just"/>
            <a:r>
              <a:rPr lang="en-GB" dirty="0" smtClean="0">
                <a:latin typeface="Garamond" pitchFamily="18" charset="0"/>
              </a:rPr>
              <a:t>It also adds the essential element of quality improvement, which the </a:t>
            </a:r>
            <a:r>
              <a:rPr lang="en-GB" i="1" dirty="0" smtClean="0">
                <a:latin typeface="Garamond" pitchFamily="18" charset="0"/>
              </a:rPr>
              <a:t>PMBOK® Guide </a:t>
            </a:r>
            <a:r>
              <a:rPr lang="en-GB" dirty="0" smtClean="0">
                <a:latin typeface="Garamond" pitchFamily="18" charset="0"/>
              </a:rPr>
              <a:t>does not include as a distinct process.</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357298"/>
            <a:ext cx="8153400" cy="5500702"/>
          </a:xfrm>
        </p:spPr>
        <p:txBody>
          <a:bodyPr>
            <a:noAutofit/>
          </a:bodyPr>
          <a:lstStyle/>
          <a:p>
            <a:pPr algn="just"/>
            <a:r>
              <a:rPr lang="en-GB" sz="2800" dirty="0" smtClean="0">
                <a:latin typeface="Garamond" pitchFamily="18" charset="0"/>
              </a:rPr>
              <a:t>In this course,  the best of these two views are combined to include </a:t>
            </a:r>
          </a:p>
          <a:p>
            <a:pPr lvl="1" algn="just"/>
            <a:r>
              <a:rPr lang="en-GB" i="1" dirty="0" smtClean="0">
                <a:latin typeface="Garamond" pitchFamily="18" charset="0"/>
              </a:rPr>
              <a:t>quality planning,</a:t>
            </a:r>
          </a:p>
          <a:p>
            <a:pPr lvl="1" algn="just"/>
            <a:r>
              <a:rPr lang="en-GB" i="1" dirty="0" smtClean="0">
                <a:latin typeface="Garamond" pitchFamily="18" charset="0"/>
              </a:rPr>
              <a:t> quality assurance, </a:t>
            </a:r>
          </a:p>
          <a:p>
            <a:pPr lvl="1" algn="just"/>
            <a:r>
              <a:rPr lang="en-GB" i="1" dirty="0" smtClean="0">
                <a:latin typeface="Garamond" pitchFamily="18" charset="0"/>
              </a:rPr>
              <a:t>quality control, and</a:t>
            </a:r>
          </a:p>
          <a:p>
            <a:pPr lvl="1" algn="just"/>
            <a:r>
              <a:rPr lang="en-GB" i="1" dirty="0" smtClean="0">
                <a:latin typeface="Garamond" pitchFamily="18" charset="0"/>
              </a:rPr>
              <a:t> quality improvement.</a:t>
            </a:r>
          </a:p>
          <a:p>
            <a:pPr algn="just"/>
            <a:r>
              <a:rPr lang="en-GB" sz="2800" dirty="0" smtClean="0">
                <a:latin typeface="Garamond" pitchFamily="18" charset="0"/>
              </a:rPr>
              <a:t>The </a:t>
            </a:r>
            <a:r>
              <a:rPr lang="en-GB" sz="2800" i="1" dirty="0" smtClean="0">
                <a:latin typeface="Garamond" pitchFamily="18" charset="0"/>
              </a:rPr>
              <a:t>PMBOK® Guide states that quality management processes “…include </a:t>
            </a:r>
            <a:r>
              <a:rPr lang="en-GB" sz="2800" dirty="0" smtClean="0">
                <a:latin typeface="Garamond" pitchFamily="18" charset="0"/>
              </a:rPr>
              <a:t>all the activities of the performing organization that </a:t>
            </a:r>
            <a:r>
              <a:rPr lang="en-GB" sz="2800" i="1" dirty="0" smtClean="0">
                <a:latin typeface="Garamond" pitchFamily="18" charset="0"/>
              </a:rPr>
              <a:t>determine quality policies, objectives,</a:t>
            </a:r>
            <a:r>
              <a:rPr lang="en-GB" sz="2800" dirty="0" smtClean="0">
                <a:latin typeface="Garamond" pitchFamily="18" charset="0"/>
              </a:rPr>
              <a:t> and </a:t>
            </a:r>
            <a:r>
              <a:rPr lang="en-GB" sz="2800" i="1" dirty="0" smtClean="0">
                <a:latin typeface="Garamond" pitchFamily="18" charset="0"/>
              </a:rPr>
              <a:t>responsibilities</a:t>
            </a:r>
            <a:r>
              <a:rPr lang="en-GB" sz="2800" dirty="0" smtClean="0">
                <a:latin typeface="Garamond" pitchFamily="18" charset="0"/>
              </a:rPr>
              <a:t> so that the project will </a:t>
            </a:r>
            <a:r>
              <a:rPr lang="en-GB" sz="2800" i="1" dirty="0" smtClean="0">
                <a:latin typeface="Garamond" pitchFamily="18" charset="0"/>
              </a:rPr>
              <a:t>satisfy the needs </a:t>
            </a:r>
            <a:r>
              <a:rPr lang="en-GB" sz="2800" dirty="0" smtClean="0">
                <a:latin typeface="Garamond" pitchFamily="18" charset="0"/>
              </a:rPr>
              <a:t>for which it was undertaken.” </a:t>
            </a:r>
            <a:r>
              <a:rPr lang="en-GB" sz="2400" dirty="0" smtClean="0">
                <a:latin typeface="Garamond" pitchFamily="18" charset="0"/>
              </a:rPr>
              <a:t>(</a:t>
            </a:r>
            <a:r>
              <a:rPr lang="en-GB" sz="2400" i="1" dirty="0" smtClean="0">
                <a:latin typeface="Garamond" pitchFamily="18" charset="0"/>
              </a:rPr>
              <a:t> A Guide to the Project Management Body of Knowledge</a:t>
            </a:r>
            <a:r>
              <a:rPr lang="en-GB" sz="2400" dirty="0" smtClean="0">
                <a:latin typeface="Garamond" pitchFamily="18" charset="0"/>
              </a:rPr>
              <a:t> ,2004)</a:t>
            </a:r>
            <a:endParaRPr lang="en-GB" sz="2800" dirty="0" smtClean="0">
              <a:latin typeface="Garamond" pitchFamily="18" charset="0"/>
            </a:endParaRPr>
          </a:p>
          <a:p>
            <a:pPr algn="just">
              <a:buNone/>
            </a:pPr>
            <a:endParaRPr lang="en-GB" sz="3200" dirty="0">
              <a:latin typeface="Garamond"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buNone/>
            </a:pPr>
            <a:r>
              <a:rPr lang="en-GB" sz="2400" dirty="0" smtClean="0">
                <a:latin typeface="Perpetua" pitchFamily="18" charset="0"/>
              </a:rPr>
              <a:t>4.</a:t>
            </a:r>
            <a:r>
              <a:rPr lang="en-GB" sz="2400" b="1" dirty="0" smtClean="0">
                <a:latin typeface="Perpetua" pitchFamily="18" charset="0"/>
              </a:rPr>
              <a:t> Customers </a:t>
            </a:r>
            <a:r>
              <a:rPr lang="en-GB" sz="2400" dirty="0" smtClean="0">
                <a:latin typeface="Perpetua" pitchFamily="18" charset="0"/>
              </a:rPr>
              <a:t>— People who sell what they make may be very product focused in their view of quality. They seek to make products that are superior to those of competitors and always strive to be the best: “</a:t>
            </a:r>
            <a:r>
              <a:rPr lang="en-GB" sz="2400" b="1" dirty="0" smtClean="0">
                <a:latin typeface="Perpetua" pitchFamily="18" charset="0"/>
              </a:rPr>
              <a:t>This is the best DVD player on the market today.”</a:t>
            </a:r>
            <a:r>
              <a:rPr lang="en-GB" sz="2400" dirty="0" smtClean="0">
                <a:latin typeface="Perpetua" pitchFamily="18" charset="0"/>
              </a:rPr>
              <a:t> </a:t>
            </a:r>
          </a:p>
          <a:p>
            <a:pPr>
              <a:buNone/>
            </a:pPr>
            <a:r>
              <a:rPr lang="en-GB" sz="2400" i="1" dirty="0" err="1" smtClean="0">
                <a:latin typeface="Perpetua" pitchFamily="18" charset="0"/>
              </a:rPr>
              <a:t>I,e</a:t>
            </a:r>
            <a:r>
              <a:rPr lang="en-GB" sz="2400" i="1" dirty="0" smtClean="0">
                <a:latin typeface="Perpetua" pitchFamily="18" charset="0"/>
              </a:rPr>
              <a:t>, quality is </a:t>
            </a:r>
            <a:r>
              <a:rPr lang="en-GB" sz="2400" b="1" i="1" dirty="0" smtClean="0">
                <a:latin typeface="Perpetua" pitchFamily="18" charset="0"/>
              </a:rPr>
              <a:t>defined by customers</a:t>
            </a:r>
            <a:r>
              <a:rPr lang="en-GB" sz="2400" i="1" dirty="0" smtClean="0">
                <a:latin typeface="Perpetua" pitchFamily="18" charset="0"/>
              </a:rPr>
              <a:t>, their needs, and their expectations</a:t>
            </a:r>
            <a:r>
              <a:rPr lang="en-GB" sz="2400" i="1" dirty="0" smtClean="0">
                <a:latin typeface="Perpetua" pitchFamily="18" charset="0"/>
              </a:rPr>
              <a:t>.</a:t>
            </a:r>
          </a:p>
          <a:p>
            <a:pPr>
              <a:buNone/>
            </a:pPr>
            <a:endParaRPr lang="en-GB" sz="2400" i="1" dirty="0" smtClean="0">
              <a:latin typeface="Perpetua" pitchFamily="18" charset="0"/>
            </a:endParaRPr>
          </a:p>
          <a:p>
            <a:pPr algn="just">
              <a:buNone/>
            </a:pPr>
            <a:r>
              <a:rPr lang="en-GB" sz="2400" b="1" i="1" dirty="0" smtClean="0">
                <a:latin typeface="Perpetua" pitchFamily="18" charset="0"/>
              </a:rPr>
              <a:t>5. </a:t>
            </a:r>
            <a:r>
              <a:rPr lang="en-GB" sz="2400" b="1" dirty="0" smtClean="0">
                <a:latin typeface="Perpetua" pitchFamily="18" charset="0"/>
              </a:rPr>
              <a:t>Systems — A system is a group of things that work together. </a:t>
            </a:r>
            <a:r>
              <a:rPr lang="en-GB" sz="2400" dirty="0" smtClean="0">
                <a:latin typeface="Perpetua" pitchFamily="18" charset="0"/>
              </a:rPr>
              <a:t>At</a:t>
            </a:r>
            <a:r>
              <a:rPr lang="en-GB" sz="2400" b="1" dirty="0" smtClean="0">
                <a:latin typeface="Perpetua" pitchFamily="18" charset="0"/>
              </a:rPr>
              <a:t>  </a:t>
            </a:r>
            <a:r>
              <a:rPr lang="en-GB" sz="2400" dirty="0" smtClean="0">
                <a:latin typeface="Perpetua" pitchFamily="18" charset="0"/>
              </a:rPr>
              <a:t>higher level of analysis, </a:t>
            </a:r>
            <a:r>
              <a:rPr lang="en-GB" sz="2400" b="1" i="1" dirty="0" smtClean="0">
                <a:latin typeface="Perpetua" pitchFamily="18" charset="0"/>
              </a:rPr>
              <a:t>quality may be viewed as arising from things that work together</a:t>
            </a:r>
            <a:r>
              <a:rPr lang="en-GB" sz="2400" dirty="0" smtClean="0">
                <a:latin typeface="Perpetua" pitchFamily="18" charset="0"/>
              </a:rPr>
              <a:t>. Products, defects, processes, and customers are all part of a system that generates quality, as are suppliers, policies, organizations, and perhaps some other things unique to a specific situation.</a:t>
            </a:r>
            <a:endParaRPr lang="en-GB" sz="2400" b="1" i="1" dirty="0">
              <a:latin typeface="Perpetua"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sz="3200" dirty="0" smtClean="0">
                <a:latin typeface="Garamond" pitchFamily="18" charset="0"/>
              </a:rPr>
              <a:t>This description is sufficiently general to cover </a:t>
            </a:r>
            <a:r>
              <a:rPr lang="en-GB" sz="3200" i="1" dirty="0" smtClean="0">
                <a:latin typeface="Garamond" pitchFamily="18" charset="0"/>
              </a:rPr>
              <a:t>the needs </a:t>
            </a:r>
            <a:r>
              <a:rPr lang="en-GB" sz="3200" dirty="0" smtClean="0">
                <a:latin typeface="Garamond" pitchFamily="18" charset="0"/>
              </a:rPr>
              <a:t>of the project </a:t>
            </a:r>
            <a:r>
              <a:rPr lang="en-GB" sz="3200" i="1" dirty="0" smtClean="0">
                <a:latin typeface="Garamond" pitchFamily="18" charset="0"/>
              </a:rPr>
              <a:t>in terms of time, cost, and scope</a:t>
            </a:r>
            <a:r>
              <a:rPr lang="en-GB" sz="3200" dirty="0" smtClean="0">
                <a:latin typeface="Garamond" pitchFamily="18" charset="0"/>
              </a:rPr>
              <a:t> and the needs of the product of the project or customers of the project in terms of the defined requirements. </a:t>
            </a:r>
          </a:p>
          <a:p>
            <a:pPr algn="just"/>
            <a:r>
              <a:rPr lang="en-GB" sz="3200" dirty="0" smtClean="0">
                <a:latin typeface="Garamond" pitchFamily="18" charset="0"/>
              </a:rPr>
              <a:t>Project quality management is linked to overall organizational quality management in terms of processes and costs.</a:t>
            </a:r>
          </a:p>
          <a:p>
            <a:pPr algn="just"/>
            <a:r>
              <a:rPr lang="en-GB" sz="3200" dirty="0" smtClean="0">
                <a:latin typeface="Garamond" pitchFamily="18" charset="0"/>
              </a:rPr>
              <a:t> Quality management implies the </a:t>
            </a:r>
            <a:r>
              <a:rPr lang="en-GB" sz="3200" b="1" dirty="0" smtClean="0">
                <a:latin typeface="Garamond" pitchFamily="18" charset="0"/>
              </a:rPr>
              <a:t>ability to anticipate situations and prepare actions </a:t>
            </a:r>
            <a:r>
              <a:rPr lang="en-GB" sz="3200" dirty="0" smtClean="0">
                <a:latin typeface="Garamond" pitchFamily="18" charset="0"/>
              </a:rPr>
              <a:t>that will help bring the desired outcomes. </a:t>
            </a:r>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2.1 </a:t>
            </a:r>
            <a:r>
              <a:rPr lang="en-GB" dirty="0" smtClean="0">
                <a:latin typeface="Garamond" pitchFamily="18" charset="0"/>
              </a:rPr>
              <a:t>Quality Planning</a:t>
            </a:r>
            <a:endParaRPr lang="en-GB" dirty="0">
              <a:latin typeface="Garamond" pitchFamily="18" charset="0"/>
            </a:endParaRPr>
          </a:p>
        </p:txBody>
      </p:sp>
      <p:sp>
        <p:nvSpPr>
          <p:cNvPr id="3" name="Content Placeholder 2"/>
          <p:cNvSpPr>
            <a:spLocks noGrp="1"/>
          </p:cNvSpPr>
          <p:nvPr>
            <p:ph sz="quarter" idx="1"/>
          </p:nvPr>
        </p:nvSpPr>
        <p:spPr>
          <a:xfrm>
            <a:off x="612648" y="1600200"/>
            <a:ext cx="8153400" cy="4972072"/>
          </a:xfrm>
        </p:spPr>
        <p:txBody>
          <a:bodyPr>
            <a:normAutofit fontScale="92500" lnSpcReduction="10000"/>
          </a:bodyPr>
          <a:lstStyle/>
          <a:p>
            <a:pPr>
              <a:buNone/>
            </a:pPr>
            <a:r>
              <a:rPr lang="en-GB" i="1" dirty="0" smtClean="0">
                <a:latin typeface="Garamond" pitchFamily="18" charset="0"/>
              </a:rPr>
              <a:t>	Definition </a:t>
            </a:r>
            <a:br>
              <a:rPr lang="en-GB" i="1" dirty="0" smtClean="0">
                <a:latin typeface="Garamond" pitchFamily="18" charset="0"/>
              </a:rPr>
            </a:br>
            <a:r>
              <a:rPr lang="en-GB" dirty="0" smtClean="0">
                <a:latin typeface="Garamond" pitchFamily="18" charset="0"/>
              </a:rPr>
              <a:t>The </a:t>
            </a:r>
            <a:r>
              <a:rPr lang="en-GB" i="1" dirty="0" smtClean="0">
                <a:latin typeface="Garamond" pitchFamily="18" charset="0"/>
              </a:rPr>
              <a:t>PMBOK® Guide defines quality planning as “…</a:t>
            </a:r>
            <a:r>
              <a:rPr lang="en-GB" dirty="0" smtClean="0">
                <a:latin typeface="Garamond" pitchFamily="18" charset="0"/>
              </a:rPr>
              <a:t>identifying </a:t>
            </a:r>
            <a:r>
              <a:rPr lang="en-GB" i="1" dirty="0" smtClean="0">
                <a:latin typeface="Garamond" pitchFamily="18" charset="0"/>
              </a:rPr>
              <a:t>which quality standards </a:t>
            </a:r>
            <a:r>
              <a:rPr lang="en-GB" dirty="0" smtClean="0">
                <a:latin typeface="Garamond" pitchFamily="18" charset="0"/>
              </a:rPr>
              <a:t>are relevant to the project and </a:t>
            </a:r>
            <a:r>
              <a:rPr lang="en-GB" i="1" dirty="0" smtClean="0">
                <a:latin typeface="Garamond" pitchFamily="18" charset="0"/>
              </a:rPr>
              <a:t>determining how to satisfy them</a:t>
            </a:r>
            <a:r>
              <a:rPr lang="en-GB" dirty="0" smtClean="0">
                <a:latin typeface="Garamond" pitchFamily="18" charset="0"/>
              </a:rPr>
              <a:t>.”</a:t>
            </a:r>
          </a:p>
          <a:p>
            <a:pPr algn="just"/>
            <a:r>
              <a:rPr lang="en-GB" dirty="0" smtClean="0">
                <a:latin typeface="Garamond" pitchFamily="18" charset="0"/>
              </a:rPr>
              <a:t>This activity is the foundation for quality being </a:t>
            </a:r>
            <a:r>
              <a:rPr lang="en-GB" i="1" dirty="0" smtClean="0">
                <a:latin typeface="Garamond" pitchFamily="18" charset="0"/>
              </a:rPr>
              <a:t>planned in, not inspected in.</a:t>
            </a:r>
          </a:p>
          <a:p>
            <a:pPr algn="just"/>
            <a:r>
              <a:rPr lang="en-GB" dirty="0" smtClean="0">
                <a:latin typeface="Garamond" pitchFamily="18" charset="0"/>
              </a:rPr>
              <a:t>Project managers need not, and must not, depend on inspection and correction to achieve project quality. </a:t>
            </a:r>
          </a:p>
          <a:p>
            <a:pPr algn="just"/>
            <a:r>
              <a:rPr lang="en-GB" dirty="0" smtClean="0">
                <a:latin typeface="Garamond" pitchFamily="18" charset="0"/>
              </a:rPr>
              <a:t>Instead, they </a:t>
            </a:r>
            <a:r>
              <a:rPr lang="en-GB" i="1" dirty="0" smtClean="0">
                <a:latin typeface="Garamond" pitchFamily="18" charset="0"/>
              </a:rPr>
              <a:t>should use conformance and prevention </a:t>
            </a:r>
            <a:r>
              <a:rPr lang="en-GB" dirty="0" smtClean="0">
                <a:latin typeface="Garamond" pitchFamily="18" charset="0"/>
              </a:rPr>
              <a:t>to achieve quality. </a:t>
            </a:r>
          </a:p>
          <a:p>
            <a:pPr algn="just"/>
            <a:r>
              <a:rPr lang="en-GB" dirty="0" smtClean="0">
                <a:latin typeface="Garamond" pitchFamily="18" charset="0"/>
              </a:rPr>
              <a:t>Project managers should, through planning, </a:t>
            </a:r>
            <a:r>
              <a:rPr lang="en-GB" i="1" dirty="0" smtClean="0">
                <a:latin typeface="Garamond" pitchFamily="18" charset="0"/>
              </a:rPr>
              <a:t>design in </a:t>
            </a:r>
            <a:r>
              <a:rPr lang="en-GB" dirty="0" smtClean="0">
                <a:latin typeface="Garamond" pitchFamily="18" charset="0"/>
              </a:rPr>
              <a:t>and </a:t>
            </a:r>
            <a:r>
              <a:rPr lang="en-GB" i="1" dirty="0" smtClean="0">
                <a:latin typeface="Garamond" pitchFamily="18" charset="0"/>
              </a:rPr>
              <a:t>build in </a:t>
            </a:r>
            <a:r>
              <a:rPr lang="en-GB" dirty="0" smtClean="0">
                <a:latin typeface="Garamond" pitchFamily="18" charset="0"/>
              </a:rPr>
              <a:t>quality.</a:t>
            </a:r>
            <a:endParaRPr lang="en-GB" dirty="0">
              <a:latin typeface="Garamond"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
          </p:nvPr>
        </p:nvSpPr>
        <p:spPr/>
        <p:txBody>
          <a:bodyPr>
            <a:normAutofit lnSpcReduction="10000"/>
          </a:bodyPr>
          <a:lstStyle/>
          <a:p>
            <a:pPr algn="just"/>
            <a:r>
              <a:rPr lang="en-GB" dirty="0" smtClean="0">
                <a:latin typeface="Garamond" pitchFamily="18" charset="0"/>
              </a:rPr>
              <a:t>The first step on the quality management is to define quality, the project manager and the team must identify </a:t>
            </a:r>
            <a:r>
              <a:rPr lang="en-GB" b="1" dirty="0" smtClean="0">
                <a:latin typeface="Garamond" pitchFamily="18" charset="0"/>
              </a:rPr>
              <a:t>what quality standards will be used in the project</a:t>
            </a:r>
            <a:r>
              <a:rPr lang="en-GB" dirty="0" smtClean="0">
                <a:latin typeface="Garamond" pitchFamily="18" charset="0"/>
              </a:rPr>
              <a:t>, it will look at what the donor, beneficiaries, the organization and other key </a:t>
            </a:r>
            <a:r>
              <a:rPr lang="en-GB" b="1" dirty="0" smtClean="0">
                <a:latin typeface="Garamond" pitchFamily="18" charset="0"/>
              </a:rPr>
              <a:t>stakeholders to come up with a good definition of quality.</a:t>
            </a:r>
          </a:p>
          <a:p>
            <a:pPr algn="just"/>
            <a:r>
              <a:rPr lang="en-GB" dirty="0" smtClean="0">
                <a:latin typeface="Garamond" pitchFamily="18" charset="0"/>
              </a:rPr>
              <a:t> In some instances the organization or the area of specialization of the project (health, water or education) may have some </a:t>
            </a:r>
            <a:r>
              <a:rPr lang="en-GB" b="1" dirty="0" smtClean="0">
                <a:latin typeface="Garamond" pitchFamily="18" charset="0"/>
              </a:rPr>
              <a:t>standard definitions of quality that can be used by the project.</a:t>
            </a:r>
            <a:endParaRPr lang="en-GB" b="1" dirty="0">
              <a:latin typeface="Garamond"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Identifying quality standards is a key component of quality definition that will help identify the key characteristics that will govern project activities and ensure the beneficiaries and donor will accept the project outcomes.</a:t>
            </a:r>
          </a:p>
          <a:p>
            <a:pPr algn="just"/>
            <a:r>
              <a:rPr lang="en-GB" dirty="0" smtClean="0">
                <a:latin typeface="Garamond" pitchFamily="18" charset="0"/>
              </a:rPr>
              <a:t>The goal is the </a:t>
            </a:r>
            <a:r>
              <a:rPr lang="en-GB" b="1" dirty="0" smtClean="0">
                <a:latin typeface="Garamond" pitchFamily="18" charset="0"/>
              </a:rPr>
              <a:t>prevention of defects </a:t>
            </a:r>
            <a:r>
              <a:rPr lang="en-GB" dirty="0" smtClean="0">
                <a:latin typeface="Garamond" pitchFamily="18" charset="0"/>
              </a:rPr>
              <a:t>through the creation of actions that will ensure that the project team understands what is defined as quality.</a:t>
            </a:r>
            <a:endParaRPr lang="en-GB" dirty="0">
              <a:latin typeface="Garamond"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Table A. Quality Then and Now.</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buNone/>
            </a:pPr>
            <a:endParaRPr lang="en-GB" dirty="0" smtClean="0"/>
          </a:p>
        </p:txBody>
      </p:sp>
      <p:graphicFrame>
        <p:nvGraphicFramePr>
          <p:cNvPr id="4" name="Table 3"/>
          <p:cNvGraphicFramePr>
            <a:graphicFrameLocks noGrp="1"/>
          </p:cNvGraphicFramePr>
          <p:nvPr/>
        </p:nvGraphicFramePr>
        <p:xfrm>
          <a:off x="571472" y="1397000"/>
          <a:ext cx="8286808" cy="4746644"/>
        </p:xfrm>
        <a:graphic>
          <a:graphicData uri="http://schemas.openxmlformats.org/drawingml/2006/table">
            <a:tbl>
              <a:tblPr firstRow="1" bandRow="1">
                <a:tableStyleId>{5C22544A-7EE6-4342-B048-85BDC9FD1C3A}</a:tableStyleId>
              </a:tblPr>
              <a:tblGrid>
                <a:gridCol w="4143404"/>
                <a:gridCol w="4143404"/>
              </a:tblGrid>
              <a:tr h="1071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kern="1200" baseline="0" dirty="0" smtClean="0">
                          <a:solidFill>
                            <a:schemeClr val="lt1"/>
                          </a:solidFill>
                          <a:latin typeface="+mn-lt"/>
                          <a:ea typeface="+mn-ea"/>
                          <a:cs typeface="+mn-cs"/>
                        </a:rPr>
                        <a:t>Quality Then</a:t>
                      </a:r>
                      <a:endParaRPr lang="en-GB" dirty="0" smtClean="0"/>
                    </a:p>
                    <a:p>
                      <a:endParaRPr lang="en-GB" dirty="0"/>
                    </a:p>
                  </a:txBody>
                  <a:tcPr/>
                </a:tc>
                <a:tc>
                  <a:txBody>
                    <a:bodyPr/>
                    <a:lstStyle/>
                    <a:p>
                      <a:r>
                        <a:rPr kumimoji="0" lang="en-GB" sz="1800" b="1" kern="1200" baseline="0" dirty="0" smtClean="0">
                          <a:solidFill>
                            <a:schemeClr val="lt1"/>
                          </a:solidFill>
                          <a:latin typeface="+mn-lt"/>
                          <a:ea typeface="+mn-ea"/>
                          <a:cs typeface="+mn-cs"/>
                        </a:rPr>
                        <a:t>Quality Now</a:t>
                      </a:r>
                    </a:p>
                    <a:p>
                      <a:r>
                        <a:rPr kumimoji="0" lang="en-GB" sz="1800" b="1" kern="1200" baseline="0" dirty="0" smtClean="0">
                          <a:solidFill>
                            <a:schemeClr val="lt1"/>
                          </a:solidFill>
                          <a:latin typeface="+mn-lt"/>
                          <a:ea typeface="+mn-ea"/>
                          <a:cs typeface="+mn-cs"/>
                        </a:rPr>
                        <a:t>Inspection</a:t>
                      </a:r>
                      <a:endParaRPr lang="en-GB" dirty="0"/>
                    </a:p>
                  </a:txBody>
                  <a:tcPr/>
                </a:tc>
              </a:tr>
              <a:tr h="1531175">
                <a:tc>
                  <a:txBody>
                    <a:bodyPr/>
                    <a:lstStyle/>
                    <a:p>
                      <a:r>
                        <a:rPr kumimoji="0" lang="en-GB" sz="1800" kern="1200" baseline="0" dirty="0" smtClean="0">
                          <a:solidFill>
                            <a:schemeClr val="dk1"/>
                          </a:solidFill>
                          <a:latin typeface="+mn-lt"/>
                          <a:ea typeface="+mn-ea"/>
                          <a:cs typeface="+mn-cs"/>
                        </a:rPr>
                        <a:t>Inspection: Inspect something at the end</a:t>
                      </a:r>
                    </a:p>
                    <a:p>
                      <a:r>
                        <a:rPr kumimoji="0" lang="en-GB" sz="1800" kern="1200" baseline="0" dirty="0" smtClean="0">
                          <a:solidFill>
                            <a:schemeClr val="dk1"/>
                          </a:solidFill>
                          <a:latin typeface="+mn-lt"/>
                          <a:ea typeface="+mn-ea"/>
                          <a:cs typeface="+mn-cs"/>
                        </a:rPr>
                        <a:t>of production to determine if it meets</a:t>
                      </a:r>
                    </a:p>
                    <a:p>
                      <a:r>
                        <a:rPr kumimoji="0" lang="en-GB" sz="1800" kern="1200" baseline="0" dirty="0" smtClean="0">
                          <a:solidFill>
                            <a:schemeClr val="dk1"/>
                          </a:solidFill>
                          <a:latin typeface="+mn-lt"/>
                          <a:ea typeface="+mn-ea"/>
                          <a:cs typeface="+mn-cs"/>
                        </a:rPr>
                        <a:t>specifications</a:t>
                      </a:r>
                      <a:endParaRPr lang="en-GB" dirty="0"/>
                    </a:p>
                  </a:txBody>
                  <a:tcPr/>
                </a:tc>
                <a:tc>
                  <a:txBody>
                    <a:bodyPr/>
                    <a:lstStyle/>
                    <a:p>
                      <a:r>
                        <a:rPr kumimoji="0" lang="en-GB" sz="1800" kern="1200" baseline="0" dirty="0" smtClean="0">
                          <a:solidFill>
                            <a:schemeClr val="dk1"/>
                          </a:solidFill>
                          <a:latin typeface="+mn-lt"/>
                          <a:ea typeface="+mn-ea"/>
                          <a:cs typeface="+mn-cs"/>
                        </a:rPr>
                        <a:t>Customer focus: Customer requirements</a:t>
                      </a:r>
                    </a:p>
                    <a:p>
                      <a:r>
                        <a:rPr kumimoji="0" lang="en-GB" sz="1800" kern="1200" baseline="0" dirty="0" smtClean="0">
                          <a:solidFill>
                            <a:schemeClr val="dk1"/>
                          </a:solidFill>
                          <a:latin typeface="+mn-lt"/>
                          <a:ea typeface="+mn-ea"/>
                          <a:cs typeface="+mn-cs"/>
                        </a:rPr>
                        <a:t>are the base</a:t>
                      </a:r>
                      <a:endParaRPr lang="en-GB" dirty="0"/>
                    </a:p>
                  </a:txBody>
                  <a:tcPr/>
                </a:tc>
              </a:tr>
              <a:tr h="1071823">
                <a:tc>
                  <a:txBody>
                    <a:bodyPr/>
                    <a:lstStyle/>
                    <a:p>
                      <a:r>
                        <a:rPr kumimoji="0" lang="en-GB" sz="1800" kern="1200" baseline="0" dirty="0" smtClean="0">
                          <a:solidFill>
                            <a:schemeClr val="dk1"/>
                          </a:solidFill>
                          <a:latin typeface="+mn-lt"/>
                          <a:ea typeface="+mn-ea"/>
                          <a:cs typeface="+mn-cs"/>
                        </a:rPr>
                        <a:t>Statistics: Establish statistical goals for</a:t>
                      </a:r>
                    </a:p>
                    <a:p>
                      <a:r>
                        <a:rPr kumimoji="0" lang="en-GB" sz="1800" kern="1200" baseline="0" dirty="0" smtClean="0">
                          <a:solidFill>
                            <a:schemeClr val="dk1"/>
                          </a:solidFill>
                          <a:latin typeface="+mn-lt"/>
                          <a:ea typeface="+mn-ea"/>
                          <a:cs typeface="+mn-cs"/>
                        </a:rPr>
                        <a:t>conformance</a:t>
                      </a:r>
                      <a:endParaRPr lang="en-GB" dirty="0"/>
                    </a:p>
                  </a:txBody>
                  <a:tcPr/>
                </a:tc>
                <a:tc>
                  <a:txBody>
                    <a:bodyPr/>
                    <a:lstStyle/>
                    <a:p>
                      <a:r>
                        <a:rPr kumimoji="0" lang="en-GB" sz="1800" kern="1200" baseline="0" dirty="0" smtClean="0">
                          <a:solidFill>
                            <a:schemeClr val="dk1"/>
                          </a:solidFill>
                          <a:latin typeface="+mn-lt"/>
                          <a:ea typeface="+mn-ea"/>
                          <a:cs typeface="+mn-cs"/>
                        </a:rPr>
                        <a:t>Variation: Understand it, control it</a:t>
                      </a:r>
                      <a:endParaRPr lang="en-GB" dirty="0"/>
                    </a:p>
                  </a:txBody>
                  <a:tcPr/>
                </a:tc>
              </a:tr>
              <a:tr h="1071823">
                <a:tc>
                  <a:txBody>
                    <a:bodyPr/>
                    <a:lstStyle/>
                    <a:p>
                      <a:r>
                        <a:rPr kumimoji="0" lang="en-GB" sz="1800" kern="1200" baseline="0" dirty="0" smtClean="0">
                          <a:solidFill>
                            <a:schemeClr val="dk1"/>
                          </a:solidFill>
                          <a:latin typeface="+mn-lt"/>
                          <a:ea typeface="+mn-ea"/>
                          <a:cs typeface="+mn-cs"/>
                        </a:rPr>
                        <a:t>Rework: Fix (or discard) nonconforming</a:t>
                      </a:r>
                    </a:p>
                    <a:p>
                      <a:r>
                        <a:rPr kumimoji="0" lang="en-GB" sz="1800" kern="1200" baseline="0" dirty="0" smtClean="0">
                          <a:solidFill>
                            <a:schemeClr val="dk1"/>
                          </a:solidFill>
                          <a:latin typeface="+mn-lt"/>
                          <a:ea typeface="+mn-ea"/>
                          <a:cs typeface="+mn-cs"/>
                        </a:rPr>
                        <a:t>product</a:t>
                      </a:r>
                      <a:endParaRPr lang="en-GB" dirty="0"/>
                    </a:p>
                  </a:txBody>
                  <a:tcPr/>
                </a:tc>
                <a:tc>
                  <a:txBody>
                    <a:bodyPr/>
                    <a:lstStyle/>
                    <a:p>
                      <a:r>
                        <a:rPr kumimoji="0" lang="en-GB" sz="1800" kern="1200" baseline="0" dirty="0" smtClean="0">
                          <a:solidFill>
                            <a:schemeClr val="dk1"/>
                          </a:solidFill>
                          <a:latin typeface="+mn-lt"/>
                          <a:ea typeface="+mn-ea"/>
                          <a:cs typeface="+mn-cs"/>
                        </a:rPr>
                        <a:t>Continuous improvement: Products and</a:t>
                      </a:r>
                    </a:p>
                    <a:p>
                      <a:r>
                        <a:rPr kumimoji="0" lang="en-GB" sz="1800" kern="1200" baseline="0" dirty="0" smtClean="0">
                          <a:solidFill>
                            <a:schemeClr val="dk1"/>
                          </a:solidFill>
                          <a:latin typeface="+mn-lt"/>
                          <a:ea typeface="+mn-ea"/>
                          <a:cs typeface="+mn-cs"/>
                        </a:rPr>
                        <a:t>processes improve forever</a:t>
                      </a:r>
                      <a:endParaRPr lang="en-GB" dirty="0"/>
                    </a:p>
                  </a:txBody>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043510"/>
          </a:xfrm>
        </p:spPr>
        <p:txBody>
          <a:bodyPr>
            <a:normAutofit fontScale="92500"/>
          </a:bodyPr>
          <a:lstStyle/>
          <a:p>
            <a:pPr algn="just"/>
            <a:r>
              <a:rPr lang="en-GB" dirty="0" smtClean="0">
                <a:latin typeface="Garamond" pitchFamily="18" charset="0"/>
              </a:rPr>
              <a:t>Contemporary quality concepts might be best understood by way of comparison to what existed previously, a comparison of quality then and quality now.</a:t>
            </a:r>
          </a:p>
          <a:p>
            <a:pPr algn="just"/>
            <a:r>
              <a:rPr lang="en-GB" dirty="0" smtClean="0">
                <a:latin typeface="Garamond" pitchFamily="18" charset="0"/>
              </a:rPr>
              <a:t>In past, quality comprised three elements: inspection, statistics, and rework.</a:t>
            </a:r>
          </a:p>
          <a:p>
            <a:pPr algn="just"/>
            <a:r>
              <a:rPr lang="en-GB" dirty="0" smtClean="0">
                <a:latin typeface="Garamond" pitchFamily="18" charset="0"/>
              </a:rPr>
              <a:t> </a:t>
            </a:r>
            <a:r>
              <a:rPr lang="en-GB" i="1" dirty="0" smtClean="0">
                <a:latin typeface="Garamond" pitchFamily="18" charset="0"/>
              </a:rPr>
              <a:t>At the end of some production process, a result was inspected to determine its degree of conformance to specifications. </a:t>
            </a:r>
          </a:p>
          <a:p>
            <a:pPr algn="just"/>
            <a:r>
              <a:rPr lang="en-GB" dirty="0" smtClean="0">
                <a:latin typeface="Garamond" pitchFamily="18" charset="0"/>
              </a:rPr>
              <a:t>The degree of conformance was usually stated in terms of a range of values to account for process variation. Statistical techniques were applied to determine the acceptable level of performance.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r>
              <a:rPr lang="en-GB" dirty="0" smtClean="0">
                <a:latin typeface="Garamond" pitchFamily="18" charset="0"/>
              </a:rPr>
              <a:t>Organizations might establish an “acceptable quality level” of 99.995 percent for a particular process; that is, no more than 5 defects per 100,000 results.</a:t>
            </a:r>
          </a:p>
          <a:p>
            <a:pPr algn="just"/>
            <a:r>
              <a:rPr lang="en-GB" dirty="0" smtClean="0">
                <a:latin typeface="Garamond" pitchFamily="18" charset="0"/>
              </a:rPr>
              <a:t> Items that were judged to be defective were reinserted into the process for additional work at additional cost to bring them into conformance or discarded if the defects were so severe that the item could not be fixed economically. </a:t>
            </a:r>
          </a:p>
          <a:p>
            <a:pPr algn="just"/>
            <a:r>
              <a:rPr lang="en-GB" dirty="0" smtClean="0">
                <a:latin typeface="Garamond" pitchFamily="18" charset="0"/>
              </a:rPr>
              <a:t>Higher levels of quality usually meant higher costs because more defective items fell into the unacceptable category and had to be either reworked or discarded</a:t>
            </a:r>
            <a:r>
              <a:rPr lang="en-GB" dirty="0" smtClean="0"/>
              <a:t>.</a:t>
            </a:r>
          </a:p>
          <a:p>
            <a:pPr algn="just"/>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428736"/>
            <a:ext cx="8153400" cy="5286412"/>
          </a:xfrm>
        </p:spPr>
        <p:txBody>
          <a:bodyPr>
            <a:noAutofit/>
          </a:bodyPr>
          <a:lstStyle/>
          <a:p>
            <a:pPr algn="just"/>
            <a:r>
              <a:rPr lang="en-GB" sz="2400" dirty="0" smtClean="0">
                <a:latin typeface="Garamond" pitchFamily="18" charset="0"/>
              </a:rPr>
              <a:t>Contemporary quality comprises a significantly different set of elements:</a:t>
            </a:r>
          </a:p>
          <a:p>
            <a:pPr algn="just"/>
            <a:r>
              <a:rPr lang="en-GB" sz="2400" dirty="0" smtClean="0">
                <a:latin typeface="Garamond" pitchFamily="18" charset="0"/>
              </a:rPr>
              <a:t>customer focus, variation, and continuous improvement. </a:t>
            </a:r>
          </a:p>
          <a:p>
            <a:pPr algn="just"/>
            <a:r>
              <a:rPr lang="en-GB" sz="2400" i="1" dirty="0" smtClean="0">
                <a:latin typeface="Garamond" pitchFamily="18" charset="0"/>
              </a:rPr>
              <a:t>Quality begins with an understanding of customer requirements as the base.</a:t>
            </a:r>
          </a:p>
          <a:p>
            <a:pPr algn="just"/>
            <a:r>
              <a:rPr lang="en-GB" sz="2400" dirty="0" smtClean="0">
                <a:latin typeface="Garamond" pitchFamily="18" charset="0"/>
              </a:rPr>
              <a:t> Customer requirements establish the </a:t>
            </a:r>
            <a:r>
              <a:rPr lang="en-GB" sz="2400" b="1" dirty="0" smtClean="0">
                <a:latin typeface="Garamond" pitchFamily="18" charset="0"/>
              </a:rPr>
              <a:t>performance goals </a:t>
            </a:r>
            <a:r>
              <a:rPr lang="en-GB" sz="2400" dirty="0" smtClean="0">
                <a:latin typeface="Garamond" pitchFamily="18" charset="0"/>
              </a:rPr>
              <a:t>for the organization. </a:t>
            </a:r>
          </a:p>
          <a:p>
            <a:pPr algn="just"/>
            <a:r>
              <a:rPr lang="en-GB" sz="2400" dirty="0" smtClean="0">
                <a:latin typeface="Garamond" pitchFamily="18" charset="0"/>
              </a:rPr>
              <a:t>Variation is an omnipresent </a:t>
            </a:r>
            <a:r>
              <a:rPr lang="en-GB" sz="2400" b="1" dirty="0" smtClean="0">
                <a:latin typeface="Garamond" pitchFamily="18" charset="0"/>
              </a:rPr>
              <a:t>aspect of every process. </a:t>
            </a:r>
          </a:p>
          <a:p>
            <a:pPr algn="just"/>
            <a:r>
              <a:rPr lang="en-GB" sz="2400" dirty="0" smtClean="0">
                <a:latin typeface="Garamond" pitchFamily="18" charset="0"/>
              </a:rPr>
              <a:t>It cannot be wished away or analyzed away through statistics, which ultimately accept the variation and change the process expectations around it. </a:t>
            </a:r>
          </a:p>
          <a:p>
            <a:pPr algn="just"/>
            <a:r>
              <a:rPr lang="en-GB" sz="2400" dirty="0" smtClean="0">
                <a:latin typeface="Garamond" pitchFamily="18" charset="0"/>
              </a:rPr>
              <a:t>Instead, variation is understood and controlled using statistical methods that determine its predictability.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sz="3200" dirty="0" smtClean="0">
                <a:latin typeface="Garamond" pitchFamily="18" charset="0"/>
              </a:rPr>
              <a:t>Continuous improvement begins with the state of the current process as statistically defined and identifies opportunities for modifications to the process that will reduce the degree of variation, which in turn reduces defects and increases consistence and predictability of performance</a:t>
            </a:r>
          </a:p>
          <a:p>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Garamond" pitchFamily="18" charset="0"/>
              </a:rPr>
              <a:t>2.1. Sources of Quality Definition</a:t>
            </a:r>
            <a:br>
              <a:rPr lang="en-GB" b="1" dirty="0" smtClean="0">
                <a:latin typeface="Garamond" pitchFamily="18" charset="0"/>
              </a:rPr>
            </a:br>
            <a:endParaRPr lang="en-GB" dirty="0"/>
          </a:p>
        </p:txBody>
      </p:sp>
      <p:sp>
        <p:nvSpPr>
          <p:cNvPr id="3" name="Content Placeholder 2"/>
          <p:cNvSpPr>
            <a:spLocks noGrp="1"/>
          </p:cNvSpPr>
          <p:nvPr>
            <p:ph sz="quarter" idx="1"/>
          </p:nvPr>
        </p:nvSpPr>
        <p:spPr>
          <a:xfrm>
            <a:off x="612648" y="1600200"/>
            <a:ext cx="8153400" cy="5043510"/>
          </a:xfrm>
        </p:spPr>
        <p:txBody>
          <a:bodyPr>
            <a:normAutofit fontScale="92500" lnSpcReduction="10000"/>
          </a:bodyPr>
          <a:lstStyle/>
          <a:p>
            <a:pPr algn="just"/>
            <a:r>
              <a:rPr lang="en-GB" dirty="0" smtClean="0">
                <a:latin typeface="Garamond" pitchFamily="18" charset="0"/>
              </a:rPr>
              <a:t>Customers are the base in project quality. They may be classified as external, internal, or hidden.</a:t>
            </a:r>
          </a:p>
          <a:p>
            <a:pPr algn="just"/>
            <a:r>
              <a:rPr lang="en-GB" dirty="0" smtClean="0">
                <a:latin typeface="Garamond" pitchFamily="18" charset="0"/>
              </a:rPr>
              <a:t>In the contemporary view, customer requirements define quality, not products or processes. </a:t>
            </a:r>
          </a:p>
          <a:p>
            <a:pPr algn="just"/>
            <a:r>
              <a:rPr lang="en-GB" dirty="0" smtClean="0">
                <a:latin typeface="Garamond" pitchFamily="18" charset="0"/>
              </a:rPr>
              <a:t>In other words, it is not </a:t>
            </a:r>
            <a:r>
              <a:rPr lang="en-GB" i="1" dirty="0" smtClean="0">
                <a:latin typeface="Garamond" pitchFamily="18" charset="0"/>
              </a:rPr>
              <a:t>what you do or how you do it, </a:t>
            </a:r>
            <a:r>
              <a:rPr lang="en-GB" dirty="0" smtClean="0">
                <a:latin typeface="Garamond" pitchFamily="18" charset="0"/>
              </a:rPr>
              <a:t>but </a:t>
            </a:r>
            <a:r>
              <a:rPr lang="en-GB" i="1" dirty="0" smtClean="0">
                <a:latin typeface="Garamond" pitchFamily="18" charset="0"/>
              </a:rPr>
              <a:t>who uses it that counts.</a:t>
            </a:r>
          </a:p>
          <a:p>
            <a:pPr algn="just"/>
            <a:r>
              <a:rPr lang="en-GB" i="1" dirty="0" smtClean="0">
                <a:latin typeface="Garamond" pitchFamily="18" charset="0"/>
              </a:rPr>
              <a:t> Quality is in the perception of the customer.</a:t>
            </a:r>
          </a:p>
          <a:p>
            <a:pPr algn="just"/>
            <a:r>
              <a:rPr lang="en-GB" dirty="0" smtClean="0">
                <a:latin typeface="Garamond" pitchFamily="18" charset="0"/>
              </a:rPr>
              <a:t>Using the classic example from quality literature again: You can make the best buggy whip that was ever made, using the finest materials and applying efficient processes that have almost no defects or waste, but if nobody needs a buggy whip, it just does not matter.</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100" dirty="0" smtClean="0">
                <a:latin typeface="Garamond" pitchFamily="18" charset="0"/>
              </a:rPr>
              <a:t/>
            </a:r>
            <a:br>
              <a:rPr lang="en-GB" sz="3100" dirty="0" smtClean="0">
                <a:latin typeface="Garamond" pitchFamily="18" charset="0"/>
              </a:rPr>
            </a:br>
            <a:r>
              <a:rPr lang="en-GB" sz="2700" dirty="0" smtClean="0">
                <a:latin typeface="Garamond" pitchFamily="18" charset="0"/>
              </a:rPr>
              <a:t>Definition of Quality?:  But what does "quality" really mean?</a:t>
            </a:r>
            <a:r>
              <a:rPr lang="en-GB" dirty="0" smtClean="0">
                <a:latin typeface="Garamond" pitchFamily="18" charset="0"/>
              </a:rPr>
              <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a:xfrm>
            <a:off x="612648" y="1428736"/>
            <a:ext cx="8153400" cy="4667264"/>
          </a:xfrm>
          <a:ln>
            <a:solidFill>
              <a:schemeClr val="accent1"/>
            </a:solidFill>
          </a:ln>
        </p:spPr>
        <p:txBody>
          <a:bodyPr>
            <a:normAutofit fontScale="77500" lnSpcReduction="20000"/>
          </a:bodyPr>
          <a:lstStyle/>
          <a:p>
            <a:pPr>
              <a:lnSpc>
                <a:spcPct val="120000"/>
              </a:lnSpc>
            </a:pPr>
            <a:r>
              <a:rPr lang="en-GB" dirty="0" smtClean="0">
                <a:latin typeface="Perpetua" pitchFamily="18" charset="0"/>
              </a:rPr>
              <a:t>At its most basic level, </a:t>
            </a:r>
            <a:r>
              <a:rPr lang="en-GB" b="1" dirty="0" smtClean="0">
                <a:latin typeface="Perpetua" pitchFamily="18" charset="0"/>
              </a:rPr>
              <a:t>quality </a:t>
            </a:r>
            <a:r>
              <a:rPr lang="en-GB" b="1" dirty="0" smtClean="0">
                <a:solidFill>
                  <a:srgbClr val="00B050"/>
                </a:solidFill>
                <a:latin typeface="Perpetua" pitchFamily="18" charset="0"/>
              </a:rPr>
              <a:t>means meeting the needs of customers.</a:t>
            </a:r>
            <a:r>
              <a:rPr lang="en-GB" dirty="0" smtClean="0">
                <a:latin typeface="Perpetua" pitchFamily="18" charset="0"/>
              </a:rPr>
              <a:t> This is also known as </a:t>
            </a:r>
            <a:r>
              <a:rPr lang="en-GB" dirty="0" smtClean="0">
                <a:solidFill>
                  <a:srgbClr val="00B050"/>
                </a:solidFill>
                <a:latin typeface="Perpetua" pitchFamily="18" charset="0"/>
              </a:rPr>
              <a:t>"fit for use."</a:t>
            </a:r>
          </a:p>
          <a:p>
            <a:pPr algn="just">
              <a:lnSpc>
                <a:spcPct val="120000"/>
              </a:lnSpc>
            </a:pPr>
            <a:r>
              <a:rPr lang="en-GB" dirty="0" smtClean="0">
                <a:latin typeface="Perpetua" pitchFamily="18" charset="0"/>
              </a:rPr>
              <a:t>As per Joseph </a:t>
            </a:r>
            <a:r>
              <a:rPr lang="en-GB" dirty="0" err="1" smtClean="0">
                <a:latin typeface="Perpetua" pitchFamily="18" charset="0"/>
              </a:rPr>
              <a:t>Juran</a:t>
            </a:r>
            <a:r>
              <a:rPr lang="en-GB" dirty="0" smtClean="0">
                <a:latin typeface="Perpetua" pitchFamily="18" charset="0"/>
              </a:rPr>
              <a:t>, Quality has two meanings:</a:t>
            </a:r>
          </a:p>
          <a:p>
            <a:pPr algn="just">
              <a:lnSpc>
                <a:spcPct val="120000"/>
              </a:lnSpc>
              <a:buNone/>
            </a:pPr>
            <a:r>
              <a:rPr lang="en-GB" b="1" i="1" dirty="0" smtClean="0">
                <a:latin typeface="Perpetua" pitchFamily="18" charset="0"/>
              </a:rPr>
              <a:t>1. Features of products </a:t>
            </a:r>
            <a:r>
              <a:rPr lang="en-GB" i="1" dirty="0" smtClean="0">
                <a:solidFill>
                  <a:srgbClr val="00B0F0"/>
                </a:solidFill>
                <a:latin typeface="Perpetua" pitchFamily="18" charset="0"/>
              </a:rPr>
              <a:t>which meet customer needs and thereby provide customer satisfaction.”</a:t>
            </a:r>
          </a:p>
          <a:p>
            <a:pPr algn="just">
              <a:lnSpc>
                <a:spcPct val="120000"/>
              </a:lnSpc>
            </a:pPr>
            <a:r>
              <a:rPr lang="en-GB" dirty="0" smtClean="0">
                <a:latin typeface="Perpetua" pitchFamily="18" charset="0"/>
              </a:rPr>
              <a:t>Quality improvement related to features usually costs more. </a:t>
            </a:r>
          </a:p>
          <a:p>
            <a:pPr algn="just">
              <a:lnSpc>
                <a:spcPct val="120000"/>
              </a:lnSpc>
              <a:buNone/>
            </a:pPr>
            <a:r>
              <a:rPr lang="en-GB" dirty="0" smtClean="0">
                <a:latin typeface="Perpetua" pitchFamily="18" charset="0"/>
              </a:rPr>
              <a:t>2. Quality also means </a:t>
            </a:r>
            <a:r>
              <a:rPr lang="en-GB" dirty="0" smtClean="0">
                <a:solidFill>
                  <a:srgbClr val="00B0F0"/>
                </a:solidFill>
                <a:latin typeface="Perpetua" pitchFamily="18" charset="0"/>
              </a:rPr>
              <a:t>“</a:t>
            </a:r>
            <a:r>
              <a:rPr lang="en-GB" i="1" dirty="0" smtClean="0">
                <a:solidFill>
                  <a:srgbClr val="00B0F0"/>
                </a:solidFill>
                <a:latin typeface="Perpetua" pitchFamily="18" charset="0"/>
              </a:rPr>
              <a:t>freedom from deficiencies.” </a:t>
            </a:r>
            <a:r>
              <a:rPr lang="en-GB" i="1" dirty="0" smtClean="0">
                <a:latin typeface="Perpetua" pitchFamily="18" charset="0"/>
              </a:rPr>
              <a:t>These deficiencies are errors that require </a:t>
            </a:r>
            <a:r>
              <a:rPr lang="en-GB" dirty="0" smtClean="0">
                <a:latin typeface="Perpetua" pitchFamily="18" charset="0"/>
              </a:rPr>
              <a:t>rework (doing something over again) or result in failures after a product has been delivered to a customer. Such failures may result in claims, customer dissatisfaction, or terrible consequences to the user. Quality improvement related to deficiencies usually costs less. </a:t>
            </a:r>
          </a:p>
          <a:p>
            <a:pPr algn="just">
              <a:lnSpc>
                <a:spcPct val="120000"/>
              </a:lnSpc>
              <a:buNone/>
            </a:pPr>
            <a:r>
              <a:rPr lang="en-GB" dirty="0" err="1" smtClean="0">
                <a:latin typeface="Perpetua" pitchFamily="18" charset="0"/>
              </a:rPr>
              <a:t>Juran’s</a:t>
            </a:r>
            <a:r>
              <a:rPr lang="en-GB" dirty="0" smtClean="0">
                <a:latin typeface="Perpetua" pitchFamily="18" charset="0"/>
              </a:rPr>
              <a:t> view considers </a:t>
            </a:r>
            <a:r>
              <a:rPr lang="en-GB" b="1" dirty="0" smtClean="0">
                <a:latin typeface="Perpetua" pitchFamily="18" charset="0"/>
              </a:rPr>
              <a:t>products, defects, and customers</a:t>
            </a:r>
            <a:r>
              <a:rPr lang="en-GB" dirty="0" smtClean="0">
                <a:latin typeface="Perpetua" pitchFamily="18" charset="0"/>
              </a:rPr>
              <a:t>.</a:t>
            </a:r>
            <a:endParaRPr lang="en-GB" dirty="0">
              <a:latin typeface="Perpetua"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Identifying Customers</a:t>
            </a: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Customers are the base. </a:t>
            </a:r>
          </a:p>
          <a:p>
            <a:pPr algn="just"/>
            <a:r>
              <a:rPr lang="en-GB" dirty="0" smtClean="0">
                <a:latin typeface="Garamond" pitchFamily="18" charset="0"/>
              </a:rPr>
              <a:t>Customers may be classified as external (the paying client, suppliers, and end users), internal (elements in the supplier-process-customer chain), and hidden (those not directly involved, but concerned about the project’s outcome).</a:t>
            </a:r>
          </a:p>
          <a:p>
            <a:pPr algn="just"/>
            <a:r>
              <a:rPr lang="en-GB" dirty="0" smtClean="0">
                <a:latin typeface="Garamond" pitchFamily="18" charset="0"/>
              </a:rPr>
              <a:t> All of this is rather straightforward. </a:t>
            </a:r>
          </a:p>
          <a:p>
            <a:pPr algn="just"/>
            <a:r>
              <a:rPr lang="en-GB" dirty="0" smtClean="0">
                <a:latin typeface="Garamond" pitchFamily="18" charset="0"/>
              </a:rPr>
              <a:t>Internal customers may be the most difficult to identify.</a:t>
            </a:r>
            <a:endParaRPr lang="en-GB" dirty="0">
              <a:latin typeface="Garamond"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Identifying Requirements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Customers are </a:t>
            </a:r>
            <a:r>
              <a:rPr lang="en-GB" b="1" i="1" dirty="0" smtClean="0">
                <a:latin typeface="Garamond" pitchFamily="18" charset="0"/>
              </a:rPr>
              <a:t>sources of requirements that must be met for project success.</a:t>
            </a:r>
          </a:p>
          <a:p>
            <a:pPr algn="just"/>
            <a:r>
              <a:rPr lang="en-GB" i="1" dirty="0" smtClean="0">
                <a:latin typeface="Garamond" pitchFamily="18" charset="0"/>
              </a:rPr>
              <a:t>The contract </a:t>
            </a:r>
            <a:r>
              <a:rPr lang="en-GB" dirty="0" smtClean="0">
                <a:latin typeface="Garamond" pitchFamily="18" charset="0"/>
              </a:rPr>
              <a:t>awarded by the paying customer is the most obvious source of requirements.</a:t>
            </a:r>
          </a:p>
          <a:p>
            <a:pPr algn="just"/>
            <a:r>
              <a:rPr lang="en-GB" dirty="0" smtClean="0">
                <a:latin typeface="Garamond" pitchFamily="18" charset="0"/>
              </a:rPr>
              <a:t> </a:t>
            </a:r>
            <a:r>
              <a:rPr lang="en-GB" i="1" dirty="0" smtClean="0">
                <a:latin typeface="Garamond" pitchFamily="18" charset="0"/>
              </a:rPr>
              <a:t>Contract terms and conditions </a:t>
            </a:r>
            <a:r>
              <a:rPr lang="en-GB" dirty="0" smtClean="0">
                <a:latin typeface="Garamond" pitchFamily="18" charset="0"/>
              </a:rPr>
              <a:t>prescribe </a:t>
            </a:r>
            <a:r>
              <a:rPr lang="en-GB" b="1" i="1" dirty="0" smtClean="0">
                <a:latin typeface="Garamond" pitchFamily="18" charset="0"/>
              </a:rPr>
              <a:t>what</a:t>
            </a:r>
            <a:r>
              <a:rPr lang="en-GB" b="1" dirty="0" smtClean="0">
                <a:latin typeface="Garamond" pitchFamily="18" charset="0"/>
              </a:rPr>
              <a:t> must be done.</a:t>
            </a:r>
          </a:p>
          <a:p>
            <a:pPr algn="just"/>
            <a:r>
              <a:rPr lang="en-GB" dirty="0" smtClean="0">
                <a:latin typeface="Garamond" pitchFamily="18" charset="0"/>
              </a:rPr>
              <a:t>Project and organizational elements, including suppliers and subcontractors, are also sources of requirements.</a:t>
            </a:r>
            <a:endParaRPr lang="en-GB" dirty="0">
              <a:latin typeface="Garamond"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Users and affected groups provide additional requirements, often of great importance to the project team. </a:t>
            </a:r>
          </a:p>
          <a:p>
            <a:pPr algn="just"/>
            <a:r>
              <a:rPr lang="en-GB" dirty="0" smtClean="0">
                <a:latin typeface="Garamond" pitchFamily="18" charset="0"/>
              </a:rPr>
              <a:t>“Affected groups” are those that participate in product or service delivery in some way, such as warehouses, transportation providers, original equipment manufacturers, and so on. </a:t>
            </a:r>
          </a:p>
          <a:p>
            <a:pPr algn="just"/>
            <a:r>
              <a:rPr lang="en-GB" dirty="0" smtClean="0">
                <a:latin typeface="Garamond" pitchFamily="18" charset="0"/>
              </a:rPr>
              <a:t>Government agencies and other regulatory agencies are also a source of requirements that must not be overlooked.</a:t>
            </a:r>
          </a:p>
          <a:p>
            <a:pPr algn="just"/>
            <a:r>
              <a:rPr lang="en-GB" dirty="0" smtClean="0">
                <a:latin typeface="Garamond" pitchFamily="18" charset="0"/>
              </a:rPr>
              <a:t> Last, groups of the concerned provide requirements that must be considered.</a:t>
            </a:r>
            <a:endParaRPr lang="en-GB" dirty="0">
              <a:latin typeface="Garamond"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GB" dirty="0" smtClean="0">
                <a:latin typeface="Garamond" pitchFamily="18" charset="0"/>
              </a:rPr>
              <a:t>Identifying requirements includes defining them in such a way that they are useful to the project team.</a:t>
            </a:r>
          </a:p>
          <a:p>
            <a:r>
              <a:rPr lang="en-GB" dirty="0" smtClean="0">
                <a:latin typeface="Garamond" pitchFamily="18" charset="0"/>
              </a:rPr>
              <a:t>Requirements are not vague statements of fantasy, but they are generally stated; details come later.</a:t>
            </a:r>
          </a:p>
          <a:p>
            <a:r>
              <a:rPr lang="en-GB" dirty="0" smtClean="0">
                <a:latin typeface="Garamond" pitchFamily="18" charset="0"/>
              </a:rPr>
              <a:t> A good example of a requirement is </a:t>
            </a:r>
            <a:r>
              <a:rPr lang="en-GB" b="1" i="1" dirty="0" smtClean="0">
                <a:latin typeface="Garamond" pitchFamily="18" charset="0"/>
              </a:rPr>
              <a:t>“Responsive telephone hotline service.” </a:t>
            </a:r>
          </a:p>
          <a:p>
            <a:r>
              <a:rPr lang="en-GB" dirty="0" smtClean="0">
                <a:latin typeface="Garamond" pitchFamily="18" charset="0"/>
              </a:rPr>
              <a:t>While the precise meaning is lacking, it provides a foundation for further quality planning.</a:t>
            </a:r>
            <a:endParaRPr lang="en-GB" dirty="0">
              <a:latin typeface="Garamond"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endParaRPr lang="en-GB" dirty="0"/>
          </a:p>
        </p:txBody>
      </p:sp>
      <p:sp>
        <p:nvSpPr>
          <p:cNvPr id="3" name="Content Placeholder 2"/>
          <p:cNvSpPr>
            <a:spLocks noGrp="1"/>
          </p:cNvSpPr>
          <p:nvPr>
            <p:ph sz="quarter" idx="1"/>
          </p:nvPr>
        </p:nvSpPr>
        <p:spPr>
          <a:xfrm>
            <a:off x="612648" y="1600200"/>
            <a:ext cx="8153400" cy="4972072"/>
          </a:xfrm>
        </p:spPr>
        <p:txBody>
          <a:bodyPr>
            <a:normAutofit fontScale="85000" lnSpcReduction="20000"/>
          </a:bodyPr>
          <a:lstStyle/>
          <a:p>
            <a:pPr algn="just">
              <a:buNone/>
            </a:pPr>
            <a:endParaRPr lang="en-GB" dirty="0" smtClean="0">
              <a:latin typeface="Garamond" pitchFamily="18" charset="0"/>
            </a:endParaRPr>
          </a:p>
          <a:p>
            <a:pPr algn="just">
              <a:buNone/>
            </a:pPr>
            <a:r>
              <a:rPr lang="en-GB" dirty="0" smtClean="0">
                <a:latin typeface="Garamond" pitchFamily="18" charset="0"/>
              </a:rPr>
              <a:t>The sources of quality definition could be from:</a:t>
            </a:r>
          </a:p>
          <a:p>
            <a:pPr algn="just">
              <a:buNone/>
            </a:pPr>
            <a:r>
              <a:rPr lang="en-GB" b="1" dirty="0" smtClean="0">
                <a:latin typeface="Garamond" pitchFamily="18" charset="0"/>
              </a:rPr>
              <a:t>1. Donors</a:t>
            </a:r>
          </a:p>
          <a:p>
            <a:pPr algn="just">
              <a:buNone/>
            </a:pPr>
            <a:r>
              <a:rPr lang="en-GB" dirty="0" smtClean="0">
                <a:latin typeface="Garamond" pitchFamily="18" charset="0"/>
              </a:rPr>
              <a:t>	One source for definition of quality comes </a:t>
            </a:r>
            <a:r>
              <a:rPr lang="en-GB" b="1" dirty="0" smtClean="0">
                <a:latin typeface="Garamond" pitchFamily="18" charset="0"/>
              </a:rPr>
              <a:t>from the donor</a:t>
            </a:r>
            <a:r>
              <a:rPr lang="en-GB" dirty="0" smtClean="0">
                <a:latin typeface="Garamond" pitchFamily="18" charset="0"/>
              </a:rPr>
              <a:t>; the project must establish conversations with the donor </a:t>
            </a:r>
            <a:r>
              <a:rPr lang="en-GB" b="1" dirty="0" smtClean="0">
                <a:latin typeface="Garamond" pitchFamily="18" charset="0"/>
              </a:rPr>
              <a:t>to be familiar with and come to a common understanding of what the donor defines as quality.</a:t>
            </a:r>
            <a:r>
              <a:rPr lang="en-GB" dirty="0" smtClean="0">
                <a:latin typeface="Garamond" pitchFamily="18" charset="0"/>
              </a:rPr>
              <a:t> </a:t>
            </a:r>
          </a:p>
          <a:p>
            <a:pPr algn="just"/>
            <a:r>
              <a:rPr lang="en-GB" dirty="0" smtClean="0">
                <a:latin typeface="Garamond" pitchFamily="18" charset="0"/>
              </a:rPr>
              <a:t>The donor may have </a:t>
            </a:r>
            <a:r>
              <a:rPr lang="en-GB" b="1" dirty="0" smtClean="0">
                <a:latin typeface="Garamond" pitchFamily="18" charset="0"/>
              </a:rPr>
              <a:t>certain standards </a:t>
            </a:r>
            <a:r>
              <a:rPr lang="en-GB" dirty="0" smtClean="0">
                <a:latin typeface="Garamond" pitchFamily="18" charset="0"/>
              </a:rPr>
              <a:t>of what is expected from the project, and how the project delivers the expected benefits to the beneficiaries. </a:t>
            </a:r>
          </a:p>
          <a:p>
            <a:pPr algn="just"/>
            <a:r>
              <a:rPr lang="en-GB" dirty="0" smtClean="0">
                <a:latin typeface="Garamond" pitchFamily="18" charset="0"/>
              </a:rPr>
              <a:t>This is in line with the project’s ultimate objective that the project outcomes have the ability to satisfy the stated or implied needs.</a:t>
            </a:r>
            <a:endParaRPr lang="en-GB" dirty="0">
              <a:latin typeface="Garamond"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85000" lnSpcReduction="10000"/>
          </a:bodyPr>
          <a:lstStyle/>
          <a:p>
            <a:pPr algn="just">
              <a:buNone/>
            </a:pPr>
            <a:r>
              <a:rPr lang="en-GB" dirty="0" smtClean="0">
                <a:latin typeface="Garamond" pitchFamily="18" charset="0"/>
              </a:rPr>
              <a:t>2</a:t>
            </a:r>
            <a:r>
              <a:rPr lang="en-GB" b="1" dirty="0" smtClean="0">
                <a:latin typeface="Garamond" pitchFamily="18" charset="0"/>
              </a:rPr>
              <a:t>. Beneficiaries</a:t>
            </a:r>
          </a:p>
          <a:p>
            <a:pPr algn="just">
              <a:buNone/>
            </a:pPr>
            <a:r>
              <a:rPr lang="en-GB" dirty="0" smtClean="0">
                <a:latin typeface="Garamond" pitchFamily="18" charset="0"/>
              </a:rPr>
              <a:t>	Another source for quality definition comes from the beneficiaries; the project team must be able to understand how the beneficiaries define quality from their perspective, a perspective that is more focused on </a:t>
            </a:r>
            <a:r>
              <a:rPr lang="en-GB" b="1" dirty="0" smtClean="0">
                <a:latin typeface="Garamond" pitchFamily="18" charset="0"/>
              </a:rPr>
              <a:t>fitness for use, </a:t>
            </a:r>
            <a:r>
              <a:rPr lang="en-GB" dirty="0" smtClean="0">
                <a:latin typeface="Garamond" pitchFamily="18" charset="0"/>
              </a:rPr>
              <a:t>the project outcomes must be relevant to the current needs of the beneficiaries and must result in improvements to their lives. </a:t>
            </a:r>
          </a:p>
          <a:p>
            <a:pPr algn="just">
              <a:buNone/>
            </a:pPr>
            <a:r>
              <a:rPr lang="en-GB" dirty="0" smtClean="0">
                <a:latin typeface="Garamond" pitchFamily="18" charset="0"/>
              </a:rPr>
              <a:t>	The team can create, as part of the baseline data collection, questions that seek to understand how the beneficiaries define the project will meet their needs, and a question that also helps define what project success looks like from the perspective of a beneficiary.</a:t>
            </a:r>
            <a:endParaRPr lang="en-GB" dirty="0">
              <a:latin typeface="Garamond"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buNone/>
            </a:pPr>
            <a:r>
              <a:rPr lang="en-GB" dirty="0" smtClean="0">
                <a:latin typeface="Garamond" pitchFamily="18" charset="0"/>
              </a:rPr>
              <a:t>3. </a:t>
            </a:r>
            <a:r>
              <a:rPr lang="en-GB" b="1" dirty="0" smtClean="0">
                <a:latin typeface="Garamond" pitchFamily="18" charset="0"/>
              </a:rPr>
              <a:t>The development organization </a:t>
            </a:r>
          </a:p>
          <a:p>
            <a:pPr algn="just">
              <a:buNone/>
            </a:pPr>
            <a:r>
              <a:rPr lang="en-GB" dirty="0" smtClean="0">
                <a:latin typeface="Garamond" pitchFamily="18" charset="0"/>
              </a:rPr>
              <a:t>	The development organization may have </a:t>
            </a:r>
            <a:r>
              <a:rPr lang="en-GB" b="1" dirty="0" smtClean="0">
                <a:latin typeface="Garamond" pitchFamily="18" charset="0"/>
              </a:rPr>
              <a:t>its own quality standards</a:t>
            </a:r>
            <a:r>
              <a:rPr lang="en-GB" dirty="0" smtClean="0">
                <a:latin typeface="Garamond" pitchFamily="18" charset="0"/>
              </a:rPr>
              <a:t> that can reflect </a:t>
            </a:r>
            <a:r>
              <a:rPr lang="en-GB" b="1" dirty="0" smtClean="0">
                <a:latin typeface="Garamond" pitchFamily="18" charset="0"/>
              </a:rPr>
              <a:t>technical and managerial nature of the project. </a:t>
            </a:r>
          </a:p>
          <a:p>
            <a:pPr algn="just">
              <a:buNone/>
            </a:pPr>
            <a:r>
              <a:rPr lang="en-GB" dirty="0" smtClean="0">
                <a:latin typeface="Garamond" pitchFamily="18" charset="0"/>
              </a:rPr>
              <a:t>	The organization may require from the project timely and accurate delivery of project information needed for decision making, or compliance to international or locally recognized quality standards that define specific technical areas of the project, this is quite often in health, water and nutrition projects.</a:t>
            </a:r>
            <a:endParaRPr lang="en-GB" dirty="0">
              <a:latin typeface="Garamond"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A worldwide recognized standard for project is the Sphere Standard (www.sphereproject.org), used for emergency projects whose aim is to improve the quality of assistance provided to people affected by disasters. </a:t>
            </a:r>
          </a:p>
          <a:p>
            <a:pPr algn="just"/>
            <a:r>
              <a:rPr lang="en-GB" dirty="0" smtClean="0">
                <a:latin typeface="Garamond" pitchFamily="18" charset="0"/>
              </a:rPr>
              <a:t>This guideline defines the minimum standards for water, sanitation, health, shelter, food security, nutrition, shelter and settlement.</a:t>
            </a:r>
            <a:endParaRPr lang="en-GB" dirty="0">
              <a:latin typeface="Garamond"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latin typeface="Garamond" pitchFamily="18" charset="0"/>
              </a:rPr>
              <a:t>Quality Journey: Specifications</a:t>
            </a:r>
            <a:endParaRPr lang="en-GB" sz="2800" dirty="0">
              <a:latin typeface="Garamond" pitchFamily="18" charset="0"/>
            </a:endParaRPr>
          </a:p>
        </p:txBody>
      </p:sp>
      <p:sp>
        <p:nvSpPr>
          <p:cNvPr id="3" name="Content Placeholder 2"/>
          <p:cNvSpPr>
            <a:spLocks noGrp="1"/>
          </p:cNvSpPr>
          <p:nvPr>
            <p:ph sz="quarter" idx="1"/>
          </p:nvPr>
        </p:nvSpPr>
        <p:spPr/>
        <p:txBody>
          <a:bodyPr/>
          <a:lstStyle/>
          <a:p>
            <a:pPr algn="ctr">
              <a:buNone/>
            </a:pPr>
            <a:r>
              <a:rPr lang="en-GB" dirty="0" smtClean="0">
                <a:latin typeface="Garamond" pitchFamily="18" charset="0"/>
              </a:rPr>
              <a:t>Customers</a:t>
            </a:r>
          </a:p>
          <a:p>
            <a:pPr algn="ctr">
              <a:buNone/>
            </a:pPr>
            <a:endParaRPr lang="en-GB" dirty="0" smtClean="0">
              <a:latin typeface="Garamond" pitchFamily="18" charset="0"/>
            </a:endParaRPr>
          </a:p>
          <a:p>
            <a:pPr algn="ctr">
              <a:buNone/>
            </a:pPr>
            <a:r>
              <a:rPr lang="en-GB" dirty="0" smtClean="0">
                <a:latin typeface="Garamond" pitchFamily="18" charset="0"/>
              </a:rPr>
              <a:t>Requirements</a:t>
            </a:r>
          </a:p>
          <a:p>
            <a:pPr algn="ctr">
              <a:buNone/>
            </a:pPr>
            <a:endParaRPr lang="en-GB" dirty="0" smtClean="0">
              <a:latin typeface="Garamond" pitchFamily="18" charset="0"/>
            </a:endParaRPr>
          </a:p>
          <a:p>
            <a:pPr algn="ctr">
              <a:buNone/>
            </a:pPr>
            <a:r>
              <a:rPr lang="en-GB" dirty="0" smtClean="0">
                <a:latin typeface="Garamond" pitchFamily="18" charset="0"/>
              </a:rPr>
              <a:t>Specifications</a:t>
            </a:r>
            <a:endParaRPr lang="en-GB" dirty="0">
              <a:latin typeface="Garamond" pitchFamily="18" charset="0"/>
            </a:endParaRPr>
          </a:p>
        </p:txBody>
      </p:sp>
      <p:sp>
        <p:nvSpPr>
          <p:cNvPr id="4" name="Down Arrow 3"/>
          <p:cNvSpPr/>
          <p:nvPr/>
        </p:nvSpPr>
        <p:spPr>
          <a:xfrm>
            <a:off x="4286248" y="2143116"/>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4357686" y="3214686"/>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Garamond" pitchFamily="18" charset="0"/>
              </a:rPr>
              <a:t>Requirements, Standards and Specifications </a:t>
            </a:r>
            <a:endParaRPr lang="en-GB" sz="3600"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85000" lnSpcReduction="10000"/>
          </a:bodyPr>
          <a:lstStyle/>
          <a:p>
            <a:pPr algn="just"/>
            <a:r>
              <a:rPr lang="en-GB" dirty="0" smtClean="0">
                <a:latin typeface="Garamond" pitchFamily="18" charset="0"/>
              </a:rPr>
              <a:t>Requirements are generally stated </a:t>
            </a:r>
            <a:r>
              <a:rPr lang="en-GB" i="1" dirty="0" smtClean="0">
                <a:latin typeface="Garamond" pitchFamily="18" charset="0"/>
              </a:rPr>
              <a:t>descriptions of what the project is expected to achieve.</a:t>
            </a:r>
          </a:p>
          <a:p>
            <a:pPr algn="just"/>
            <a:r>
              <a:rPr lang="en-GB" dirty="0" smtClean="0">
                <a:latin typeface="Garamond" pitchFamily="18" charset="0"/>
              </a:rPr>
              <a:t>standards — </a:t>
            </a:r>
            <a:r>
              <a:rPr lang="en-GB" i="1" dirty="0" smtClean="0">
                <a:latin typeface="Garamond" pitchFamily="18" charset="0"/>
              </a:rPr>
              <a:t>ways of doing things</a:t>
            </a:r>
            <a:r>
              <a:rPr lang="en-GB" dirty="0" smtClean="0">
                <a:latin typeface="Garamond" pitchFamily="18" charset="0"/>
              </a:rPr>
              <a:t> that are proven and mandatory for use.</a:t>
            </a:r>
          </a:p>
          <a:p>
            <a:pPr algn="just"/>
            <a:r>
              <a:rPr lang="en-GB" dirty="0" smtClean="0">
                <a:latin typeface="Garamond" pitchFamily="18" charset="0"/>
              </a:rPr>
              <a:t>Standards address </a:t>
            </a:r>
            <a:r>
              <a:rPr lang="en-GB" i="1" dirty="0" smtClean="0">
                <a:latin typeface="Garamond" pitchFamily="18" charset="0"/>
              </a:rPr>
              <a:t>how something is to be done.</a:t>
            </a:r>
          </a:p>
          <a:p>
            <a:pPr algn="just"/>
            <a:r>
              <a:rPr lang="en-GB" dirty="0" smtClean="0">
                <a:latin typeface="Garamond" pitchFamily="18" charset="0"/>
              </a:rPr>
              <a:t>Standards guide project implementation. </a:t>
            </a:r>
          </a:p>
          <a:p>
            <a:r>
              <a:rPr lang="en-GB" dirty="0" smtClean="0">
                <a:latin typeface="Garamond" pitchFamily="18" charset="0"/>
              </a:rPr>
              <a:t>Specifications are the further detailing of requirements. </a:t>
            </a:r>
          </a:p>
          <a:p>
            <a:r>
              <a:rPr lang="en-GB" dirty="0" smtClean="0">
                <a:latin typeface="Garamond" pitchFamily="18" charset="0"/>
              </a:rPr>
              <a:t>Specifications are </a:t>
            </a:r>
            <a:r>
              <a:rPr lang="en-GB" i="1" dirty="0" smtClean="0">
                <a:latin typeface="Garamond" pitchFamily="18" charset="0"/>
              </a:rPr>
              <a:t>specific and measurable statements of requirements.</a:t>
            </a:r>
          </a:p>
          <a:p>
            <a:r>
              <a:rPr lang="en-GB" dirty="0" smtClean="0">
                <a:latin typeface="Garamond" pitchFamily="18" charset="0"/>
              </a:rPr>
              <a:t>specifications are exact — they are specific and measurable. </a:t>
            </a:r>
          </a:p>
          <a:p>
            <a:r>
              <a:rPr lang="en-GB" dirty="0" smtClean="0">
                <a:latin typeface="Garamond" pitchFamily="18" charset="0"/>
              </a:rPr>
              <a:t>Standards are closely related to specifications. </a:t>
            </a:r>
          </a:p>
          <a:p>
            <a:r>
              <a:rPr lang="en-GB" dirty="0" smtClean="0">
                <a:latin typeface="Garamond" pitchFamily="18" charset="0"/>
              </a:rPr>
              <a:t>Specifications provide </a:t>
            </a:r>
            <a:r>
              <a:rPr lang="en-GB" i="1" dirty="0" smtClean="0">
                <a:latin typeface="Garamond" pitchFamily="18" charset="0"/>
              </a:rPr>
              <a:t>specific targets for performance</a:t>
            </a:r>
            <a:r>
              <a:rPr lang="en-GB" dirty="0" smtClean="0">
                <a:latin typeface="Garamond"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ln>
            <a:solidFill>
              <a:schemeClr val="accent1"/>
            </a:solidFill>
          </a:ln>
        </p:spPr>
        <p:txBody>
          <a:bodyPr>
            <a:normAutofit fontScale="77500" lnSpcReduction="20000"/>
          </a:bodyPr>
          <a:lstStyle/>
          <a:p>
            <a:pPr>
              <a:lnSpc>
                <a:spcPct val="120000"/>
              </a:lnSpc>
            </a:pPr>
            <a:r>
              <a:rPr lang="en-GB" dirty="0" smtClean="0">
                <a:latin typeface="Perpetua" pitchFamily="18" charset="0"/>
              </a:rPr>
              <a:t>The Project Management Institute defines quality as “</a:t>
            </a:r>
            <a:r>
              <a:rPr lang="en-GB" i="1" dirty="0" smtClean="0">
                <a:latin typeface="Perpetua" pitchFamily="18" charset="0"/>
              </a:rPr>
              <a:t>the degree to which a set of inherent </a:t>
            </a:r>
            <a:r>
              <a:rPr lang="en-GB" i="1" dirty="0" smtClean="0">
                <a:solidFill>
                  <a:srgbClr val="00B0F0"/>
                </a:solidFill>
                <a:latin typeface="Perpetua" pitchFamily="18" charset="0"/>
              </a:rPr>
              <a:t>characteristics </a:t>
            </a:r>
            <a:r>
              <a:rPr lang="en-GB" i="1" dirty="0" smtClean="0">
                <a:solidFill>
                  <a:srgbClr val="00B0F0"/>
                </a:solidFill>
                <a:latin typeface="Perpetua" pitchFamily="18" charset="0"/>
              </a:rPr>
              <a:t>fulfil </a:t>
            </a:r>
            <a:r>
              <a:rPr lang="en-GB" i="1" dirty="0" smtClean="0">
                <a:solidFill>
                  <a:srgbClr val="00B0F0"/>
                </a:solidFill>
                <a:latin typeface="Perpetua" pitchFamily="18" charset="0"/>
              </a:rPr>
              <a:t>requirements</a:t>
            </a:r>
            <a:r>
              <a:rPr lang="en-GB" i="1" dirty="0" smtClean="0">
                <a:latin typeface="Perpetua" pitchFamily="18" charset="0"/>
              </a:rPr>
              <a:t>.</a:t>
            </a:r>
          </a:p>
          <a:p>
            <a:pPr>
              <a:lnSpc>
                <a:spcPct val="120000"/>
              </a:lnSpc>
            </a:pPr>
            <a:endParaRPr lang="en-GB" i="1" dirty="0" smtClean="0">
              <a:latin typeface="Perpetua" pitchFamily="18" charset="0"/>
            </a:endParaRPr>
          </a:p>
          <a:p>
            <a:pPr algn="just">
              <a:lnSpc>
                <a:spcPct val="120000"/>
              </a:lnSpc>
            </a:pPr>
            <a:r>
              <a:rPr lang="en-GB" dirty="0" smtClean="0">
                <a:latin typeface="Perpetua" pitchFamily="18" charset="0"/>
              </a:rPr>
              <a:t>The set of inherent characteristics may be of a </a:t>
            </a:r>
            <a:r>
              <a:rPr lang="en-GB" b="1" dirty="0" smtClean="0">
                <a:latin typeface="Perpetua" pitchFamily="18" charset="0"/>
              </a:rPr>
              <a:t>product, processes, or system.</a:t>
            </a:r>
          </a:p>
          <a:p>
            <a:pPr algn="just">
              <a:lnSpc>
                <a:spcPct val="120000"/>
              </a:lnSpc>
            </a:pPr>
            <a:r>
              <a:rPr lang="en-GB" dirty="0" smtClean="0">
                <a:latin typeface="Perpetua" pitchFamily="18" charset="0"/>
              </a:rPr>
              <a:t> The requirements may be those of customers or stakeholders, an important group that is ignored at great peril to the success of the project</a:t>
            </a:r>
            <a:r>
              <a:rPr lang="en-GB" dirty="0" smtClean="0">
                <a:latin typeface="Perpetua" pitchFamily="18" charset="0"/>
              </a:rPr>
              <a:t>.</a:t>
            </a:r>
          </a:p>
          <a:p>
            <a:pPr algn="just">
              <a:lnSpc>
                <a:spcPct val="120000"/>
              </a:lnSpc>
            </a:pPr>
            <a:endParaRPr lang="en-GB" dirty="0" smtClean="0">
              <a:latin typeface="Perpetua" pitchFamily="18" charset="0"/>
            </a:endParaRPr>
          </a:p>
          <a:p>
            <a:pPr algn="just">
              <a:lnSpc>
                <a:spcPct val="120000"/>
              </a:lnSpc>
            </a:pPr>
            <a:r>
              <a:rPr lang="en-GB" i="1" dirty="0" smtClean="0">
                <a:latin typeface="Perpetua" pitchFamily="18" charset="0"/>
              </a:rPr>
              <a:t>Project managers routinely make trade-offs among the triple constraint(cost, time and scope) to meet project objectives. A project manager should never, never, ever trade off quality during project implementation.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smtClean="0">
                <a:latin typeface="Garamond" pitchFamily="18" charset="0"/>
              </a:rPr>
              <a:t>Example:</a:t>
            </a:r>
          </a:p>
          <a:p>
            <a:pPr algn="just"/>
            <a:r>
              <a:rPr lang="en-GB" dirty="0" smtClean="0">
                <a:latin typeface="Garamond" pitchFamily="18" charset="0"/>
              </a:rPr>
              <a:t>A requirement:  “Responsive telephone hotline service.” </a:t>
            </a:r>
          </a:p>
          <a:p>
            <a:pPr algn="just"/>
            <a:r>
              <a:rPr lang="en-GB" dirty="0" smtClean="0">
                <a:latin typeface="Garamond" pitchFamily="18" charset="0"/>
              </a:rPr>
              <a:t>A specification for this requirement might be: “Answer 99 percent of hotline service calls within one ring.”</a:t>
            </a:r>
          </a:p>
          <a:p>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Operational definitions</a:t>
            </a:r>
            <a:endParaRPr lang="en-GB"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a:bodyPr>
          <a:lstStyle/>
          <a:p>
            <a:pPr algn="just"/>
            <a:r>
              <a:rPr lang="en-GB" dirty="0" smtClean="0">
                <a:latin typeface="Garamond" pitchFamily="18" charset="0"/>
              </a:rPr>
              <a:t>Operational definitions describe </a:t>
            </a:r>
            <a:r>
              <a:rPr lang="en-GB" b="1" dirty="0" smtClean="0">
                <a:latin typeface="Garamond" pitchFamily="18" charset="0"/>
              </a:rPr>
              <a:t>what something is and how it is measured</a:t>
            </a:r>
            <a:r>
              <a:rPr lang="en-GB" dirty="0" smtClean="0">
                <a:latin typeface="Garamond" pitchFamily="18" charset="0"/>
              </a:rPr>
              <a:t>.</a:t>
            </a:r>
          </a:p>
          <a:p>
            <a:pPr algn="just"/>
            <a:r>
              <a:rPr lang="en-GB" dirty="0" smtClean="0">
                <a:latin typeface="Garamond" pitchFamily="18" charset="0"/>
              </a:rPr>
              <a:t>They are a formal way of answering the question “What do you mean by that?”</a:t>
            </a:r>
          </a:p>
          <a:p>
            <a:r>
              <a:rPr lang="en-GB" dirty="0" smtClean="0">
                <a:latin typeface="Garamond" pitchFamily="18" charset="0"/>
              </a:rPr>
              <a:t>Operational definitions provide a link between </a:t>
            </a:r>
            <a:r>
              <a:rPr lang="en-GB" b="1" dirty="0" smtClean="0">
                <a:latin typeface="Garamond" pitchFamily="18" charset="0"/>
              </a:rPr>
              <a:t>requirements</a:t>
            </a:r>
            <a:r>
              <a:rPr lang="en-GB" dirty="0" smtClean="0">
                <a:latin typeface="Garamond" pitchFamily="18" charset="0"/>
              </a:rPr>
              <a:t> and </a:t>
            </a:r>
            <a:r>
              <a:rPr lang="en-GB" b="1" dirty="0" smtClean="0">
                <a:latin typeface="Garamond" pitchFamily="18" charset="0"/>
              </a:rPr>
              <a:t>specifications.</a:t>
            </a:r>
          </a:p>
          <a:p>
            <a:r>
              <a:rPr lang="en-GB" dirty="0" smtClean="0">
                <a:latin typeface="Garamond" pitchFamily="18" charset="0"/>
              </a:rPr>
              <a:t>Operational definitions remove ambiguity of terms by describing </a:t>
            </a:r>
            <a:r>
              <a:rPr lang="en-GB" b="1" dirty="0" smtClean="0">
                <a:latin typeface="Garamond" pitchFamily="18" charset="0"/>
              </a:rPr>
              <a:t>what something is </a:t>
            </a:r>
            <a:r>
              <a:rPr lang="en-GB" dirty="0" smtClean="0">
                <a:latin typeface="Garamond" pitchFamily="18" charset="0"/>
              </a:rPr>
              <a:t>and </a:t>
            </a:r>
            <a:r>
              <a:rPr lang="en-GB" b="1" dirty="0" smtClean="0">
                <a:latin typeface="Garamond" pitchFamily="18" charset="0"/>
              </a:rPr>
              <a:t>how it is measured.</a:t>
            </a:r>
          </a:p>
          <a:p>
            <a:pPr algn="just"/>
            <a:endParaRPr lang="en-GB" dirty="0">
              <a:latin typeface="Garamond"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Both Deming and </a:t>
            </a:r>
            <a:r>
              <a:rPr lang="en-GB" dirty="0" err="1" smtClean="0">
                <a:latin typeface="Garamond" pitchFamily="18" charset="0"/>
              </a:rPr>
              <a:t>Juran</a:t>
            </a:r>
            <a:r>
              <a:rPr lang="en-GB" dirty="0" smtClean="0">
                <a:latin typeface="Garamond" pitchFamily="18" charset="0"/>
              </a:rPr>
              <a:t> emphasized the importance of operational definitions in their work. Here are two examples:</a:t>
            </a:r>
            <a:endParaRPr lang="en-GB" b="1" dirty="0" smtClean="0">
              <a:latin typeface="Garamond" pitchFamily="18" charset="0"/>
            </a:endParaRPr>
          </a:p>
          <a:p>
            <a:pPr algn="just">
              <a:buNone/>
            </a:pPr>
            <a:r>
              <a:rPr lang="en-GB" b="1" dirty="0" smtClean="0">
                <a:latin typeface="Garamond" pitchFamily="18" charset="0"/>
              </a:rPr>
              <a:t>1. “Responsive” telephone hotline service </a:t>
            </a:r>
            <a:r>
              <a:rPr lang="en-GB" dirty="0" smtClean="0">
                <a:latin typeface="Garamond" pitchFamily="18" charset="0"/>
              </a:rPr>
              <a:t>— The amount of time before a call is answered expressed as the number of rings as measured by the automated telephone data system.</a:t>
            </a:r>
          </a:p>
          <a:p>
            <a:pPr algn="just">
              <a:buNone/>
            </a:pPr>
            <a:r>
              <a:rPr lang="en-GB" dirty="0" smtClean="0">
                <a:latin typeface="Garamond" pitchFamily="18" charset="0"/>
              </a:rPr>
              <a:t>2. </a:t>
            </a:r>
            <a:r>
              <a:rPr lang="en-GB" b="1" dirty="0" smtClean="0">
                <a:latin typeface="Garamond" pitchFamily="18" charset="0"/>
              </a:rPr>
              <a:t>“Hot” coffee — </a:t>
            </a:r>
            <a:r>
              <a:rPr lang="en-GB" dirty="0" smtClean="0">
                <a:latin typeface="Garamond" pitchFamily="18" charset="0"/>
              </a:rPr>
              <a:t>The temperature of the coffee as measured by a standard Fahrenheit thermometer after standing in a Styrofoam cup for three minutes in a room with ambient temperature of no less than sixty-eight degrees.</a:t>
            </a:r>
          </a:p>
          <a:p>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r>
              <a:rPr lang="en-GB" dirty="0" smtClean="0">
                <a:latin typeface="Garamond" pitchFamily="18" charset="0"/>
              </a:rPr>
              <a:t>Both of these operational definitions provide clarification of ambiguous terms — “</a:t>
            </a:r>
            <a:r>
              <a:rPr lang="en-GB" b="1" dirty="0" smtClean="0">
                <a:latin typeface="Garamond" pitchFamily="18" charset="0"/>
              </a:rPr>
              <a:t>responsive</a:t>
            </a:r>
            <a:r>
              <a:rPr lang="en-GB" dirty="0" smtClean="0">
                <a:latin typeface="Garamond" pitchFamily="18" charset="0"/>
              </a:rPr>
              <a:t>” and “</a:t>
            </a:r>
            <a:r>
              <a:rPr lang="en-GB" b="1" dirty="0" smtClean="0">
                <a:latin typeface="Garamond" pitchFamily="18" charset="0"/>
              </a:rPr>
              <a:t>hot</a:t>
            </a:r>
            <a:r>
              <a:rPr lang="en-GB" dirty="0" smtClean="0">
                <a:latin typeface="Garamond" pitchFamily="18" charset="0"/>
              </a:rPr>
              <a:t>” — and allow the project team </a:t>
            </a:r>
            <a:r>
              <a:rPr lang="en-GB" b="1" dirty="0" smtClean="0">
                <a:latin typeface="Garamond" pitchFamily="18" charset="0"/>
              </a:rPr>
              <a:t>to develop specifications </a:t>
            </a:r>
            <a:r>
              <a:rPr lang="en-GB" dirty="0" smtClean="0">
                <a:latin typeface="Garamond" pitchFamily="18" charset="0"/>
              </a:rPr>
              <a:t>by rational analysis rather than guesswork.</a:t>
            </a:r>
          </a:p>
          <a:p>
            <a:r>
              <a:rPr lang="en-GB" dirty="0" smtClean="0">
                <a:latin typeface="Garamond" pitchFamily="18" charset="0"/>
              </a:rPr>
              <a:t>Moving from requirements to specifications is a three-step process:</a:t>
            </a:r>
          </a:p>
          <a:p>
            <a:pPr>
              <a:buNone/>
            </a:pPr>
            <a:r>
              <a:rPr lang="en-GB" dirty="0" smtClean="0">
                <a:latin typeface="Garamond" pitchFamily="18" charset="0"/>
              </a:rPr>
              <a:t>	1. Identify a requirement.</a:t>
            </a:r>
          </a:p>
          <a:p>
            <a:pPr>
              <a:buNone/>
            </a:pPr>
            <a:r>
              <a:rPr lang="en-GB" dirty="0" smtClean="0">
                <a:latin typeface="Garamond" pitchFamily="18" charset="0"/>
              </a:rPr>
              <a:t>	2. Develop an operational definition.</a:t>
            </a:r>
          </a:p>
          <a:p>
            <a:pPr>
              <a:buNone/>
            </a:pPr>
            <a:r>
              <a:rPr lang="en-GB" dirty="0" smtClean="0">
                <a:latin typeface="Garamond" pitchFamily="18" charset="0"/>
              </a:rPr>
              <a:t>	3. Develop a specific value against which performance will be measured to determine success.</a:t>
            </a:r>
          </a:p>
          <a:p>
            <a:r>
              <a:rPr lang="en-GB" dirty="0" smtClean="0">
                <a:latin typeface="Garamond" pitchFamily="18" charset="0"/>
              </a:rPr>
              <a:t>Specifications may be provided by the paying customer in the contract	or provided by other customers informally. </a:t>
            </a:r>
          </a:p>
          <a:p>
            <a:r>
              <a:rPr lang="en-GB" dirty="0" smtClean="0">
                <a:latin typeface="Garamond" pitchFamily="18" charset="0"/>
              </a:rPr>
              <a:t>Even specifications in the contract may require customer coordination to ensure understanding by all project participants.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aramond" pitchFamily="18" charset="0"/>
              </a:rPr>
              <a:t>2.3. Quality Characteristics</a:t>
            </a:r>
            <a:endParaRPr lang="en-GB" dirty="0"/>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All </a:t>
            </a:r>
            <a:r>
              <a:rPr lang="en-GB" i="1" dirty="0" smtClean="0">
                <a:latin typeface="Garamond" pitchFamily="18" charset="0"/>
              </a:rPr>
              <a:t>material or services </a:t>
            </a:r>
            <a:r>
              <a:rPr lang="en-GB" dirty="0" smtClean="0">
                <a:latin typeface="Garamond" pitchFamily="18" charset="0"/>
              </a:rPr>
              <a:t>have characteristics that facilitate the identification of its quality. </a:t>
            </a:r>
          </a:p>
          <a:p>
            <a:pPr algn="just"/>
            <a:r>
              <a:rPr lang="en-GB" dirty="0" smtClean="0">
                <a:latin typeface="Garamond" pitchFamily="18" charset="0"/>
              </a:rPr>
              <a:t>The characteristics are part of the </a:t>
            </a:r>
            <a:r>
              <a:rPr lang="en-GB" i="1" dirty="0" smtClean="0">
                <a:latin typeface="Garamond" pitchFamily="18" charset="0"/>
              </a:rPr>
              <a:t>conditions </a:t>
            </a:r>
            <a:r>
              <a:rPr lang="en-GB" dirty="0" smtClean="0">
                <a:latin typeface="Garamond" pitchFamily="18" charset="0"/>
              </a:rPr>
              <a:t>of how the material, equipment and services are able to meet the requirements of the project and are fit for use by the beneficiaries. </a:t>
            </a:r>
          </a:p>
          <a:p>
            <a:pPr algn="just"/>
            <a:r>
              <a:rPr lang="en-GB" dirty="0" smtClean="0">
                <a:latin typeface="Garamond" pitchFamily="18" charset="0"/>
              </a:rPr>
              <a:t>Quality characteristics relate to the </a:t>
            </a:r>
            <a:r>
              <a:rPr lang="en-GB" i="1" dirty="0" smtClean="0">
                <a:latin typeface="Garamond" pitchFamily="18" charset="0"/>
              </a:rPr>
              <a:t>attributes, measures and methods attached </a:t>
            </a:r>
            <a:r>
              <a:rPr lang="en-GB" dirty="0" smtClean="0">
                <a:latin typeface="Garamond" pitchFamily="18" charset="0"/>
              </a:rPr>
              <a:t>to that particular product or service.</a:t>
            </a:r>
            <a:endParaRPr lang="en-GB" dirty="0">
              <a:latin typeface="Garamond"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Garamond" pitchFamily="18" charset="0"/>
              </a:rPr>
              <a:t>Types of Quality Characteristics</a:t>
            </a:r>
            <a:endParaRPr lang="en-GB" sz="3600" dirty="0">
              <a:latin typeface="Garamond" pitchFamily="18" charset="0"/>
            </a:endParaRPr>
          </a:p>
        </p:txBody>
      </p:sp>
      <p:sp>
        <p:nvSpPr>
          <p:cNvPr id="3" name="Content Placeholder 2"/>
          <p:cNvSpPr>
            <a:spLocks noGrp="1"/>
          </p:cNvSpPr>
          <p:nvPr>
            <p:ph sz="quarter" idx="1"/>
          </p:nvPr>
        </p:nvSpPr>
        <p:spPr/>
        <p:txBody>
          <a:bodyPr>
            <a:normAutofit fontScale="77500" lnSpcReduction="20000"/>
          </a:bodyPr>
          <a:lstStyle/>
          <a:p>
            <a:pPr marL="514350" indent="-514350" algn="just">
              <a:buAutoNum type="arabicPeriod"/>
            </a:pPr>
            <a:r>
              <a:rPr lang="en-GB" b="1" dirty="0" smtClean="0">
                <a:latin typeface="Garamond" pitchFamily="18" charset="0"/>
              </a:rPr>
              <a:t>Functionality :  </a:t>
            </a:r>
            <a:r>
              <a:rPr lang="en-GB" dirty="0" smtClean="0">
                <a:latin typeface="Garamond" pitchFamily="18" charset="0"/>
              </a:rPr>
              <a:t>is the degree, by which </a:t>
            </a:r>
            <a:r>
              <a:rPr lang="en-GB" b="1" dirty="0" smtClean="0">
                <a:latin typeface="Garamond" pitchFamily="18" charset="0"/>
              </a:rPr>
              <a:t>equipment performs its intended function,</a:t>
            </a:r>
            <a:r>
              <a:rPr lang="en-GB" dirty="0" smtClean="0">
                <a:latin typeface="Garamond" pitchFamily="18" charset="0"/>
              </a:rPr>
              <a:t> this is important especially for clinical equipment, that the operation should be behave as expected.</a:t>
            </a:r>
          </a:p>
          <a:p>
            <a:pPr marL="514350" indent="-514350" algn="just">
              <a:buAutoNum type="arabicPeriod"/>
            </a:pPr>
            <a:r>
              <a:rPr lang="en-GB" b="1" dirty="0" smtClean="0">
                <a:latin typeface="Garamond" pitchFamily="18" charset="0"/>
              </a:rPr>
              <a:t>Performance, </a:t>
            </a:r>
            <a:r>
              <a:rPr lang="en-GB" dirty="0" smtClean="0">
                <a:latin typeface="Garamond" pitchFamily="18" charset="0"/>
              </a:rPr>
              <a:t>its how well a product or service performs the </a:t>
            </a:r>
            <a:r>
              <a:rPr lang="en-GB" b="1" dirty="0" smtClean="0">
                <a:latin typeface="Garamond" pitchFamily="18" charset="0"/>
              </a:rPr>
              <a:t>beneficiaries intended use. </a:t>
            </a:r>
          </a:p>
          <a:p>
            <a:pPr marL="514350" indent="-514350" algn="just">
              <a:buNone/>
            </a:pPr>
            <a:r>
              <a:rPr lang="en-GB" dirty="0" smtClean="0">
                <a:latin typeface="Garamond" pitchFamily="18" charset="0"/>
              </a:rPr>
              <a:t>	A water system should be designed to support extreme conditions and require little maintenance to reduce the cost to the community and increase its sustainability.</a:t>
            </a:r>
          </a:p>
          <a:p>
            <a:pPr marL="514350" indent="-514350" algn="just">
              <a:buNone/>
            </a:pPr>
            <a:r>
              <a:rPr lang="en-GB" dirty="0" smtClean="0">
                <a:latin typeface="Garamond" pitchFamily="18" charset="0"/>
              </a:rPr>
              <a:t>3.  	</a:t>
            </a:r>
            <a:r>
              <a:rPr lang="en-GB" b="1" dirty="0" smtClean="0">
                <a:latin typeface="Garamond" pitchFamily="18" charset="0"/>
              </a:rPr>
              <a:t>Reliability, </a:t>
            </a:r>
            <a:r>
              <a:rPr lang="en-GB" dirty="0" smtClean="0">
                <a:latin typeface="Garamond" pitchFamily="18" charset="0"/>
              </a:rPr>
              <a:t>it’s the </a:t>
            </a:r>
            <a:r>
              <a:rPr lang="en-GB" b="1" dirty="0" smtClean="0">
                <a:latin typeface="Garamond" pitchFamily="18" charset="0"/>
              </a:rPr>
              <a:t>ability </a:t>
            </a:r>
            <a:r>
              <a:rPr lang="en-GB" dirty="0" smtClean="0">
                <a:latin typeface="Garamond" pitchFamily="18" charset="0"/>
              </a:rPr>
              <a:t>of the service or product to perform as intended </a:t>
            </a:r>
            <a:r>
              <a:rPr lang="en-GB" b="1" dirty="0" smtClean="0">
                <a:latin typeface="Garamond" pitchFamily="18" charset="0"/>
              </a:rPr>
              <a:t>under normal conditions without unacceptable failures</a:t>
            </a:r>
            <a:r>
              <a:rPr lang="en-GB" dirty="0" smtClean="0">
                <a:latin typeface="Garamond" pitchFamily="18" charset="0"/>
              </a:rPr>
              <a:t>.</a:t>
            </a:r>
          </a:p>
          <a:p>
            <a:pPr algn="just">
              <a:buNone/>
            </a:pPr>
            <a:r>
              <a:rPr lang="en-GB" dirty="0" smtClean="0">
                <a:latin typeface="Garamond" pitchFamily="18" charset="0"/>
              </a:rPr>
              <a:t>	Material used for blood testing should be able to provide the information in a consistent and dependable manner that will help identify critical diseases. The trust of the beneficiaries depend on the quality of the tests.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rmAutofit fontScale="77500" lnSpcReduction="20000"/>
          </a:bodyPr>
          <a:lstStyle/>
          <a:p>
            <a:pPr algn="just">
              <a:buNone/>
            </a:pPr>
            <a:r>
              <a:rPr lang="en-GB" dirty="0" smtClean="0">
                <a:latin typeface="Garamond" pitchFamily="18" charset="0"/>
              </a:rPr>
              <a:t>4.  </a:t>
            </a:r>
            <a:r>
              <a:rPr lang="en-GB" b="1" dirty="0" smtClean="0">
                <a:latin typeface="Garamond" pitchFamily="18" charset="0"/>
              </a:rPr>
              <a:t>Relevance</a:t>
            </a:r>
            <a:r>
              <a:rPr lang="en-GB" dirty="0" smtClean="0">
                <a:latin typeface="Garamond" pitchFamily="18" charset="0"/>
              </a:rPr>
              <a:t>, it’s the characteristic of how a product or service meets </a:t>
            </a:r>
            <a:r>
              <a:rPr lang="en-GB" b="1" dirty="0" smtClean="0">
                <a:latin typeface="Garamond" pitchFamily="18" charset="0"/>
              </a:rPr>
              <a:t>the actual needs of the beneficiaries</a:t>
            </a:r>
            <a:r>
              <a:rPr lang="en-GB" dirty="0" smtClean="0">
                <a:latin typeface="Garamond" pitchFamily="18" charset="0"/>
              </a:rPr>
              <a:t>, it should be pertinent, applicable, and appropriate to its intended use or application</a:t>
            </a:r>
          </a:p>
          <a:p>
            <a:pPr algn="just">
              <a:buNone/>
            </a:pPr>
            <a:r>
              <a:rPr lang="en-GB" b="1" dirty="0" smtClean="0">
                <a:latin typeface="Garamond" pitchFamily="18" charset="0"/>
              </a:rPr>
              <a:t>5. Timeliness, </a:t>
            </a:r>
            <a:r>
              <a:rPr lang="en-GB" dirty="0" smtClean="0">
                <a:latin typeface="Garamond" pitchFamily="18" charset="0"/>
              </a:rPr>
              <a:t>how the product or service is delivered in time to solve the problems when its needed and not after, this is a crucial characteristic for health and emergency relief work</a:t>
            </a:r>
          </a:p>
          <a:p>
            <a:pPr marL="514350" indent="-514350" algn="just">
              <a:buAutoNum type="arabicPeriod" startAt="6"/>
            </a:pPr>
            <a:r>
              <a:rPr lang="en-GB" b="1" dirty="0" smtClean="0">
                <a:latin typeface="Garamond" pitchFamily="18" charset="0"/>
              </a:rPr>
              <a:t>Suitability, </a:t>
            </a:r>
            <a:r>
              <a:rPr lang="en-GB" dirty="0" smtClean="0">
                <a:latin typeface="Garamond" pitchFamily="18" charset="0"/>
              </a:rPr>
              <a:t>defines the </a:t>
            </a:r>
            <a:r>
              <a:rPr lang="en-GB" b="1" dirty="0" smtClean="0">
                <a:latin typeface="Garamond" pitchFamily="18" charset="0"/>
              </a:rPr>
              <a:t>fitness of its use</a:t>
            </a:r>
            <a:r>
              <a:rPr lang="en-GB" dirty="0" smtClean="0">
                <a:latin typeface="Garamond" pitchFamily="18" charset="0"/>
              </a:rPr>
              <a:t>, it appropriateness and correctness, the agriculture equipment must be designed to operate on the soul conditions the beneficiaries will use it on.</a:t>
            </a:r>
          </a:p>
          <a:p>
            <a:pPr marL="514350" indent="-514350" algn="just">
              <a:buAutoNum type="arabicPeriod" startAt="6"/>
            </a:pPr>
            <a:r>
              <a:rPr lang="en-GB" b="1" dirty="0" smtClean="0">
                <a:latin typeface="Garamond" pitchFamily="18" charset="0"/>
              </a:rPr>
              <a:t>Completeness, </a:t>
            </a:r>
            <a:r>
              <a:rPr lang="en-GB" dirty="0" smtClean="0">
                <a:latin typeface="Garamond" pitchFamily="18" charset="0"/>
              </a:rPr>
              <a:t>the quality that the service is complete and includes </a:t>
            </a:r>
            <a:r>
              <a:rPr lang="en-GB" b="1" dirty="0" smtClean="0">
                <a:latin typeface="Garamond" pitchFamily="18" charset="0"/>
              </a:rPr>
              <a:t>all the entire scope of services</a:t>
            </a:r>
            <a:r>
              <a:rPr lang="en-GB" dirty="0" smtClean="0">
                <a:latin typeface="Garamond" pitchFamily="18" charset="0"/>
              </a:rPr>
              <a:t>. Training sessions should be complete and include all the material needed to build a desired skill or knowledge</a:t>
            </a:r>
          </a:p>
          <a:p>
            <a:pPr marL="514350" indent="-514350" algn="just">
              <a:buAutoNum type="arabicPeriod" startAt="6"/>
            </a:pPr>
            <a:r>
              <a:rPr lang="en-GB" dirty="0" smtClean="0">
                <a:latin typeface="Garamond" pitchFamily="18" charset="0"/>
              </a:rPr>
              <a:t> </a:t>
            </a:r>
            <a:r>
              <a:rPr lang="en-GB" b="1" dirty="0" smtClean="0">
                <a:latin typeface="Garamond" pitchFamily="18" charset="0"/>
              </a:rPr>
              <a:t>Consistency, </a:t>
            </a:r>
            <a:r>
              <a:rPr lang="en-GB" dirty="0" smtClean="0">
                <a:latin typeface="Garamond" pitchFamily="18" charset="0"/>
              </a:rPr>
              <a:t>services are </a:t>
            </a:r>
            <a:r>
              <a:rPr lang="en-GB" b="1" dirty="0" smtClean="0">
                <a:latin typeface="Garamond" pitchFamily="18" charset="0"/>
              </a:rPr>
              <a:t>delivered in the same way for every beneficiary.</a:t>
            </a:r>
            <a:r>
              <a:rPr lang="en-GB" dirty="0" smtClean="0">
                <a:latin typeface="Garamond" pitchFamily="18" charset="0"/>
              </a:rPr>
              <a:t> Clinical tests need to be done using the same procedure for every patient.</a:t>
            </a:r>
          </a:p>
          <a:p>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85000" lnSpcReduction="20000"/>
          </a:bodyPr>
          <a:lstStyle/>
          <a:p>
            <a:pPr algn="just"/>
            <a:r>
              <a:rPr lang="en-GB" dirty="0" smtClean="0">
                <a:latin typeface="Garamond" pitchFamily="18" charset="0"/>
              </a:rPr>
              <a:t>Quality characteristics are not limited to the material, equipment or service delivered to the beneficiaries, but also applies to the material, equipment and services the project staff uses to deliver the project outputs.</a:t>
            </a:r>
          </a:p>
          <a:p>
            <a:pPr algn="just"/>
            <a:r>
              <a:rPr lang="en-GB" dirty="0" smtClean="0">
                <a:latin typeface="Garamond" pitchFamily="18" charset="0"/>
              </a:rPr>
              <a:t> These include the vehicles, computers, various equipment and tools and consulting services the project purchases and uses to carry out its activities.</a:t>
            </a:r>
          </a:p>
          <a:p>
            <a:pPr algn="just"/>
            <a:r>
              <a:rPr lang="en-GB" dirty="0" smtClean="0">
                <a:latin typeface="Garamond" pitchFamily="18" charset="0"/>
              </a:rPr>
              <a:t>Quality characteristics must be included in </a:t>
            </a:r>
            <a:r>
              <a:rPr lang="en-GB" b="1" dirty="0" smtClean="0">
                <a:latin typeface="Garamond" pitchFamily="18" charset="0"/>
              </a:rPr>
              <a:t>all material, equipment and services </a:t>
            </a:r>
            <a:r>
              <a:rPr lang="en-GB" dirty="0" smtClean="0">
                <a:latin typeface="Garamond" pitchFamily="18" charset="0"/>
              </a:rPr>
              <a:t>the project will purchase, the procurement officers must have a complete description of what is required by the project, otherwise a procurement office may purchase the goods or services based on her or his information of the product.</a:t>
            </a:r>
            <a:endParaRPr lang="en-GB" dirty="0">
              <a:latin typeface="Garamond"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Illustration </a:t>
            </a:r>
            <a:endParaRPr lang="en-GB" dirty="0"/>
          </a:p>
        </p:txBody>
      </p:sp>
      <p:sp>
        <p:nvSpPr>
          <p:cNvPr id="3" name="Content Placeholder 2"/>
          <p:cNvSpPr>
            <a:spLocks noGrp="1"/>
          </p:cNvSpPr>
          <p:nvPr>
            <p:ph sz="quarter" idx="1"/>
          </p:nvPr>
        </p:nvSpPr>
        <p:spPr>
          <a:xfrm>
            <a:off x="571472" y="1600200"/>
            <a:ext cx="8153400" cy="5257800"/>
          </a:xfrm>
        </p:spPr>
        <p:txBody>
          <a:bodyPr>
            <a:normAutofit fontScale="85000" lnSpcReduction="20000"/>
          </a:bodyPr>
          <a:lstStyle/>
          <a:p>
            <a:pPr algn="just">
              <a:buNone/>
            </a:pPr>
            <a:r>
              <a:rPr lang="en-GB" b="1" dirty="0" smtClean="0">
                <a:latin typeface="Garamond" pitchFamily="18" charset="0"/>
              </a:rPr>
              <a:t>	What went wrong – </a:t>
            </a:r>
          </a:p>
          <a:p>
            <a:pPr algn="just"/>
            <a:r>
              <a:rPr lang="en-GB" dirty="0" smtClean="0">
                <a:latin typeface="Garamond" pitchFamily="18" charset="0"/>
              </a:rPr>
              <a:t>A project requested the purchase of 1000 tents for a community displaced by floods, the purchase request had no specifications for its intended use (suitability), and resistance (performance). The procurement officer only knew that the tents were needed as soon as possible( timeliness), so he purchased, based on his knowledge of what a tent looks like, 1000 camping tents, they were delivered to the refugee camps on the requested timeframe, and the project manager was happy. But the next day all families that received the tents were complaining that they were not good for the cold nights and too small to accommodate their extended families. The project purchased the tents under budget and within the specified timeframe but the beneficiaries rejected them because they did not meet their needs (quality)</a:t>
            </a:r>
            <a:endParaRPr lang="en-GB" dirty="0">
              <a:latin typeface="Garamond"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2.4. </a:t>
            </a:r>
            <a:r>
              <a:rPr lang="en-GB" dirty="0" smtClean="0">
                <a:latin typeface="Garamond" pitchFamily="18" charset="0"/>
              </a:rPr>
              <a:t>Quality Management Plan</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fontScale="85000" lnSpcReduction="20000"/>
          </a:bodyPr>
          <a:lstStyle/>
          <a:p>
            <a:pPr algn="just"/>
            <a:r>
              <a:rPr lang="en-GB" dirty="0" smtClean="0">
                <a:latin typeface="Garamond" pitchFamily="18" charset="0"/>
              </a:rPr>
              <a:t>The basic document for project quality is the quality management plan.</a:t>
            </a:r>
          </a:p>
          <a:p>
            <a:pPr algn="just"/>
            <a:r>
              <a:rPr lang="en-GB" dirty="0" smtClean="0">
                <a:latin typeface="Garamond" pitchFamily="18" charset="0"/>
              </a:rPr>
              <a:t> It is one of the several subordinate management plans within the project plan.</a:t>
            </a:r>
          </a:p>
          <a:p>
            <a:pPr algn="just"/>
            <a:r>
              <a:rPr lang="en-GB" dirty="0" smtClean="0">
                <a:latin typeface="Garamond" pitchFamily="18" charset="0"/>
              </a:rPr>
              <a:t> It may be best for project teams to craft an individual quality management plan that fits the needs of the project.</a:t>
            </a:r>
          </a:p>
          <a:p>
            <a:pPr algn="just"/>
            <a:r>
              <a:rPr lang="en-GB" dirty="0" smtClean="0">
                <a:latin typeface="Garamond" pitchFamily="18" charset="0"/>
              </a:rPr>
              <a:t> A general framework for quality management plans includes four elements:</a:t>
            </a:r>
          </a:p>
          <a:p>
            <a:pPr marL="834390" lvl="1" indent="-514350" algn="just">
              <a:buFont typeface="+mj-lt"/>
              <a:buAutoNum type="arabicPeriod"/>
            </a:pPr>
            <a:r>
              <a:rPr lang="en-GB" b="1" dirty="0" smtClean="0">
                <a:latin typeface="Garamond" pitchFamily="18" charset="0"/>
              </a:rPr>
              <a:t>Quality Policy</a:t>
            </a:r>
          </a:p>
          <a:p>
            <a:pPr marL="834390" lvl="1" indent="-514350" algn="just">
              <a:buFont typeface="+mj-lt"/>
              <a:buAutoNum type="arabicPeriod"/>
            </a:pPr>
            <a:r>
              <a:rPr lang="en-GB" b="1" dirty="0" smtClean="0">
                <a:latin typeface="Garamond" pitchFamily="18" charset="0"/>
              </a:rPr>
              <a:t>Who is in charge? </a:t>
            </a:r>
          </a:p>
          <a:p>
            <a:pPr marL="834390" lvl="1" indent="-514350" algn="just">
              <a:buFont typeface="+mj-lt"/>
              <a:buAutoNum type="arabicPeriod"/>
            </a:pPr>
            <a:r>
              <a:rPr lang="en-GB" b="1" dirty="0" smtClean="0">
                <a:latin typeface="Garamond" pitchFamily="18" charset="0"/>
              </a:rPr>
              <a:t>Where are we going? </a:t>
            </a:r>
          </a:p>
          <a:p>
            <a:pPr marL="834390" lvl="1" indent="-514350" algn="just">
              <a:buFont typeface="+mj-lt"/>
              <a:buAutoNum type="arabicPeriod"/>
            </a:pPr>
            <a:r>
              <a:rPr lang="en-GB" b="1" dirty="0" smtClean="0">
                <a:latin typeface="Garamond" pitchFamily="18" charset="0"/>
              </a:rPr>
              <a:t>How are we going to get there? </a:t>
            </a:r>
            <a:endParaRPr lang="en-GB" b="1" dirty="0">
              <a:latin typeface="Garamond"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sz="4000" b="1" dirty="0" smtClean="0">
                <a:latin typeface="Perpetua" pitchFamily="18" charset="0"/>
              </a:rPr>
              <a:t>1.2. </a:t>
            </a:r>
            <a:r>
              <a:rPr lang="en-GB" sz="3100" b="1" dirty="0" smtClean="0">
                <a:latin typeface="Perpetua" pitchFamily="18" charset="0"/>
              </a:rPr>
              <a:t>Three Key Quality Management Concepts</a:t>
            </a:r>
            <a:r>
              <a:rPr lang="en-GB" b="1" dirty="0" smtClean="0">
                <a:latin typeface="Perpetua" pitchFamily="18" charset="0"/>
              </a:rPr>
              <a:t/>
            </a:r>
            <a:br>
              <a:rPr lang="en-GB" b="1"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p:txBody>
          <a:bodyPr>
            <a:normAutofit lnSpcReduction="10000"/>
          </a:bodyPr>
          <a:lstStyle/>
          <a:p>
            <a:pPr algn="just"/>
            <a:r>
              <a:rPr lang="en-GB" dirty="0" smtClean="0">
                <a:latin typeface="Perpetua" pitchFamily="18" charset="0"/>
              </a:rPr>
              <a:t>As the project manager, there are three key </a:t>
            </a:r>
            <a:r>
              <a:rPr lang="en-GB" b="1" dirty="0" smtClean="0">
                <a:latin typeface="Perpetua" pitchFamily="18" charset="0"/>
              </a:rPr>
              <a:t>quality management concepts</a:t>
            </a:r>
            <a:r>
              <a:rPr lang="en-GB" dirty="0" smtClean="0">
                <a:latin typeface="Perpetua" pitchFamily="18" charset="0"/>
              </a:rPr>
              <a:t> that will help you deliver a high quality project</a:t>
            </a:r>
            <a:r>
              <a:rPr lang="en-GB" dirty="0" smtClean="0">
                <a:latin typeface="Perpetua" pitchFamily="18" charset="0"/>
              </a:rPr>
              <a:t>...</a:t>
            </a:r>
          </a:p>
          <a:p>
            <a:pPr algn="just"/>
            <a:endParaRPr lang="en-GB" dirty="0" smtClean="0">
              <a:latin typeface="Perpetua" pitchFamily="18" charset="0"/>
            </a:endParaRPr>
          </a:p>
          <a:p>
            <a:pPr marL="514350" lvl="0" indent="-514350" algn="just">
              <a:buFont typeface="+mj-lt"/>
              <a:buAutoNum type="arabicPeriod"/>
            </a:pPr>
            <a:r>
              <a:rPr lang="en-GB" dirty="0" smtClean="0">
                <a:latin typeface="Perpetua" pitchFamily="18" charset="0"/>
              </a:rPr>
              <a:t>Customer </a:t>
            </a:r>
            <a:r>
              <a:rPr lang="en-GB" dirty="0" smtClean="0">
                <a:latin typeface="Perpetua" pitchFamily="18" charset="0"/>
              </a:rPr>
              <a:t>Satisfaction</a:t>
            </a:r>
          </a:p>
          <a:p>
            <a:pPr marL="514350" lvl="0" indent="-514350" algn="just">
              <a:buFont typeface="+mj-lt"/>
              <a:buAutoNum type="arabicPeriod"/>
            </a:pPr>
            <a:endParaRPr lang="en-GB" dirty="0" smtClean="0">
              <a:latin typeface="Perpetua" pitchFamily="18" charset="0"/>
            </a:endParaRPr>
          </a:p>
          <a:p>
            <a:pPr marL="514350" lvl="0" indent="-514350" algn="just">
              <a:buFont typeface="+mj-lt"/>
              <a:buAutoNum type="arabicPeriod"/>
            </a:pPr>
            <a:r>
              <a:rPr lang="en-GB" dirty="0" smtClean="0">
                <a:latin typeface="Perpetua" pitchFamily="18" charset="0"/>
              </a:rPr>
              <a:t>Prevention over </a:t>
            </a:r>
            <a:r>
              <a:rPr lang="en-GB" dirty="0" smtClean="0">
                <a:latin typeface="Perpetua" pitchFamily="18" charset="0"/>
              </a:rPr>
              <a:t>Inspection</a:t>
            </a:r>
          </a:p>
          <a:p>
            <a:pPr marL="514350" lvl="0" indent="-514350" algn="just">
              <a:buFont typeface="+mj-lt"/>
              <a:buAutoNum type="arabicPeriod"/>
            </a:pPr>
            <a:endParaRPr lang="en-GB" dirty="0" smtClean="0">
              <a:latin typeface="Perpetua" pitchFamily="18" charset="0"/>
            </a:endParaRPr>
          </a:p>
          <a:p>
            <a:pPr marL="514350" lvl="0" indent="-514350" algn="just">
              <a:buFont typeface="+mj-lt"/>
              <a:buAutoNum type="arabicPeriod"/>
            </a:pPr>
            <a:r>
              <a:rPr lang="en-GB" dirty="0" smtClean="0">
                <a:latin typeface="Perpetua" pitchFamily="18" charset="0"/>
              </a:rPr>
              <a:t>Continuous Improvement</a:t>
            </a:r>
          </a:p>
          <a:p>
            <a:pPr>
              <a:buNone/>
            </a:pPr>
            <a:endParaRPr lang="en-GB" dirty="0">
              <a:latin typeface="Perpetua"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Autofit/>
          </a:bodyPr>
          <a:lstStyle/>
          <a:p>
            <a:pPr marL="514350" indent="-514350" algn="just">
              <a:buAutoNum type="arabicPeriod"/>
            </a:pPr>
            <a:r>
              <a:rPr lang="en-GB" sz="2400" b="1" dirty="0" smtClean="0">
                <a:latin typeface="Garamond" pitchFamily="18" charset="0"/>
              </a:rPr>
              <a:t>Quality policy </a:t>
            </a:r>
          </a:p>
          <a:p>
            <a:pPr marL="514350" indent="-514350" algn="just"/>
            <a:r>
              <a:rPr lang="en-GB" sz="2400" dirty="0" smtClean="0">
                <a:latin typeface="Garamond" pitchFamily="18" charset="0"/>
              </a:rPr>
              <a:t>This expresses the </a:t>
            </a:r>
            <a:r>
              <a:rPr lang="en-GB" sz="2400" b="1" dirty="0" smtClean="0">
                <a:latin typeface="Garamond" pitchFamily="18" charset="0"/>
              </a:rPr>
              <a:t>intended direction </a:t>
            </a:r>
            <a:r>
              <a:rPr lang="en-GB" sz="2400" dirty="0" smtClean="0">
                <a:latin typeface="Garamond" pitchFamily="18" charset="0"/>
              </a:rPr>
              <a:t>of a performing organization with regard to quality.</a:t>
            </a:r>
          </a:p>
          <a:p>
            <a:pPr marL="514350" indent="-514350" algn="just"/>
            <a:r>
              <a:rPr lang="en-GB" sz="2400" dirty="0" smtClean="0">
                <a:latin typeface="Garamond" pitchFamily="18" charset="0"/>
              </a:rPr>
              <a:t>One of the best examples of a clear, concise quality policy is “We shall build good ships here; at a profit if we can, at a loss if we must, but always good ships” (Collis P. Huntington, Newport News Shipbuilding and Dry Dock Company, 1893). </a:t>
            </a:r>
          </a:p>
          <a:p>
            <a:pPr marL="514350" indent="-514350" algn="just"/>
            <a:r>
              <a:rPr lang="en-GB" sz="2400" dirty="0" smtClean="0">
                <a:latin typeface="Garamond" pitchFamily="18" charset="0"/>
              </a:rPr>
              <a:t>The project team may simply apply the existing organizational quality policy, but only if it is a good fit.</a:t>
            </a:r>
          </a:p>
          <a:p>
            <a:pPr marL="514350" indent="-514350" algn="just"/>
            <a:r>
              <a:rPr lang="en-GB" sz="2400" dirty="0" smtClean="0">
                <a:latin typeface="Garamond" pitchFamily="18" charset="0"/>
              </a:rPr>
              <a:t> Needs of the project may demand a quality policy that is more specific than a generally stated organizational quality policy.</a:t>
            </a:r>
          </a:p>
          <a:p>
            <a:pPr algn="just"/>
            <a:endParaRPr lang="en-GB" sz="2400" dirty="0">
              <a:latin typeface="Garamond"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buNone/>
            </a:pPr>
            <a:r>
              <a:rPr lang="en-GB" b="1" dirty="0" smtClean="0">
                <a:latin typeface="Garamond" pitchFamily="18" charset="0"/>
              </a:rPr>
              <a:t>2. Who is in charge? </a:t>
            </a:r>
          </a:p>
          <a:p>
            <a:pPr algn="just"/>
            <a:r>
              <a:rPr lang="en-GB" dirty="0" smtClean="0">
                <a:latin typeface="Garamond" pitchFamily="18" charset="0"/>
              </a:rPr>
              <a:t>This question is one of three that lie at the heart of quality management. </a:t>
            </a:r>
          </a:p>
          <a:p>
            <a:pPr algn="just"/>
            <a:r>
              <a:rPr lang="en-GB" dirty="0" smtClean="0">
                <a:latin typeface="Garamond" pitchFamily="18" charset="0"/>
              </a:rPr>
              <a:t>The answer is neither trivial nor simple; it is not just the name of the project manager. </a:t>
            </a:r>
          </a:p>
          <a:p>
            <a:pPr algn="just"/>
            <a:r>
              <a:rPr lang="en-GB" dirty="0" smtClean="0">
                <a:latin typeface="Garamond" pitchFamily="18" charset="0"/>
              </a:rPr>
              <a:t>A complete answer — one essential to project success — addresses </a:t>
            </a:r>
            <a:r>
              <a:rPr lang="en-GB" i="1" dirty="0" smtClean="0">
                <a:latin typeface="Garamond" pitchFamily="18" charset="0"/>
              </a:rPr>
              <a:t>project and organizational infrastructure </a:t>
            </a:r>
            <a:r>
              <a:rPr lang="en-GB" dirty="0" smtClean="0">
                <a:latin typeface="Garamond" pitchFamily="18" charset="0"/>
              </a:rPr>
              <a:t>and describes </a:t>
            </a:r>
            <a:r>
              <a:rPr lang="en-GB" i="1" dirty="0" smtClean="0">
                <a:latin typeface="Garamond" pitchFamily="18" charset="0"/>
              </a:rPr>
              <a:t>participants, reporting chains, and responsibilities.</a:t>
            </a:r>
          </a:p>
          <a:p>
            <a:pPr algn="just"/>
            <a:r>
              <a:rPr lang="en-GB" dirty="0" smtClean="0">
                <a:latin typeface="Garamond" pitchFamily="18" charset="0"/>
              </a:rPr>
              <a:t>There are few more certain paths to project failure than an ambiguous collection of participants in which everyone is in charge, but no one is responsible.</a:t>
            </a:r>
            <a:endParaRPr lang="en-GB" dirty="0">
              <a:latin typeface="Garamond"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buNone/>
            </a:pPr>
            <a:r>
              <a:rPr lang="en-GB" b="1" dirty="0" smtClean="0">
                <a:latin typeface="Garamond" pitchFamily="18" charset="0"/>
              </a:rPr>
              <a:t>3. Where are we going? </a:t>
            </a:r>
          </a:p>
          <a:p>
            <a:pPr algn="just"/>
            <a:r>
              <a:rPr lang="en-GB" dirty="0" smtClean="0">
                <a:latin typeface="Garamond" pitchFamily="18" charset="0"/>
              </a:rPr>
              <a:t>Managing quality effectively depends on specific performance targets. </a:t>
            </a:r>
          </a:p>
          <a:p>
            <a:pPr algn="just"/>
            <a:r>
              <a:rPr lang="en-GB" i="1" dirty="0" smtClean="0">
                <a:latin typeface="Garamond" pitchFamily="18" charset="0"/>
              </a:rPr>
              <a:t>Goals provide broad descriptions of what the project is expected to achieve. </a:t>
            </a:r>
          </a:p>
          <a:p>
            <a:pPr algn="just"/>
            <a:r>
              <a:rPr lang="en-GB" i="1" dirty="0" smtClean="0">
                <a:latin typeface="Garamond" pitchFamily="18" charset="0"/>
              </a:rPr>
              <a:t>Requirements provide more detailed descriptions. </a:t>
            </a:r>
          </a:p>
          <a:p>
            <a:pPr algn="just"/>
            <a:r>
              <a:rPr lang="en-GB" dirty="0" smtClean="0">
                <a:latin typeface="Garamond" pitchFamily="18" charset="0"/>
              </a:rPr>
              <a:t>Operational definitions, which describe what something is and how it is measured, provide the means for understanding goals and requirements that may be vague or ambiguous.</a:t>
            </a:r>
            <a:endParaRPr lang="en-GB" dirty="0">
              <a:latin typeface="Garamond"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buNone/>
            </a:pPr>
            <a:r>
              <a:rPr lang="en-GB" b="1" dirty="0" smtClean="0">
                <a:latin typeface="Garamond" pitchFamily="18" charset="0"/>
              </a:rPr>
              <a:t>4. How are we going to get there? </a:t>
            </a:r>
          </a:p>
          <a:p>
            <a:pPr algn="just"/>
            <a:r>
              <a:rPr lang="en-GB" dirty="0" smtClean="0">
                <a:latin typeface="Garamond" pitchFamily="18" charset="0"/>
              </a:rPr>
              <a:t>The answer to this question should address </a:t>
            </a:r>
            <a:r>
              <a:rPr lang="en-GB" i="1" dirty="0" smtClean="0">
                <a:latin typeface="Garamond" pitchFamily="18" charset="0"/>
              </a:rPr>
              <a:t>processes, resources, and standards. </a:t>
            </a:r>
          </a:p>
          <a:p>
            <a:pPr algn="just"/>
            <a:r>
              <a:rPr lang="en-GB" dirty="0" smtClean="0">
                <a:latin typeface="Garamond" pitchFamily="18" charset="0"/>
              </a:rPr>
              <a:t>Processes define the things the project team will do to meet requirements and achieve project goals. </a:t>
            </a:r>
          </a:p>
          <a:p>
            <a:pPr algn="just"/>
            <a:r>
              <a:rPr lang="en-GB" dirty="0" smtClean="0">
                <a:latin typeface="Garamond" pitchFamily="18" charset="0"/>
              </a:rPr>
              <a:t>The quality management plan may include a lengthy list of processes covering many different aspects of project work.</a:t>
            </a:r>
          </a:p>
          <a:p>
            <a:endParaRPr lang="en-GB" dirty="0">
              <a:latin typeface="Garamond"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smtClean="0">
                <a:latin typeface="Garamond" pitchFamily="18" charset="0"/>
              </a:rPr>
              <a:t>Resources include more things than money. </a:t>
            </a:r>
          </a:p>
          <a:p>
            <a:pPr algn="just"/>
            <a:r>
              <a:rPr lang="en-GB" dirty="0" smtClean="0">
                <a:latin typeface="Garamond" pitchFamily="18" charset="0"/>
              </a:rPr>
              <a:t>This part of the plan should describe the people available, participating organizational elements, tools to be used, and, of course, the budget that provides funding for all quality activities. </a:t>
            </a:r>
          </a:p>
          <a:p>
            <a:pPr algn="just"/>
            <a:r>
              <a:rPr lang="en-GB" dirty="0" smtClean="0">
                <a:latin typeface="Garamond" pitchFamily="18" charset="0"/>
              </a:rPr>
              <a:t>Standards to be applied to project work are an important element of this part of the plan. </a:t>
            </a:r>
          </a:p>
          <a:p>
            <a:pPr algn="just"/>
            <a:r>
              <a:rPr lang="en-GB" dirty="0" smtClean="0">
                <a:latin typeface="Garamond" pitchFamily="18" charset="0"/>
              </a:rPr>
              <a:t>Remember that, by definition, quality planning is all about identifying relevant standards.</a:t>
            </a:r>
          </a:p>
          <a:p>
            <a:endParaRPr lang="en-GB"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Quality Planning and Project Planning</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lstStyle/>
          <a:p>
            <a:pPr algn="just"/>
            <a:r>
              <a:rPr lang="en-GB" dirty="0" smtClean="0">
                <a:latin typeface="Garamond" pitchFamily="18" charset="0"/>
              </a:rPr>
              <a:t>It is essential that customer and requirement prioritization be completed early in the project, before the project plan or project design has been completed. </a:t>
            </a:r>
          </a:p>
          <a:p>
            <a:pPr algn="just"/>
            <a:r>
              <a:rPr lang="en-GB" dirty="0" smtClean="0">
                <a:latin typeface="Garamond" pitchFamily="18" charset="0"/>
              </a:rPr>
              <a:t>Not doing so may result in a project plan that takes you someplace you did not want to go.</a:t>
            </a:r>
          </a:p>
          <a:p>
            <a:pPr algn="just"/>
            <a:endParaRPr lang="en-GB" dirty="0">
              <a:latin typeface="Garamond"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Summary</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fontScale="85000" lnSpcReduction="20000"/>
          </a:bodyPr>
          <a:lstStyle/>
          <a:p>
            <a:pPr algn="just"/>
            <a:r>
              <a:rPr lang="en-GB" dirty="0" smtClean="0">
                <a:latin typeface="Garamond" pitchFamily="18" charset="0"/>
              </a:rPr>
              <a:t>Quality management includes quality planning, quality assurance, quality control, and quality improvement.</a:t>
            </a:r>
          </a:p>
          <a:p>
            <a:pPr algn="just"/>
            <a:r>
              <a:rPr lang="en-GB" dirty="0" smtClean="0">
                <a:latin typeface="Garamond" pitchFamily="18" charset="0"/>
              </a:rPr>
              <a:t>The quality management plan is part of the project plan. </a:t>
            </a:r>
          </a:p>
          <a:p>
            <a:pPr algn="just"/>
            <a:r>
              <a:rPr lang="en-GB" dirty="0" smtClean="0">
                <a:latin typeface="Garamond" pitchFamily="18" charset="0"/>
              </a:rPr>
              <a:t>It includes the quality policy (intended direction of the organization regarding quality) and answers the questions: Who is in charge? (infrastructure and responsibilities), Where are we going? (goals), and How are we going to get there? (processes).</a:t>
            </a:r>
          </a:p>
          <a:p>
            <a:pPr algn="just"/>
            <a:r>
              <a:rPr lang="en-GB" dirty="0" smtClean="0">
                <a:latin typeface="Garamond" pitchFamily="18" charset="0"/>
              </a:rPr>
              <a:t> Quality planning is identifying which quality standards are relevant to the project and how to satisfy them.</a:t>
            </a:r>
          </a:p>
          <a:p>
            <a:pPr algn="just"/>
            <a:r>
              <a:rPr lang="en-GB" dirty="0" smtClean="0">
                <a:latin typeface="Garamond" pitchFamily="18" charset="0"/>
              </a:rPr>
              <a:t> Quality planning is the foundation that allows quality to be planned in, not inspected in.</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ctr">
              <a:buNone/>
            </a:pPr>
            <a:endParaRPr lang="en-GB" sz="6600" i="1" dirty="0" smtClean="0">
              <a:latin typeface="Garamond" pitchFamily="18" charset="0"/>
            </a:endParaRPr>
          </a:p>
          <a:p>
            <a:pPr algn="ctr">
              <a:buNone/>
            </a:pPr>
            <a:r>
              <a:rPr lang="en-GB" sz="5400" i="1" dirty="0" smtClean="0">
                <a:latin typeface="GothicG" pitchFamily="2" charset="0"/>
                <a:cs typeface="GothicG" pitchFamily="2" charset="0"/>
              </a:rPr>
              <a:t>End of Chapter 2 </a:t>
            </a:r>
            <a:endParaRPr lang="en-GB" sz="5400" i="1" dirty="0">
              <a:latin typeface="GothicG" pitchFamily="2" charset="0"/>
              <a:cs typeface="GothicG"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latin typeface="Garamond" pitchFamily="18" charset="0"/>
              </a:rPr>
              <a:t/>
            </a:r>
            <a:br>
              <a:rPr lang="en-GB" sz="3600" b="1" dirty="0" smtClean="0">
                <a:latin typeface="Garamond" pitchFamily="18" charset="0"/>
              </a:rPr>
            </a:br>
            <a:r>
              <a:rPr lang="en-GB" sz="3600" b="1" dirty="0" smtClean="0">
                <a:latin typeface="Garamond" pitchFamily="18" charset="0"/>
              </a:rPr>
              <a:t>1. Customer Satisfaction</a:t>
            </a:r>
            <a:br>
              <a:rPr lang="en-GB" sz="3600" b="1" dirty="0" smtClean="0">
                <a:latin typeface="Garamond" pitchFamily="18" charset="0"/>
              </a:rPr>
            </a:br>
            <a:endParaRPr lang="en-GB" sz="3600"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70000" lnSpcReduction="20000"/>
          </a:bodyPr>
          <a:lstStyle/>
          <a:p>
            <a:pPr algn="just">
              <a:lnSpc>
                <a:spcPct val="110000"/>
              </a:lnSpc>
            </a:pPr>
            <a:r>
              <a:rPr lang="en-GB" sz="3100" dirty="0" smtClean="0">
                <a:latin typeface="Perpetua" pitchFamily="18" charset="0"/>
              </a:rPr>
              <a:t>Customer satisfaction is a key measure of a project's quality. </a:t>
            </a:r>
          </a:p>
          <a:p>
            <a:pPr algn="just">
              <a:lnSpc>
                <a:spcPct val="110000"/>
              </a:lnSpc>
            </a:pPr>
            <a:r>
              <a:rPr lang="en-GB" sz="3100" dirty="0" smtClean="0">
                <a:latin typeface="Perpetua" pitchFamily="18" charset="0"/>
              </a:rPr>
              <a:t>It's important to keep in mind that project quality management is concerned with both the </a:t>
            </a:r>
            <a:r>
              <a:rPr lang="en-GB" sz="3100" b="1" i="1" dirty="0" smtClean="0">
                <a:solidFill>
                  <a:srgbClr val="00B0F0"/>
                </a:solidFill>
                <a:latin typeface="Perpetua" pitchFamily="18" charset="0"/>
              </a:rPr>
              <a:t>product of the project</a:t>
            </a:r>
            <a:r>
              <a:rPr lang="en-GB" sz="3100" dirty="0" smtClean="0">
                <a:solidFill>
                  <a:srgbClr val="00B0F0"/>
                </a:solidFill>
                <a:latin typeface="Perpetua" pitchFamily="18" charset="0"/>
              </a:rPr>
              <a:t> and the </a:t>
            </a:r>
            <a:r>
              <a:rPr lang="en-GB" sz="3100" b="1" i="1" dirty="0" smtClean="0">
                <a:solidFill>
                  <a:srgbClr val="00B0F0"/>
                </a:solidFill>
                <a:latin typeface="Perpetua" pitchFamily="18" charset="0"/>
              </a:rPr>
              <a:t>management of the project</a:t>
            </a:r>
            <a:r>
              <a:rPr lang="en-GB" sz="3100" dirty="0" smtClean="0">
                <a:solidFill>
                  <a:srgbClr val="00B0F0"/>
                </a:solidFill>
                <a:latin typeface="Perpetua" pitchFamily="18" charset="0"/>
              </a:rPr>
              <a:t>.</a:t>
            </a:r>
          </a:p>
          <a:p>
            <a:pPr algn="just">
              <a:lnSpc>
                <a:spcPct val="110000"/>
              </a:lnSpc>
            </a:pPr>
            <a:endParaRPr lang="en-GB" sz="3100" dirty="0" smtClean="0">
              <a:solidFill>
                <a:srgbClr val="00B0F0"/>
              </a:solidFill>
              <a:latin typeface="Perpetua" pitchFamily="18" charset="0"/>
            </a:endParaRPr>
          </a:p>
          <a:p>
            <a:pPr algn="just">
              <a:lnSpc>
                <a:spcPct val="110000"/>
              </a:lnSpc>
            </a:pPr>
            <a:r>
              <a:rPr lang="en-GB" sz="3100" dirty="0" smtClean="0">
                <a:latin typeface="Perpetua" pitchFamily="18" charset="0"/>
              </a:rPr>
              <a:t>If the customer </a:t>
            </a:r>
            <a:r>
              <a:rPr lang="en-GB" sz="3100" b="1" dirty="0" smtClean="0">
                <a:latin typeface="Perpetua" pitchFamily="18" charset="0"/>
              </a:rPr>
              <a:t>doesn't feel </a:t>
            </a:r>
            <a:r>
              <a:rPr lang="en-GB" sz="3100" dirty="0" smtClean="0">
                <a:latin typeface="Perpetua" pitchFamily="18" charset="0"/>
              </a:rPr>
              <a:t>the product produced by the project meets their needs or if the way the project was run didn't </a:t>
            </a:r>
            <a:r>
              <a:rPr lang="en-GB" sz="3100" b="1" dirty="0" smtClean="0">
                <a:latin typeface="Perpetua" pitchFamily="18" charset="0"/>
              </a:rPr>
              <a:t>meet their expectations, </a:t>
            </a:r>
            <a:r>
              <a:rPr lang="en-GB" sz="3100" dirty="0" smtClean="0">
                <a:latin typeface="Perpetua" pitchFamily="18" charset="0"/>
              </a:rPr>
              <a:t>then the customer is very likely to consider the project quality as poor, regardless of what the project manager or team thinks</a:t>
            </a:r>
            <a:r>
              <a:rPr lang="en-GB" sz="3100" dirty="0" smtClean="0">
                <a:latin typeface="Perpetua" pitchFamily="18" charset="0"/>
              </a:rPr>
              <a:t>.</a:t>
            </a:r>
          </a:p>
          <a:p>
            <a:pPr algn="just">
              <a:lnSpc>
                <a:spcPct val="110000"/>
              </a:lnSpc>
            </a:pPr>
            <a:endParaRPr lang="en-GB" sz="3100" dirty="0" smtClean="0">
              <a:latin typeface="Perpetua" pitchFamily="18" charset="0"/>
            </a:endParaRPr>
          </a:p>
          <a:p>
            <a:pPr algn="just">
              <a:lnSpc>
                <a:spcPct val="110000"/>
              </a:lnSpc>
            </a:pPr>
            <a:r>
              <a:rPr lang="en-GB" sz="3100" dirty="0" smtClean="0">
                <a:latin typeface="Perpetua" pitchFamily="18" charset="0"/>
              </a:rPr>
              <a:t>As a result, not only is it important to make sure the project requirements are met, managing customer expectations is also a critical activity that you need to handle well for your project to succeed.</a:t>
            </a:r>
          </a:p>
          <a:p>
            <a:pPr algn="just">
              <a:lnSpc>
                <a:spcPct val="110000"/>
              </a:lnSpc>
            </a:pPr>
            <a:endParaRPr lang="en-GB" dirty="0">
              <a:latin typeface="Perpetu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Perpetua" pitchFamily="18" charset="0"/>
              </a:rPr>
              <a:t>2. Prevention over Inspection</a:t>
            </a:r>
            <a:r>
              <a:rPr lang="en-GB" b="1" dirty="0" smtClean="0">
                <a:latin typeface="Garamond" pitchFamily="18" charset="0"/>
              </a:rPr>
              <a:t/>
            </a:r>
            <a:br>
              <a:rPr lang="en-GB" b="1" dirty="0" smtClean="0">
                <a:latin typeface="Garamond" pitchFamily="18" charset="0"/>
              </a:rPr>
            </a:br>
            <a:endParaRPr lang="en-GB" dirty="0"/>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The </a:t>
            </a:r>
            <a:r>
              <a:rPr lang="en-GB" sz="2400" b="1" dirty="0" smtClean="0">
                <a:latin typeface="Perpetua" pitchFamily="18" charset="0"/>
              </a:rPr>
              <a:t>Cost of Quality (COQ)</a:t>
            </a:r>
            <a:r>
              <a:rPr lang="en-GB" sz="2400" dirty="0" smtClean="0">
                <a:latin typeface="Perpetua" pitchFamily="18" charset="0"/>
              </a:rPr>
              <a:t> includes </a:t>
            </a:r>
            <a:r>
              <a:rPr lang="en-GB" sz="2400" b="1" dirty="0" smtClean="0">
                <a:latin typeface="Perpetua" pitchFamily="18" charset="0"/>
              </a:rPr>
              <a:t>money spent during the project </a:t>
            </a:r>
            <a:r>
              <a:rPr lang="en-GB" sz="2400" b="1" dirty="0" smtClean="0">
                <a:solidFill>
                  <a:srgbClr val="00B0F0"/>
                </a:solidFill>
                <a:latin typeface="Perpetua" pitchFamily="18" charset="0"/>
              </a:rPr>
              <a:t>to avoid failures </a:t>
            </a:r>
            <a:r>
              <a:rPr lang="en-GB" sz="2400" dirty="0" smtClean="0">
                <a:latin typeface="Perpetua" pitchFamily="18" charset="0"/>
              </a:rPr>
              <a:t>and </a:t>
            </a:r>
            <a:r>
              <a:rPr lang="en-GB" sz="2400" b="1" dirty="0" smtClean="0">
                <a:latin typeface="Perpetua" pitchFamily="18" charset="0"/>
              </a:rPr>
              <a:t>money spent during and after the project </a:t>
            </a:r>
            <a:r>
              <a:rPr lang="en-GB" sz="2400" b="1" dirty="0" smtClean="0">
                <a:solidFill>
                  <a:srgbClr val="00B0F0"/>
                </a:solidFill>
                <a:latin typeface="Perpetua" pitchFamily="18" charset="0"/>
              </a:rPr>
              <a:t>because of failures.</a:t>
            </a:r>
            <a:r>
              <a:rPr lang="en-GB" sz="2400" dirty="0" smtClean="0">
                <a:solidFill>
                  <a:srgbClr val="00B0F0"/>
                </a:solidFill>
                <a:latin typeface="Perpetua" pitchFamily="18" charset="0"/>
              </a:rPr>
              <a:t> </a:t>
            </a:r>
            <a:endParaRPr lang="en-GB" sz="2400" dirty="0" smtClean="0">
              <a:solidFill>
                <a:srgbClr val="00B0F0"/>
              </a:solidFill>
              <a:latin typeface="Perpetua" pitchFamily="18" charset="0"/>
            </a:endParaRPr>
          </a:p>
          <a:p>
            <a:pPr algn="just"/>
            <a:endParaRPr lang="en-GB" sz="2400" dirty="0" smtClean="0">
              <a:latin typeface="Perpetua" pitchFamily="18" charset="0"/>
            </a:endParaRPr>
          </a:p>
          <a:p>
            <a:pPr algn="just"/>
            <a:r>
              <a:rPr lang="en-GB" sz="2400" dirty="0" smtClean="0">
                <a:latin typeface="Perpetua" pitchFamily="18" charset="0"/>
              </a:rPr>
              <a:t>These are known as the </a:t>
            </a:r>
            <a:r>
              <a:rPr lang="en-GB" sz="2400" b="1" dirty="0" smtClean="0">
                <a:solidFill>
                  <a:srgbClr val="00B0F0"/>
                </a:solidFill>
                <a:latin typeface="Perpetua" pitchFamily="18" charset="0"/>
              </a:rPr>
              <a:t>Cost of Conformance</a:t>
            </a:r>
            <a:r>
              <a:rPr lang="en-GB" sz="2400" dirty="0" smtClean="0">
                <a:solidFill>
                  <a:srgbClr val="00B0F0"/>
                </a:solidFill>
                <a:latin typeface="Perpetua" pitchFamily="18" charset="0"/>
              </a:rPr>
              <a:t> and the </a:t>
            </a:r>
            <a:r>
              <a:rPr lang="en-GB" sz="2400" b="1" dirty="0" smtClean="0">
                <a:solidFill>
                  <a:srgbClr val="00B0F0"/>
                </a:solidFill>
                <a:latin typeface="Perpetua" pitchFamily="18" charset="0"/>
              </a:rPr>
              <a:t>Cost of </a:t>
            </a:r>
            <a:r>
              <a:rPr lang="en-GB" sz="2400" b="1" dirty="0" err="1" smtClean="0">
                <a:solidFill>
                  <a:srgbClr val="00B0F0"/>
                </a:solidFill>
                <a:latin typeface="Perpetua" pitchFamily="18" charset="0"/>
              </a:rPr>
              <a:t>Nonconformance</a:t>
            </a:r>
            <a:r>
              <a:rPr lang="en-GB" sz="2400" dirty="0" smtClean="0">
                <a:solidFill>
                  <a:srgbClr val="00B0F0"/>
                </a:solidFill>
                <a:latin typeface="Perpetua" pitchFamily="18" charset="0"/>
              </a:rPr>
              <a:t>.</a:t>
            </a:r>
          </a:p>
          <a:p>
            <a:pPr algn="just"/>
            <a:endParaRPr lang="en-GB" sz="2400" dirty="0" smtClean="0">
              <a:latin typeface="Perpetua" pitchFamily="18" charset="0"/>
            </a:endParaRPr>
          </a:p>
          <a:p>
            <a:pPr algn="just"/>
            <a:r>
              <a:rPr lang="en-GB" sz="2400" dirty="0" smtClean="0">
                <a:latin typeface="Perpetua" pitchFamily="18" charset="0"/>
              </a:rPr>
              <a:t>The cost of preventing mistakes is usually much less than the cost of correcting them</a:t>
            </a:r>
            <a:r>
              <a:rPr lang="en-GB" sz="2400" dirty="0" smtClean="0">
                <a:latin typeface="Perpetua" pitchFamily="18" charset="0"/>
              </a:rPr>
              <a:t>.</a:t>
            </a:r>
          </a:p>
          <a:p>
            <a:pPr algn="just"/>
            <a:endParaRPr lang="en-GB" sz="2400" dirty="0" smtClean="0">
              <a:latin typeface="Perpetu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247</TotalTime>
  <Words>4467</Words>
  <Application>Microsoft Office PowerPoint</Application>
  <PresentationFormat>On-screen Show (4:3)</PresentationFormat>
  <Paragraphs>430</Paragraphs>
  <Slides>77</Slides>
  <Notes>1</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Median</vt:lpstr>
      <vt:lpstr>Slide 1</vt:lpstr>
      <vt:lpstr>Slide 2</vt:lpstr>
      <vt:lpstr>Slide 3</vt:lpstr>
      <vt:lpstr>Slide 4</vt:lpstr>
      <vt:lpstr> Definition of Quality?:  But what does "quality" really mean? </vt:lpstr>
      <vt:lpstr>Slide 6</vt:lpstr>
      <vt:lpstr> 1.2. Three Key Quality Management Concepts </vt:lpstr>
      <vt:lpstr> 1. Customer Satisfaction </vt:lpstr>
      <vt:lpstr> 2. Prevention over Inspection </vt:lpstr>
      <vt:lpstr>Slide 10</vt:lpstr>
      <vt:lpstr> Failure....</vt:lpstr>
      <vt:lpstr>Slide 12</vt:lpstr>
      <vt:lpstr>Slide 13</vt:lpstr>
      <vt:lpstr>Slide 14</vt:lpstr>
      <vt:lpstr> </vt:lpstr>
      <vt:lpstr> Benefits of Quality </vt:lpstr>
      <vt:lpstr>Cost of Quality </vt:lpstr>
      <vt:lpstr>Slide 18</vt:lpstr>
      <vt:lpstr> 3. Continuous Improvement </vt:lpstr>
      <vt:lpstr>1.3. Quality Management for Projects</vt:lpstr>
      <vt:lpstr>Slide 21</vt:lpstr>
      <vt:lpstr>Slide 22</vt:lpstr>
      <vt:lpstr>Quality Management for Managers </vt:lpstr>
      <vt:lpstr>Quality Management for Projects</vt:lpstr>
      <vt:lpstr>1.4. Features of Quality Management </vt:lpstr>
      <vt:lpstr>Slide 26</vt:lpstr>
      <vt:lpstr>Slide 27</vt:lpstr>
      <vt:lpstr>Slide 28</vt:lpstr>
      <vt:lpstr> 1.5. The Purpose of Management of Quality </vt:lpstr>
      <vt:lpstr>Slide 30</vt:lpstr>
      <vt:lpstr>1.6. Key Processes of Project Quality Management </vt:lpstr>
      <vt:lpstr>Key Processes of Project Quality Management   </vt:lpstr>
      <vt:lpstr>Slide 33</vt:lpstr>
      <vt:lpstr>Slide 34</vt:lpstr>
      <vt:lpstr>Slide 35</vt:lpstr>
      <vt:lpstr>Slide 36</vt:lpstr>
      <vt:lpstr>Slide 37</vt:lpstr>
      <vt:lpstr> Quality Management</vt:lpstr>
      <vt:lpstr>Slide 39</vt:lpstr>
      <vt:lpstr>Slide 40</vt:lpstr>
      <vt:lpstr> 2.1 Quality Planning</vt:lpstr>
      <vt:lpstr>Slide 42</vt:lpstr>
      <vt:lpstr>Slide 43</vt:lpstr>
      <vt:lpstr> Table A. Quality Then and Now. </vt:lpstr>
      <vt:lpstr>Slide 45</vt:lpstr>
      <vt:lpstr>Slide 46</vt:lpstr>
      <vt:lpstr>Slide 47</vt:lpstr>
      <vt:lpstr>Slide 48</vt:lpstr>
      <vt:lpstr> 2.1. Sources of Quality Definition </vt:lpstr>
      <vt:lpstr>Identifying Customers</vt:lpstr>
      <vt:lpstr> Identifying Requirements </vt:lpstr>
      <vt:lpstr>Slide 52</vt:lpstr>
      <vt:lpstr>Slide 53</vt:lpstr>
      <vt:lpstr> </vt:lpstr>
      <vt:lpstr>Slide 55</vt:lpstr>
      <vt:lpstr>Slide 56</vt:lpstr>
      <vt:lpstr>Slide 57</vt:lpstr>
      <vt:lpstr>Quality Journey: Specifications</vt:lpstr>
      <vt:lpstr>Requirements, Standards and Specifications </vt:lpstr>
      <vt:lpstr>Slide 60</vt:lpstr>
      <vt:lpstr>Operational definitions</vt:lpstr>
      <vt:lpstr>Slide 62</vt:lpstr>
      <vt:lpstr>Slide 63</vt:lpstr>
      <vt:lpstr>2.3. Quality Characteristics</vt:lpstr>
      <vt:lpstr>Types of Quality Characteristics</vt:lpstr>
      <vt:lpstr>Slide 66</vt:lpstr>
      <vt:lpstr>Slide 67</vt:lpstr>
      <vt:lpstr>Illustration </vt:lpstr>
      <vt:lpstr> 2.4. Quality Management Plan </vt:lpstr>
      <vt:lpstr>Slide 70</vt:lpstr>
      <vt:lpstr>Slide 71</vt:lpstr>
      <vt:lpstr>Slide 72</vt:lpstr>
      <vt:lpstr>Slide 73</vt:lpstr>
      <vt:lpstr>Slide 74</vt:lpstr>
      <vt:lpstr> Quality Planning and Project Planning </vt:lpstr>
      <vt:lpstr> Summary </vt:lpstr>
      <vt:lpstr>Slide 77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rt</dc:creator>
  <cp:lastModifiedBy>Abebaw </cp:lastModifiedBy>
  <cp:revision>11</cp:revision>
  <dcterms:created xsi:type="dcterms:W3CDTF">2015-07-26T09:08:42Z</dcterms:created>
  <dcterms:modified xsi:type="dcterms:W3CDTF">2019-10-01T10:52:28Z</dcterms:modified>
</cp:coreProperties>
</file>