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4"/>
  </p:notesMasterIdLst>
  <p:sldIdLst>
    <p:sldId id="256" r:id="rId2"/>
    <p:sldId id="257" r:id="rId3"/>
    <p:sldId id="277" r:id="rId4"/>
    <p:sldId id="283" r:id="rId5"/>
    <p:sldId id="279" r:id="rId6"/>
    <p:sldId id="280" r:id="rId7"/>
    <p:sldId id="284" r:id="rId8"/>
    <p:sldId id="281" r:id="rId9"/>
    <p:sldId id="282" r:id="rId10"/>
    <p:sldId id="285" r:id="rId11"/>
    <p:sldId id="286" r:id="rId12"/>
    <p:sldId id="287" r:id="rId13"/>
    <p:sldId id="289" r:id="rId14"/>
    <p:sldId id="293" r:id="rId15"/>
    <p:sldId id="332" r:id="rId16"/>
    <p:sldId id="292" r:id="rId17"/>
    <p:sldId id="290" r:id="rId18"/>
    <p:sldId id="295" r:id="rId19"/>
    <p:sldId id="296" r:id="rId20"/>
    <p:sldId id="294" r:id="rId21"/>
    <p:sldId id="297" r:id="rId22"/>
    <p:sldId id="298" r:id="rId23"/>
    <p:sldId id="299" r:id="rId24"/>
    <p:sldId id="300" r:id="rId25"/>
    <p:sldId id="302" r:id="rId26"/>
    <p:sldId id="303" r:id="rId27"/>
    <p:sldId id="304" r:id="rId28"/>
    <p:sldId id="311" r:id="rId29"/>
    <p:sldId id="306" r:id="rId30"/>
    <p:sldId id="310" r:id="rId31"/>
    <p:sldId id="312" r:id="rId32"/>
    <p:sldId id="313" r:id="rId33"/>
    <p:sldId id="314" r:id="rId34"/>
    <p:sldId id="315" r:id="rId35"/>
    <p:sldId id="317" r:id="rId36"/>
    <p:sldId id="319" r:id="rId37"/>
    <p:sldId id="320" r:id="rId38"/>
    <p:sldId id="321" r:id="rId39"/>
    <p:sldId id="322" r:id="rId40"/>
    <p:sldId id="323" r:id="rId41"/>
    <p:sldId id="324" r:id="rId42"/>
    <p:sldId id="327"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89068" autoAdjust="0"/>
  </p:normalViewPr>
  <p:slideViewPr>
    <p:cSldViewPr>
      <p:cViewPr>
        <p:scale>
          <a:sx n="60" d="100"/>
          <a:sy n="60" d="100"/>
        </p:scale>
        <p:origin x="-1656" y="-1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14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56A4D5-6BC7-43A9-87E6-42B57088226F}" type="datetimeFigureOut">
              <a:rPr lang="en-US" smtClean="0"/>
              <a:pPr/>
              <a:t>10/15/2019</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14B947-35CD-417C-AA3C-A5EE40143426}"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E14B947-35CD-417C-AA3C-A5EE40143426}" type="slidenum">
              <a:rPr lang="en-GB" smtClean="0"/>
              <a:pPr/>
              <a:t>3</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AD0F092-934C-41CB-9EF2-6DC8BFC12C0C}" type="datetimeFigureOut">
              <a:rPr lang="en-US" smtClean="0"/>
              <a:pPr/>
              <a:t>10/15/2019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F63EC28-8EE6-43A2-85E8-FE398712BEC5}"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AD0F092-934C-41CB-9EF2-6DC8BFC12C0C}" type="datetimeFigureOut">
              <a:rPr lang="en-US" smtClean="0"/>
              <a:pPr/>
              <a:t>10/15/2019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F63EC28-8EE6-43A2-85E8-FE398712BEC5}"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AD0F092-934C-41CB-9EF2-6DC8BFC12C0C}" type="datetimeFigureOut">
              <a:rPr lang="en-US" smtClean="0"/>
              <a:pPr/>
              <a:t>10/15/2019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F63EC28-8EE6-43A2-85E8-FE398712BEC5}"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AD0F092-934C-41CB-9EF2-6DC8BFC12C0C}" type="datetimeFigureOut">
              <a:rPr lang="en-US" smtClean="0"/>
              <a:pPr/>
              <a:t>10/15/2019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F63EC28-8EE6-43A2-85E8-FE398712BEC5}"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D0F092-934C-41CB-9EF2-6DC8BFC12C0C}" type="datetimeFigureOut">
              <a:rPr lang="en-US" smtClean="0"/>
              <a:pPr/>
              <a:t>10/15/2019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F63EC28-8EE6-43A2-85E8-FE398712BEC5}"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AD0F092-934C-41CB-9EF2-6DC8BFC12C0C}" type="datetimeFigureOut">
              <a:rPr lang="en-US" smtClean="0"/>
              <a:pPr/>
              <a:t>10/15/2019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F63EC28-8EE6-43A2-85E8-FE398712BEC5}"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AD0F092-934C-41CB-9EF2-6DC8BFC12C0C}" type="datetimeFigureOut">
              <a:rPr lang="en-US" smtClean="0"/>
              <a:pPr/>
              <a:t>10/15/2019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F63EC28-8EE6-43A2-85E8-FE398712BEC5}"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AD0F092-934C-41CB-9EF2-6DC8BFC12C0C}" type="datetimeFigureOut">
              <a:rPr lang="en-US" smtClean="0"/>
              <a:pPr/>
              <a:t>10/15/2019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F63EC28-8EE6-43A2-85E8-FE398712BEC5}"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D0F092-934C-41CB-9EF2-6DC8BFC12C0C}" type="datetimeFigureOut">
              <a:rPr lang="en-US" smtClean="0"/>
              <a:pPr/>
              <a:t>10/15/2019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F63EC28-8EE6-43A2-85E8-FE398712BEC5}"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D0F092-934C-41CB-9EF2-6DC8BFC12C0C}" type="datetimeFigureOut">
              <a:rPr lang="en-US" smtClean="0"/>
              <a:pPr/>
              <a:t>10/15/2019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F63EC28-8EE6-43A2-85E8-FE398712BEC5}"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D0F092-934C-41CB-9EF2-6DC8BFC12C0C}" type="datetimeFigureOut">
              <a:rPr lang="en-US" smtClean="0"/>
              <a:pPr/>
              <a:t>10/15/2019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F63EC28-8EE6-43A2-85E8-FE398712BEC5}"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D0F092-934C-41CB-9EF2-6DC8BFC12C0C}" type="datetimeFigureOut">
              <a:rPr lang="en-US" smtClean="0"/>
              <a:pPr/>
              <a:t>10/15/2019</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63EC28-8EE6-43A2-85E8-FE398712BEC5}"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sz="2700" i="1" dirty="0" smtClean="0"/>
              <a:t/>
            </a:r>
            <a:br>
              <a:rPr lang="en-GB" sz="2700" i="1" dirty="0" smtClean="0"/>
            </a:br>
            <a:r>
              <a:rPr lang="en-GB" sz="3100" dirty="0" smtClean="0">
                <a:latin typeface="Perpetua" pitchFamily="18" charset="0"/>
              </a:rPr>
              <a:t>Chapter 2. Evolution of Quality and Its Contemporary Application to Projects</a:t>
            </a:r>
            <a:endParaRPr lang="en-GB" sz="3100" dirty="0"/>
          </a:p>
        </p:txBody>
      </p:sp>
      <p:sp>
        <p:nvSpPr>
          <p:cNvPr id="5" name="Content Placeholder 4"/>
          <p:cNvSpPr>
            <a:spLocks noGrp="1"/>
          </p:cNvSpPr>
          <p:nvPr>
            <p:ph idx="1"/>
          </p:nvPr>
        </p:nvSpPr>
        <p:spPr>
          <a:xfrm>
            <a:off x="457200" y="1600200"/>
            <a:ext cx="8229600" cy="4900634"/>
          </a:xfrm>
        </p:spPr>
        <p:txBody>
          <a:bodyPr>
            <a:noAutofit/>
          </a:bodyPr>
          <a:lstStyle/>
          <a:p>
            <a:pPr>
              <a:buNone/>
            </a:pPr>
            <a:r>
              <a:rPr lang="en-GB" sz="1600" dirty="0" smtClean="0">
                <a:latin typeface="Perpetua" pitchFamily="18" charset="0"/>
              </a:rPr>
              <a:t>2.1. Progressive </a:t>
            </a:r>
            <a:r>
              <a:rPr lang="en-GB" sz="1600" dirty="0">
                <a:latin typeface="Perpetua" pitchFamily="18" charset="0"/>
              </a:rPr>
              <a:t>History </a:t>
            </a:r>
          </a:p>
          <a:p>
            <a:pPr>
              <a:buNone/>
            </a:pPr>
            <a:r>
              <a:rPr lang="en-GB" sz="1600" dirty="0" smtClean="0">
                <a:latin typeface="Perpetua" pitchFamily="18" charset="0"/>
              </a:rPr>
              <a:t>2.1.1. The </a:t>
            </a:r>
            <a:r>
              <a:rPr lang="en-GB" sz="1600" dirty="0">
                <a:latin typeface="Perpetua" pitchFamily="18" charset="0"/>
              </a:rPr>
              <a:t>Dark </a:t>
            </a:r>
            <a:r>
              <a:rPr lang="en-GB" sz="1600" dirty="0" smtClean="0">
                <a:latin typeface="Perpetua" pitchFamily="18" charset="0"/>
              </a:rPr>
              <a:t>Ages</a:t>
            </a:r>
          </a:p>
          <a:p>
            <a:pPr>
              <a:buNone/>
            </a:pPr>
            <a:r>
              <a:rPr lang="en-GB" sz="1600" dirty="0" smtClean="0">
                <a:latin typeface="Perpetua" pitchFamily="18" charset="0"/>
              </a:rPr>
              <a:t>2.1.2. Scientific Management</a:t>
            </a:r>
          </a:p>
          <a:p>
            <a:pPr>
              <a:buNone/>
            </a:pPr>
            <a:r>
              <a:rPr lang="en-GB" sz="1600" dirty="0" smtClean="0">
                <a:latin typeface="Perpetua" pitchFamily="18" charset="0"/>
              </a:rPr>
              <a:t>2.1.3. Understanding Variation</a:t>
            </a:r>
          </a:p>
          <a:p>
            <a:pPr>
              <a:buNone/>
            </a:pPr>
            <a:r>
              <a:rPr lang="en-GB" sz="1600" dirty="0" smtClean="0">
                <a:latin typeface="Perpetua" pitchFamily="18" charset="0"/>
              </a:rPr>
              <a:t>2.1.4 Inspection </a:t>
            </a:r>
            <a:r>
              <a:rPr lang="en-GB" sz="1600" dirty="0" smtClean="0">
                <a:latin typeface="Perpetua" pitchFamily="18" charset="0"/>
              </a:rPr>
              <a:t>Reigns</a:t>
            </a:r>
            <a:endParaRPr lang="en-GB" sz="1600" dirty="0">
              <a:latin typeface="Perpetua" pitchFamily="18" charset="0"/>
            </a:endParaRPr>
          </a:p>
          <a:p>
            <a:pPr>
              <a:buNone/>
            </a:pPr>
            <a:r>
              <a:rPr lang="en-GB" sz="1600" dirty="0" smtClean="0">
                <a:latin typeface="Perpetua" pitchFamily="18" charset="0"/>
              </a:rPr>
              <a:t>2.1.5. Japanese Quality</a:t>
            </a:r>
            <a:endParaRPr lang="en-GB" sz="1600" dirty="0">
              <a:latin typeface="Perpetua" pitchFamily="18" charset="0"/>
            </a:endParaRPr>
          </a:p>
          <a:p>
            <a:pPr>
              <a:buNone/>
            </a:pPr>
            <a:r>
              <a:rPr lang="en-GB" sz="1600" dirty="0" smtClean="0">
                <a:latin typeface="Perpetua" pitchFamily="18" charset="0"/>
              </a:rPr>
              <a:t>2.1.6. Customers </a:t>
            </a:r>
            <a:r>
              <a:rPr lang="en-GB" sz="1600" dirty="0">
                <a:latin typeface="Perpetua" pitchFamily="18" charset="0"/>
              </a:rPr>
              <a:t>and </a:t>
            </a:r>
            <a:r>
              <a:rPr lang="en-GB" sz="1600" dirty="0" smtClean="0">
                <a:latin typeface="Perpetua" pitchFamily="18" charset="0"/>
              </a:rPr>
              <a:t>Systems</a:t>
            </a:r>
            <a:endParaRPr lang="en-GB" sz="1600" dirty="0">
              <a:latin typeface="Perpetua" pitchFamily="18" charset="0"/>
            </a:endParaRPr>
          </a:p>
          <a:p>
            <a:pPr>
              <a:buNone/>
            </a:pPr>
            <a:r>
              <a:rPr lang="en-GB" sz="1600" dirty="0" smtClean="0">
                <a:latin typeface="Perpetua" pitchFamily="18" charset="0"/>
              </a:rPr>
              <a:t>2.1.7. Quality </a:t>
            </a:r>
            <a:r>
              <a:rPr lang="en-GB" sz="1600" dirty="0">
                <a:latin typeface="Perpetua" pitchFamily="18" charset="0"/>
              </a:rPr>
              <a:t>Then and </a:t>
            </a:r>
            <a:r>
              <a:rPr lang="en-GB" sz="1600" dirty="0" smtClean="0">
                <a:latin typeface="Perpetua" pitchFamily="18" charset="0"/>
              </a:rPr>
              <a:t>Now</a:t>
            </a:r>
            <a:endParaRPr lang="en-GB" sz="1600" dirty="0">
              <a:latin typeface="Perpetua" pitchFamily="18" charset="0"/>
            </a:endParaRPr>
          </a:p>
          <a:p>
            <a:pPr>
              <a:buNone/>
            </a:pPr>
            <a:r>
              <a:rPr lang="en-GB" sz="1600" dirty="0" smtClean="0">
                <a:latin typeface="Perpetua" pitchFamily="18" charset="0"/>
              </a:rPr>
              <a:t>2.2. The </a:t>
            </a:r>
            <a:r>
              <a:rPr lang="en-GB" sz="1600" dirty="0">
                <a:latin typeface="Perpetua" pitchFamily="18" charset="0"/>
              </a:rPr>
              <a:t>Wheel of </a:t>
            </a:r>
            <a:r>
              <a:rPr lang="en-GB" sz="1600" dirty="0" smtClean="0">
                <a:latin typeface="Perpetua" pitchFamily="18" charset="0"/>
              </a:rPr>
              <a:t>Quality</a:t>
            </a:r>
            <a:endParaRPr lang="en-GB" sz="1600" dirty="0">
              <a:latin typeface="Perpetua" pitchFamily="18" charset="0"/>
            </a:endParaRPr>
          </a:p>
          <a:p>
            <a:pPr>
              <a:buNone/>
            </a:pPr>
            <a:r>
              <a:rPr lang="en-GB" sz="1600" dirty="0" smtClean="0">
                <a:latin typeface="Perpetua" pitchFamily="18" charset="0"/>
              </a:rPr>
              <a:t>2.2.1. Customer Focus</a:t>
            </a:r>
            <a:endParaRPr lang="en-GB" sz="1600" dirty="0">
              <a:latin typeface="Perpetua" pitchFamily="18" charset="0"/>
            </a:endParaRPr>
          </a:p>
          <a:p>
            <a:pPr>
              <a:buNone/>
            </a:pPr>
            <a:r>
              <a:rPr lang="en-GB" sz="1600" dirty="0" smtClean="0">
                <a:latin typeface="Perpetua" pitchFamily="18" charset="0"/>
              </a:rPr>
              <a:t>2.2.2. Variation</a:t>
            </a:r>
            <a:endParaRPr lang="en-GB" sz="1600" dirty="0">
              <a:latin typeface="Perpetua" pitchFamily="18" charset="0"/>
            </a:endParaRPr>
          </a:p>
          <a:p>
            <a:pPr>
              <a:buNone/>
            </a:pPr>
            <a:r>
              <a:rPr lang="en-GB" sz="1600" dirty="0" smtClean="0">
                <a:latin typeface="Perpetua" pitchFamily="18" charset="0"/>
              </a:rPr>
              <a:t>2.2.3. Continuous Improvement</a:t>
            </a:r>
            <a:endParaRPr lang="en-GB" sz="1600" dirty="0">
              <a:latin typeface="Perpetua" pitchFamily="18" charset="0"/>
            </a:endParaRPr>
          </a:p>
          <a:p>
            <a:pPr>
              <a:buNone/>
            </a:pPr>
            <a:r>
              <a:rPr lang="en-GB" sz="1600" dirty="0" smtClean="0">
                <a:latin typeface="Perpetua" pitchFamily="18" charset="0"/>
              </a:rPr>
              <a:t>2.2.4. Training </a:t>
            </a:r>
            <a:r>
              <a:rPr lang="en-GB" sz="1600" dirty="0">
                <a:latin typeface="Perpetua" pitchFamily="18" charset="0"/>
              </a:rPr>
              <a:t>and Leadership </a:t>
            </a:r>
          </a:p>
          <a:p>
            <a:pPr>
              <a:buNone/>
            </a:pPr>
            <a:r>
              <a:rPr lang="en-GB" sz="1600" dirty="0" smtClean="0">
                <a:latin typeface="Perpetua" pitchFamily="18" charset="0"/>
              </a:rPr>
              <a:t>2.2.5. The </a:t>
            </a:r>
            <a:r>
              <a:rPr lang="en-GB" sz="1600" dirty="0">
                <a:latin typeface="Perpetua" pitchFamily="18" charset="0"/>
              </a:rPr>
              <a:t>Wheel of Quality </a:t>
            </a:r>
            <a:r>
              <a:rPr lang="en-GB" sz="1600" dirty="0" smtClean="0">
                <a:latin typeface="Perpetua" pitchFamily="18" charset="0"/>
              </a:rPr>
              <a:t>Model</a:t>
            </a:r>
          </a:p>
          <a:p>
            <a:pPr>
              <a:buNone/>
            </a:pPr>
            <a:r>
              <a:rPr lang="en-GB" sz="1600" dirty="0" smtClean="0">
                <a:latin typeface="Perpetua" pitchFamily="18" charset="0"/>
              </a:rPr>
              <a:t>2.2.6. Quality </a:t>
            </a:r>
            <a:r>
              <a:rPr lang="en-GB" sz="1600" dirty="0">
                <a:latin typeface="Perpetua" pitchFamily="18" charset="0"/>
              </a:rPr>
              <a:t>and </a:t>
            </a:r>
            <a:r>
              <a:rPr lang="en-GB" sz="1600" dirty="0" smtClean="0">
                <a:latin typeface="Perpetua" pitchFamily="18" charset="0"/>
              </a:rPr>
              <a:t>Responsibility</a:t>
            </a:r>
            <a:endParaRPr lang="en-GB" sz="1600" dirty="0">
              <a:latin typeface="Perpetua" pitchFamily="18" charset="0"/>
            </a:endParaRPr>
          </a:p>
          <a:p>
            <a:pPr>
              <a:buNone/>
            </a:pPr>
            <a:r>
              <a:rPr lang="en-GB" sz="1600" dirty="0" smtClean="0">
                <a:latin typeface="Perpetua" pitchFamily="18" charset="0"/>
              </a:rPr>
              <a:t>2.2.7. Summary</a:t>
            </a:r>
            <a:endParaRPr lang="en-GB" sz="1600" dirty="0">
              <a:latin typeface="Perpet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GB" dirty="0" err="1" smtClean="0">
                <a:solidFill>
                  <a:srgbClr val="0070C0"/>
                </a:solidFill>
                <a:latin typeface="Perpetua" pitchFamily="18" charset="0"/>
              </a:rPr>
              <a:t>Shewhart</a:t>
            </a:r>
            <a:r>
              <a:rPr lang="en-GB" dirty="0" smtClean="0">
                <a:solidFill>
                  <a:srgbClr val="0070C0"/>
                </a:solidFill>
                <a:latin typeface="Perpetua" pitchFamily="18" charset="0"/>
              </a:rPr>
              <a:t> wondered if manufacturing processes employed at Western Electric might exhibit the same kind of variation.</a:t>
            </a:r>
          </a:p>
          <a:p>
            <a:endParaRPr lang="en-GB" dirty="0" smtClean="0">
              <a:latin typeface="Perpetua" pitchFamily="18" charset="0"/>
            </a:endParaRPr>
          </a:p>
          <a:p>
            <a:r>
              <a:rPr lang="en-GB" dirty="0" smtClean="0">
                <a:latin typeface="Perpetua" pitchFamily="18" charset="0"/>
              </a:rPr>
              <a:t>  </a:t>
            </a:r>
            <a:r>
              <a:rPr lang="en-GB" dirty="0" err="1" smtClean="0">
                <a:latin typeface="Perpetua" pitchFamily="18" charset="0"/>
              </a:rPr>
              <a:t>Shewhart’s</a:t>
            </a:r>
            <a:r>
              <a:rPr lang="en-GB" dirty="0" smtClean="0">
                <a:latin typeface="Perpetua" pitchFamily="18" charset="0"/>
              </a:rPr>
              <a:t> studies revealed that almost </a:t>
            </a:r>
            <a:r>
              <a:rPr lang="en-GB" b="1" dirty="0" smtClean="0">
                <a:latin typeface="Perpetua" pitchFamily="18" charset="0"/>
              </a:rPr>
              <a:t>all types of </a:t>
            </a:r>
            <a:r>
              <a:rPr lang="en-GB" b="1" i="1" dirty="0" smtClean="0">
                <a:latin typeface="Perpetua" pitchFamily="18" charset="0"/>
              </a:rPr>
              <a:t>repeatable processes exhibit variation.</a:t>
            </a:r>
          </a:p>
          <a:p>
            <a:endParaRPr lang="en-GB" i="1" dirty="0" smtClean="0">
              <a:latin typeface="Perpetua" pitchFamily="18" charset="0"/>
            </a:endParaRPr>
          </a:p>
          <a:p>
            <a:r>
              <a:rPr lang="en-GB" dirty="0" smtClean="0">
                <a:latin typeface="Perpetua" pitchFamily="18" charset="0"/>
              </a:rPr>
              <a:t>The key is </a:t>
            </a:r>
            <a:r>
              <a:rPr lang="en-GB" i="1" dirty="0" smtClean="0">
                <a:latin typeface="Perpetua" pitchFamily="18" charset="0"/>
              </a:rPr>
              <a:t>repeatable processes</a:t>
            </a:r>
            <a:r>
              <a:rPr lang="en-GB" i="1" dirty="0" smtClean="0">
                <a:latin typeface="Perpetua" pitchFamily="18" charset="0"/>
              </a:rPr>
              <a:t>.</a:t>
            </a:r>
          </a:p>
          <a:p>
            <a:endParaRPr lang="en-GB" i="1" dirty="0" smtClean="0">
              <a:latin typeface="Perpetua" pitchFamily="18" charset="0"/>
            </a:endParaRPr>
          </a:p>
          <a:p>
            <a:r>
              <a:rPr lang="en-GB" b="1" i="1" dirty="0" smtClean="0">
                <a:solidFill>
                  <a:srgbClr val="0070C0"/>
                </a:solidFill>
                <a:latin typeface="Perpetua" pitchFamily="18" charset="0"/>
              </a:rPr>
              <a:t> If you do something the same way over and </a:t>
            </a:r>
            <a:r>
              <a:rPr lang="en-GB" b="1" dirty="0" smtClean="0">
                <a:solidFill>
                  <a:srgbClr val="0070C0"/>
                </a:solidFill>
                <a:latin typeface="Perpetua" pitchFamily="18" charset="0"/>
              </a:rPr>
              <a:t>over, the results will not be exactly the same.</a:t>
            </a:r>
          </a:p>
          <a:p>
            <a:endParaRPr lang="en-GB" dirty="0" smtClean="0">
              <a:latin typeface="Perpetua"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en-GB" dirty="0"/>
              <a:t>Over time, </a:t>
            </a:r>
            <a:r>
              <a:rPr lang="en-GB" dirty="0" err="1"/>
              <a:t>Shewhart</a:t>
            </a:r>
            <a:r>
              <a:rPr lang="en-GB" dirty="0"/>
              <a:t> developed methods for analyzing and </a:t>
            </a:r>
            <a:r>
              <a:rPr lang="en-GB" dirty="0" smtClean="0"/>
              <a:t>understanding this </a:t>
            </a:r>
            <a:r>
              <a:rPr lang="en-GB" dirty="0"/>
              <a:t>variation. </a:t>
            </a:r>
            <a:endParaRPr lang="en-GB" dirty="0" smtClean="0"/>
          </a:p>
          <a:p>
            <a:endParaRPr lang="en-GB" dirty="0" smtClean="0"/>
          </a:p>
          <a:p>
            <a:r>
              <a:rPr lang="en-GB" b="1" dirty="0" smtClean="0">
                <a:solidFill>
                  <a:srgbClr val="0070C0"/>
                </a:solidFill>
              </a:rPr>
              <a:t>His </a:t>
            </a:r>
            <a:r>
              <a:rPr lang="en-GB" b="1" dirty="0">
                <a:solidFill>
                  <a:srgbClr val="0070C0"/>
                </a:solidFill>
              </a:rPr>
              <a:t>work became a foundation for doing something about </a:t>
            </a:r>
            <a:r>
              <a:rPr lang="en-GB" b="1" dirty="0" smtClean="0">
                <a:solidFill>
                  <a:srgbClr val="0070C0"/>
                </a:solidFill>
              </a:rPr>
              <a:t>the variation</a:t>
            </a:r>
            <a:r>
              <a:rPr lang="en-GB" b="1" dirty="0">
                <a:solidFill>
                  <a:srgbClr val="0070C0"/>
                </a:solidFill>
              </a:rPr>
              <a:t>, not just observing it</a:t>
            </a:r>
            <a:r>
              <a:rPr lang="en-GB" b="1" dirty="0" smtClean="0">
                <a:solidFill>
                  <a:srgbClr val="0070C0"/>
                </a:solidFill>
              </a:rPr>
              <a:t>.</a:t>
            </a:r>
          </a:p>
          <a:p>
            <a:endParaRPr lang="en-GB" dirty="0" smtClean="0"/>
          </a:p>
          <a:p>
            <a:r>
              <a:rPr lang="en-GB" dirty="0" smtClean="0"/>
              <a:t> </a:t>
            </a:r>
            <a:r>
              <a:rPr lang="en-GB" dirty="0"/>
              <a:t>In 1931, he published </a:t>
            </a:r>
            <a:r>
              <a:rPr lang="en-GB" i="1" dirty="0"/>
              <a:t>Economic Control </a:t>
            </a:r>
            <a:r>
              <a:rPr lang="en-GB" i="1" dirty="0" smtClean="0"/>
              <a:t>of Quality </a:t>
            </a:r>
            <a:r>
              <a:rPr lang="en-GB" i="1" dirty="0"/>
              <a:t>in Manufactured Products, which outlined the principles of </a:t>
            </a:r>
            <a:r>
              <a:rPr lang="en-GB" i="1" dirty="0" smtClean="0"/>
              <a:t>statistical </a:t>
            </a:r>
            <a:r>
              <a:rPr lang="en-GB" dirty="0" smtClean="0"/>
              <a:t>process </a:t>
            </a:r>
            <a:r>
              <a:rPr lang="en-GB" dirty="0"/>
              <a:t>control (SPC), a disciplined approach for improving quality by </a:t>
            </a:r>
            <a:r>
              <a:rPr lang="en-GB" dirty="0" smtClean="0"/>
              <a:t>reducing variation </a:t>
            </a:r>
            <a:r>
              <a:rPr lang="en-GB" dirty="0"/>
              <a:t>in the process</a:t>
            </a:r>
            <a:r>
              <a:rPr lang="en-GB" dirty="0" smtClean="0"/>
              <a:t>.</a:t>
            </a:r>
          </a:p>
          <a:p>
            <a:endParaRPr lang="en-GB" dirty="0" smtClean="0"/>
          </a:p>
          <a:p>
            <a:r>
              <a:rPr lang="en-GB" dirty="0" smtClean="0"/>
              <a:t> </a:t>
            </a:r>
            <a:r>
              <a:rPr lang="en-GB" dirty="0"/>
              <a:t>In 1939, </a:t>
            </a:r>
            <a:r>
              <a:rPr lang="en-GB" dirty="0" err="1"/>
              <a:t>Shewhart</a:t>
            </a:r>
            <a:r>
              <a:rPr lang="en-GB" dirty="0"/>
              <a:t> published another </a:t>
            </a:r>
            <a:r>
              <a:rPr lang="en-GB" dirty="0" smtClean="0"/>
              <a:t>book, </a:t>
            </a:r>
            <a:r>
              <a:rPr lang="en-GB" i="1" dirty="0" smtClean="0"/>
              <a:t>Statistical </a:t>
            </a:r>
            <a:r>
              <a:rPr lang="en-GB" i="1" dirty="0"/>
              <a:t>Method from the Viewpoint of Quality Control, which introduced </a:t>
            </a:r>
            <a:r>
              <a:rPr lang="en-GB" i="1" dirty="0" smtClean="0"/>
              <a:t>the </a:t>
            </a:r>
            <a:r>
              <a:rPr lang="en-GB" dirty="0" smtClean="0"/>
              <a:t>plan-do-check-act </a:t>
            </a:r>
            <a:r>
              <a:rPr lang="en-GB" dirty="0"/>
              <a:t>cycle as a means of implementing quality </a:t>
            </a:r>
            <a:r>
              <a:rPr lang="en-GB" dirty="0" smtClean="0"/>
              <a:t>improvements. </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2.1.4. Inspection reigns</a:t>
            </a:r>
            <a:br>
              <a:rPr lang="en-GB" dirty="0" smtClean="0"/>
            </a:b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latin typeface="Perpetua" pitchFamily="18" charset="0"/>
              </a:rPr>
              <a:t>Variation </a:t>
            </a:r>
            <a:r>
              <a:rPr lang="en-GB" dirty="0">
                <a:latin typeface="Perpetua" pitchFamily="18" charset="0"/>
              </a:rPr>
              <a:t>meant </a:t>
            </a:r>
            <a:r>
              <a:rPr lang="en-GB" b="1" dirty="0">
                <a:latin typeface="Perpetua" pitchFamily="18" charset="0"/>
              </a:rPr>
              <a:t>potential waste</a:t>
            </a:r>
            <a:r>
              <a:rPr lang="en-GB" dirty="0">
                <a:latin typeface="Perpetua" pitchFamily="18" charset="0"/>
              </a:rPr>
              <a:t>. </a:t>
            </a:r>
            <a:endParaRPr lang="en-GB" dirty="0" smtClean="0">
              <a:latin typeface="Perpetua" pitchFamily="18" charset="0"/>
            </a:endParaRPr>
          </a:p>
          <a:p>
            <a:endParaRPr lang="en-GB" dirty="0" smtClean="0">
              <a:latin typeface="Perpetua" pitchFamily="18" charset="0"/>
            </a:endParaRPr>
          </a:p>
          <a:p>
            <a:r>
              <a:rPr lang="en-GB" dirty="0" smtClean="0">
                <a:latin typeface="Perpetua" pitchFamily="18" charset="0"/>
              </a:rPr>
              <a:t>If </a:t>
            </a:r>
            <a:r>
              <a:rPr lang="en-GB" dirty="0">
                <a:latin typeface="Perpetua" pitchFamily="18" charset="0"/>
              </a:rPr>
              <a:t>a product varied too far from a </a:t>
            </a:r>
            <a:r>
              <a:rPr lang="en-GB" dirty="0" smtClean="0">
                <a:latin typeface="Perpetua" pitchFamily="18" charset="0"/>
              </a:rPr>
              <a:t>target, it </a:t>
            </a:r>
            <a:r>
              <a:rPr lang="en-GB" dirty="0">
                <a:latin typeface="Perpetua" pitchFamily="18" charset="0"/>
              </a:rPr>
              <a:t>had to be redone or discarded</a:t>
            </a:r>
            <a:r>
              <a:rPr lang="en-GB" dirty="0" smtClean="0">
                <a:latin typeface="Perpetua" pitchFamily="18" charset="0"/>
              </a:rPr>
              <a:t>.</a:t>
            </a:r>
          </a:p>
          <a:p>
            <a:endParaRPr lang="en-GB" dirty="0" smtClean="0">
              <a:latin typeface="Perpetua" pitchFamily="18" charset="0"/>
            </a:endParaRPr>
          </a:p>
          <a:p>
            <a:r>
              <a:rPr lang="en-GB" dirty="0" smtClean="0">
                <a:latin typeface="Perpetua" pitchFamily="18" charset="0"/>
              </a:rPr>
              <a:t>W</a:t>
            </a:r>
            <a:r>
              <a:rPr lang="en-GB" dirty="0">
                <a:latin typeface="Perpetua" pitchFamily="18" charset="0"/>
              </a:rPr>
              <a:t>. Edwards Deming, who had </a:t>
            </a:r>
            <a:r>
              <a:rPr lang="en-GB" dirty="0" smtClean="0">
                <a:latin typeface="Perpetua" pitchFamily="18" charset="0"/>
              </a:rPr>
              <a:t>worked with </a:t>
            </a:r>
            <a:r>
              <a:rPr lang="en-GB" dirty="0" err="1">
                <a:latin typeface="Perpetua" pitchFamily="18" charset="0"/>
              </a:rPr>
              <a:t>Shewhart</a:t>
            </a:r>
            <a:r>
              <a:rPr lang="en-GB" dirty="0">
                <a:latin typeface="Perpetua" pitchFamily="18" charset="0"/>
              </a:rPr>
              <a:t> at Western Electric, helped the War Department </a:t>
            </a:r>
            <a:r>
              <a:rPr lang="en-GB" dirty="0" smtClean="0">
                <a:latin typeface="Perpetua" pitchFamily="18" charset="0"/>
              </a:rPr>
              <a:t>apply </a:t>
            </a:r>
            <a:r>
              <a:rPr lang="en-GB" dirty="0" err="1" smtClean="0">
                <a:latin typeface="Perpetua" pitchFamily="18" charset="0"/>
              </a:rPr>
              <a:t>Shewhart’s</a:t>
            </a:r>
            <a:r>
              <a:rPr lang="en-GB" dirty="0" smtClean="0">
                <a:latin typeface="Perpetua" pitchFamily="18" charset="0"/>
              </a:rPr>
              <a:t> </a:t>
            </a:r>
            <a:r>
              <a:rPr lang="en-GB" dirty="0">
                <a:latin typeface="Perpetua" pitchFamily="18" charset="0"/>
              </a:rPr>
              <a:t>methods. </a:t>
            </a:r>
            <a:endParaRPr lang="en-GB" dirty="0" smtClean="0">
              <a:latin typeface="Perpetua" pitchFamily="18" charset="0"/>
            </a:endParaRPr>
          </a:p>
          <a:p>
            <a:endParaRPr lang="en-GB" dirty="0" smtClean="0">
              <a:latin typeface="Perpetua" pitchFamily="18" charset="0"/>
            </a:endParaRPr>
          </a:p>
          <a:p>
            <a:r>
              <a:rPr lang="en-GB" b="1" dirty="0" smtClean="0">
                <a:solidFill>
                  <a:srgbClr val="0070C0"/>
                </a:solidFill>
                <a:latin typeface="Perpetua" pitchFamily="18" charset="0"/>
              </a:rPr>
              <a:t>Conformance </a:t>
            </a:r>
            <a:r>
              <a:rPr lang="en-GB" b="1" dirty="0">
                <a:solidFill>
                  <a:srgbClr val="0070C0"/>
                </a:solidFill>
                <a:latin typeface="Perpetua" pitchFamily="18" charset="0"/>
              </a:rPr>
              <a:t>to specifications became the central </a:t>
            </a:r>
            <a:r>
              <a:rPr lang="en-GB" b="1" dirty="0" smtClean="0">
                <a:solidFill>
                  <a:srgbClr val="0070C0"/>
                </a:solidFill>
                <a:latin typeface="Perpetua" pitchFamily="18" charset="0"/>
              </a:rPr>
              <a:t>focus of </a:t>
            </a:r>
            <a:r>
              <a:rPr lang="en-GB" b="1" dirty="0">
                <a:solidFill>
                  <a:srgbClr val="0070C0"/>
                </a:solidFill>
                <a:latin typeface="Perpetua" pitchFamily="18" charset="0"/>
              </a:rPr>
              <a:t>quality, </a:t>
            </a:r>
            <a:r>
              <a:rPr lang="en-GB" dirty="0">
                <a:latin typeface="Perpetua" pitchFamily="18" charset="0"/>
              </a:rPr>
              <a:t>and inspection (</a:t>
            </a:r>
            <a:r>
              <a:rPr lang="en-GB" b="1" dirty="0">
                <a:latin typeface="Perpetua" pitchFamily="18" charset="0"/>
              </a:rPr>
              <a:t>comparing final results to targets</a:t>
            </a:r>
            <a:r>
              <a:rPr lang="en-GB" dirty="0">
                <a:latin typeface="Perpetua" pitchFamily="18" charset="0"/>
              </a:rPr>
              <a:t>) became </a:t>
            </a:r>
            <a:r>
              <a:rPr lang="en-GB" dirty="0" smtClean="0">
                <a:latin typeface="Perpetua" pitchFamily="18" charset="0"/>
              </a:rPr>
              <a:t>the primary </a:t>
            </a:r>
            <a:r>
              <a:rPr lang="en-GB" dirty="0">
                <a:latin typeface="Perpetua" pitchFamily="18" charset="0"/>
              </a:rPr>
              <a:t>method of achieving conformance.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Perpetua" pitchFamily="18" charset="0"/>
              </a:rPr>
              <a:t>2.1.5. Japanese Quality</a:t>
            </a:r>
            <a:br>
              <a:rPr lang="en-GB" dirty="0" smtClean="0">
                <a:latin typeface="Perpetua" pitchFamily="18" charset="0"/>
              </a:rPr>
            </a:br>
            <a:endParaRPr lang="en-GB" dirty="0">
              <a:latin typeface="Perpetua" pitchFamily="18" charset="0"/>
            </a:endParaRPr>
          </a:p>
        </p:txBody>
      </p:sp>
      <p:sp>
        <p:nvSpPr>
          <p:cNvPr id="3" name="Content Placeholder 2"/>
          <p:cNvSpPr>
            <a:spLocks noGrp="1"/>
          </p:cNvSpPr>
          <p:nvPr>
            <p:ph idx="1"/>
          </p:nvPr>
        </p:nvSpPr>
        <p:spPr/>
        <p:txBody>
          <a:bodyPr>
            <a:normAutofit fontScale="77500" lnSpcReduction="20000"/>
          </a:bodyPr>
          <a:lstStyle/>
          <a:p>
            <a:r>
              <a:rPr lang="en-GB" dirty="0" smtClean="0"/>
              <a:t> </a:t>
            </a:r>
            <a:r>
              <a:rPr lang="en-GB" dirty="0">
                <a:latin typeface="Perpetua" pitchFamily="18" charset="0"/>
              </a:rPr>
              <a:t>In Japan, members of the </a:t>
            </a:r>
            <a:r>
              <a:rPr lang="en-GB" dirty="0" smtClean="0">
                <a:latin typeface="Perpetua" pitchFamily="18" charset="0"/>
              </a:rPr>
              <a:t>Japanese Union </a:t>
            </a:r>
            <a:r>
              <a:rPr lang="en-GB" dirty="0">
                <a:latin typeface="Perpetua" pitchFamily="18" charset="0"/>
              </a:rPr>
              <a:t>of Scientists and Engineers considered </a:t>
            </a:r>
            <a:r>
              <a:rPr lang="en-GB" b="1" i="1" dirty="0">
                <a:latin typeface="Perpetua" pitchFamily="18" charset="0"/>
              </a:rPr>
              <a:t>quality a key component </a:t>
            </a:r>
            <a:r>
              <a:rPr lang="en-GB" b="1" i="1" dirty="0" smtClean="0">
                <a:latin typeface="Perpetua" pitchFamily="18" charset="0"/>
              </a:rPr>
              <a:t>in rebuilding </a:t>
            </a:r>
            <a:r>
              <a:rPr lang="en-GB" b="1" i="1" dirty="0">
                <a:latin typeface="Perpetua" pitchFamily="18" charset="0"/>
              </a:rPr>
              <a:t>the country’s industrial base in ways that would enhance </a:t>
            </a:r>
            <a:r>
              <a:rPr lang="en-GB" b="1" i="1" dirty="0" smtClean="0">
                <a:latin typeface="Perpetua" pitchFamily="18" charset="0"/>
              </a:rPr>
              <a:t>international competitiveness</a:t>
            </a:r>
            <a:r>
              <a:rPr lang="en-GB" b="1" i="1" dirty="0">
                <a:latin typeface="Perpetua" pitchFamily="18" charset="0"/>
              </a:rPr>
              <a:t>. </a:t>
            </a:r>
            <a:endParaRPr lang="en-GB" b="1" i="1" dirty="0" smtClean="0">
              <a:latin typeface="Perpetua" pitchFamily="18" charset="0"/>
            </a:endParaRPr>
          </a:p>
          <a:p>
            <a:r>
              <a:rPr lang="en-GB" dirty="0" smtClean="0">
                <a:latin typeface="Perpetua" pitchFamily="18" charset="0"/>
              </a:rPr>
              <a:t>They </a:t>
            </a:r>
            <a:r>
              <a:rPr lang="en-GB" dirty="0">
                <a:latin typeface="Perpetua" pitchFamily="18" charset="0"/>
              </a:rPr>
              <a:t>invited experts from other countries to come </a:t>
            </a:r>
            <a:r>
              <a:rPr lang="en-GB" dirty="0" smtClean="0">
                <a:latin typeface="Perpetua" pitchFamily="18" charset="0"/>
              </a:rPr>
              <a:t>to Japan </a:t>
            </a:r>
            <a:r>
              <a:rPr lang="en-GB" dirty="0">
                <a:latin typeface="Perpetua" pitchFamily="18" charset="0"/>
              </a:rPr>
              <a:t>and share their methods. </a:t>
            </a:r>
            <a:endParaRPr lang="en-GB" dirty="0" smtClean="0">
              <a:latin typeface="Perpetua" pitchFamily="18" charset="0"/>
            </a:endParaRPr>
          </a:p>
          <a:p>
            <a:r>
              <a:rPr lang="en-GB" dirty="0" smtClean="0">
                <a:latin typeface="Perpetua" pitchFamily="18" charset="0"/>
              </a:rPr>
              <a:t>W</a:t>
            </a:r>
            <a:r>
              <a:rPr lang="en-GB" dirty="0">
                <a:latin typeface="Perpetua" pitchFamily="18" charset="0"/>
              </a:rPr>
              <a:t>. Edwards Deming was one of the first</a:t>
            </a:r>
            <a:r>
              <a:rPr lang="en-GB" dirty="0" smtClean="0">
                <a:latin typeface="Perpetua" pitchFamily="18" charset="0"/>
              </a:rPr>
              <a:t>.</a:t>
            </a:r>
          </a:p>
          <a:p>
            <a:r>
              <a:rPr lang="en-GB" dirty="0" smtClean="0">
                <a:latin typeface="Perpetua" pitchFamily="18" charset="0"/>
              </a:rPr>
              <a:t> In 1950</a:t>
            </a:r>
            <a:r>
              <a:rPr lang="en-GB" dirty="0">
                <a:latin typeface="Perpetua" pitchFamily="18" charset="0"/>
              </a:rPr>
              <a:t>, he presented a series of lectures to leaders of Japanese industry. </a:t>
            </a:r>
            <a:endParaRPr lang="en-GB" dirty="0" smtClean="0">
              <a:latin typeface="Perpetua" pitchFamily="18" charset="0"/>
            </a:endParaRPr>
          </a:p>
          <a:p>
            <a:r>
              <a:rPr lang="en-GB" dirty="0" smtClean="0">
                <a:latin typeface="Perpetua" pitchFamily="18" charset="0"/>
              </a:rPr>
              <a:t>The Japanese </a:t>
            </a:r>
            <a:r>
              <a:rPr lang="en-GB" dirty="0">
                <a:latin typeface="Perpetua" pitchFamily="18" charset="0"/>
              </a:rPr>
              <a:t>participants were much taken by both Dr. Deming and his ideas.</a:t>
            </a:r>
          </a:p>
          <a:p>
            <a:r>
              <a:rPr lang="en-GB" dirty="0">
                <a:latin typeface="Perpetua" pitchFamily="18" charset="0"/>
              </a:rPr>
              <a:t>They listened carefully and took steps to put quality concepts into </a:t>
            </a:r>
            <a:r>
              <a:rPr lang="en-GB" dirty="0" smtClean="0">
                <a:latin typeface="Perpetua" pitchFamily="18" charset="0"/>
              </a:rPr>
              <a:t>practice, particularly </a:t>
            </a:r>
            <a:r>
              <a:rPr lang="en-GB" b="1" dirty="0">
                <a:latin typeface="Perpetua" pitchFamily="18" charset="0"/>
              </a:rPr>
              <a:t>SPC</a:t>
            </a:r>
            <a:r>
              <a:rPr lang="en-GB" b="1"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r>
              <a:rPr lang="en-US" sz="29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 Edwards Deming</a:t>
            </a:r>
            <a:endParaRPr lang="en-US" sz="29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lstStyle/>
          <a:p>
            <a:r>
              <a:rPr lang="en-US" dirty="0" smtClean="0">
                <a:solidFill>
                  <a:schemeClr val="tx1"/>
                </a:solidFill>
                <a:latin typeface="Perpetua" pitchFamily="18" charset="0"/>
              </a:rPr>
              <a:t>Deming is regarded as father of quality movement. </a:t>
            </a:r>
            <a:endParaRPr lang="en-US" dirty="0" smtClean="0">
              <a:solidFill>
                <a:schemeClr val="tx1"/>
              </a:solidFill>
              <a:latin typeface="Perpetua" pitchFamily="18" charset="0"/>
            </a:endParaRPr>
          </a:p>
          <a:p>
            <a:endParaRPr lang="en-US" dirty="0" smtClean="0">
              <a:solidFill>
                <a:schemeClr val="tx1"/>
              </a:solidFill>
              <a:latin typeface="Perpetua" pitchFamily="18" charset="0"/>
            </a:endParaRPr>
          </a:p>
          <a:p>
            <a:pPr>
              <a:buFont typeface="Wingdings" pitchFamily="2" charset="2"/>
              <a:buChar char="ü"/>
            </a:pPr>
            <a:r>
              <a:rPr lang="en-US" dirty="0" smtClean="0">
                <a:latin typeface="Perpetua" pitchFamily="18" charset="0"/>
              </a:rPr>
              <a:t> he </a:t>
            </a:r>
            <a:r>
              <a:rPr lang="en-US" b="1" dirty="0" smtClean="0">
                <a:latin typeface="Perpetua" pitchFamily="18" charset="0"/>
              </a:rPr>
              <a:t>stressed</a:t>
            </a:r>
            <a:r>
              <a:rPr lang="en-US" dirty="0" smtClean="0">
                <a:solidFill>
                  <a:srgbClr val="FF0000"/>
                </a:solidFill>
                <a:latin typeface="Perpetua" pitchFamily="18" charset="0"/>
              </a:rPr>
              <a:t> </a:t>
            </a:r>
            <a:r>
              <a:rPr lang="en-US" dirty="0" smtClean="0">
                <a:latin typeface="Perpetua" pitchFamily="18" charset="0"/>
              </a:rPr>
              <a:t>that the responsibility for quality  remains with top management</a:t>
            </a:r>
            <a:r>
              <a:rPr lang="en-US" dirty="0" smtClean="0">
                <a:latin typeface="Perpetua" pitchFamily="18" charset="0"/>
              </a:rPr>
              <a:t>.</a:t>
            </a:r>
          </a:p>
          <a:p>
            <a:pPr>
              <a:buFont typeface="Wingdings" pitchFamily="2" charset="2"/>
              <a:buChar char="ü"/>
            </a:pPr>
            <a:endParaRPr lang="en-US" dirty="0" smtClean="0">
              <a:latin typeface="Perpetua" pitchFamily="18" charset="0"/>
            </a:endParaRPr>
          </a:p>
          <a:p>
            <a:pPr>
              <a:buFont typeface="Wingdings" pitchFamily="2" charset="2"/>
              <a:buChar char="ü"/>
            </a:pPr>
            <a:r>
              <a:rPr lang="en-US" dirty="0" smtClean="0">
                <a:latin typeface="Perpetua" pitchFamily="18" charset="0"/>
              </a:rPr>
              <a:t> he </a:t>
            </a:r>
            <a:r>
              <a:rPr lang="en-US" b="1" dirty="0" smtClean="0">
                <a:solidFill>
                  <a:srgbClr val="0070C0"/>
                </a:solidFill>
                <a:latin typeface="Perpetua" pitchFamily="18" charset="0"/>
              </a:rPr>
              <a:t>emphasized on prevention </a:t>
            </a:r>
            <a:r>
              <a:rPr lang="en-US" dirty="0" smtClean="0">
                <a:latin typeface="Perpetua" pitchFamily="18" charset="0"/>
              </a:rPr>
              <a:t>rather than cure as the key to quality. </a:t>
            </a:r>
          </a:p>
          <a:p>
            <a:pPr>
              <a:buNone/>
            </a:pPr>
            <a:endParaRPr lang="en-US" dirty="0"/>
          </a:p>
        </p:txBody>
      </p:sp>
      <p:pic>
        <p:nvPicPr>
          <p:cNvPr id="1026" name="Picture 2" descr="G:\edward.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715140" y="4857760"/>
            <a:ext cx="2203654" cy="2000240"/>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253103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62500" lnSpcReduction="20000"/>
          </a:bodyPr>
          <a:lstStyle/>
          <a:p>
            <a:r>
              <a:rPr lang="en-GB" dirty="0" smtClean="0">
                <a:latin typeface="Perpetua" pitchFamily="18" charset="0"/>
              </a:rPr>
              <a:t>Project managers and other levels of management are primarily responsible for quality. </a:t>
            </a:r>
            <a:endParaRPr lang="en-GB" dirty="0" smtClean="0">
              <a:latin typeface="Perpetua" pitchFamily="18" charset="0"/>
            </a:endParaRPr>
          </a:p>
          <a:p>
            <a:endParaRPr lang="en-GB" dirty="0" smtClean="0">
              <a:latin typeface="Perpetua" pitchFamily="18" charset="0"/>
            </a:endParaRPr>
          </a:p>
          <a:p>
            <a:r>
              <a:rPr lang="en-GB" dirty="0" smtClean="0">
                <a:latin typeface="Perpetua" pitchFamily="18" charset="0"/>
              </a:rPr>
              <a:t>This obligation is based on a principle credited by various sources to both Joseph </a:t>
            </a:r>
            <a:r>
              <a:rPr lang="en-GB" dirty="0" err="1" smtClean="0">
                <a:latin typeface="Perpetua" pitchFamily="18" charset="0"/>
              </a:rPr>
              <a:t>Juran</a:t>
            </a:r>
            <a:r>
              <a:rPr lang="en-GB" dirty="0" smtClean="0">
                <a:latin typeface="Perpetua" pitchFamily="18" charset="0"/>
              </a:rPr>
              <a:t> and W. Edwards Deming. </a:t>
            </a:r>
            <a:endParaRPr lang="en-GB" dirty="0" smtClean="0">
              <a:latin typeface="Perpetua" pitchFamily="18" charset="0"/>
            </a:endParaRPr>
          </a:p>
          <a:p>
            <a:endParaRPr lang="en-GB" dirty="0" smtClean="0">
              <a:latin typeface="Perpetua" pitchFamily="18" charset="0"/>
            </a:endParaRPr>
          </a:p>
          <a:p>
            <a:r>
              <a:rPr lang="en-GB" dirty="0" smtClean="0">
                <a:latin typeface="Perpetua" pitchFamily="18" charset="0"/>
              </a:rPr>
              <a:t>It is the “85/15 rule,” which states that </a:t>
            </a:r>
            <a:r>
              <a:rPr lang="en-GB" b="1" dirty="0" smtClean="0">
                <a:solidFill>
                  <a:srgbClr val="0070C0"/>
                </a:solidFill>
                <a:latin typeface="Perpetua" pitchFamily="18" charset="0"/>
              </a:rPr>
              <a:t>85 percent of workers’ performance is determined by the system they work within and 15 percent is determined by their own individual effort. </a:t>
            </a:r>
          </a:p>
          <a:p>
            <a:r>
              <a:rPr lang="en-GB" dirty="0" smtClean="0">
                <a:latin typeface="Perpetua" pitchFamily="18" charset="0"/>
              </a:rPr>
              <a:t>Management, not individual workers, is responsible for the system. </a:t>
            </a:r>
          </a:p>
          <a:p>
            <a:r>
              <a:rPr lang="en-GB" dirty="0" smtClean="0">
                <a:latin typeface="Perpetua" pitchFamily="18" charset="0"/>
              </a:rPr>
              <a:t>Therefore, when seeking improvement in a process, project managers should first analyze and fix the system, not blame the workers. In the same way, project managers should be careful about rewarding individual workers for system performance over which they had no influence. Rewarding people for the wrong things can be just as harmful to organizational cohesion and morale as blaming people for the wrong things.</a:t>
            </a:r>
          </a:p>
          <a:p>
            <a:endParaRPr lang="en-GB" dirty="0">
              <a:latin typeface="Perpetua"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 name="Content Placeholder 9" descr="Deming 14 points.png"/>
          <p:cNvPicPr>
            <a:picLocks noGrp="1" noChangeAspect="1"/>
          </p:cNvPicPr>
          <p:nvPr>
            <p:ph idx="1"/>
          </p:nvPr>
        </p:nvPicPr>
        <p:blipFill>
          <a:blip r:embed="rId2" cstate="print"/>
          <a:stretch>
            <a:fillRect/>
          </a:stretch>
        </p:blipFill>
        <p:spPr>
          <a:xfrm>
            <a:off x="251520" y="260648"/>
            <a:ext cx="8638215" cy="6408712"/>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pPr algn="just"/>
            <a:r>
              <a:rPr lang="en-GB" dirty="0">
                <a:latin typeface="Perpetua" pitchFamily="18" charset="0"/>
              </a:rPr>
              <a:t>Other American quality pioneers participated. Joseph </a:t>
            </a:r>
            <a:r>
              <a:rPr lang="en-GB" dirty="0" err="1">
                <a:latin typeface="Perpetua" pitchFamily="18" charset="0"/>
              </a:rPr>
              <a:t>Juran</a:t>
            </a:r>
            <a:r>
              <a:rPr lang="en-GB" dirty="0">
                <a:latin typeface="Perpetua" pitchFamily="18" charset="0"/>
              </a:rPr>
              <a:t> visited </a:t>
            </a:r>
            <a:r>
              <a:rPr lang="en-GB" dirty="0" smtClean="0">
                <a:latin typeface="Perpetua" pitchFamily="18" charset="0"/>
              </a:rPr>
              <a:t>and provided </a:t>
            </a:r>
            <a:r>
              <a:rPr lang="en-GB" dirty="0">
                <a:latin typeface="Perpetua" pitchFamily="18" charset="0"/>
              </a:rPr>
              <a:t>a more strategic view that </a:t>
            </a:r>
            <a:r>
              <a:rPr lang="en-GB" b="1" dirty="0">
                <a:solidFill>
                  <a:srgbClr val="0070C0"/>
                </a:solidFill>
                <a:latin typeface="Perpetua" pitchFamily="18" charset="0"/>
              </a:rPr>
              <a:t>expanded quality methods to all </a:t>
            </a:r>
            <a:r>
              <a:rPr lang="en-GB" b="1" dirty="0" smtClean="0">
                <a:solidFill>
                  <a:srgbClr val="0070C0"/>
                </a:solidFill>
                <a:latin typeface="Perpetua" pitchFamily="18" charset="0"/>
              </a:rPr>
              <a:t>functions within </a:t>
            </a:r>
            <a:r>
              <a:rPr lang="en-GB" b="1" dirty="0">
                <a:solidFill>
                  <a:srgbClr val="0070C0"/>
                </a:solidFill>
                <a:latin typeface="Perpetua" pitchFamily="18" charset="0"/>
              </a:rPr>
              <a:t>an organization, not just the shop floor</a:t>
            </a:r>
            <a:r>
              <a:rPr lang="en-GB" b="1" dirty="0" smtClean="0">
                <a:solidFill>
                  <a:srgbClr val="0070C0"/>
                </a:solidFill>
                <a:latin typeface="Perpetua" pitchFamily="18" charset="0"/>
              </a:rPr>
              <a:t>.</a:t>
            </a:r>
          </a:p>
          <a:p>
            <a:endParaRPr lang="en-GB" dirty="0" smtClean="0">
              <a:latin typeface="Perpetua" pitchFamily="18" charset="0"/>
            </a:endParaRPr>
          </a:p>
          <a:p>
            <a:r>
              <a:rPr lang="en-GB" dirty="0" smtClean="0">
                <a:latin typeface="Perpetua" pitchFamily="18" charset="0"/>
              </a:rPr>
              <a:t> </a:t>
            </a:r>
            <a:r>
              <a:rPr lang="en-GB" dirty="0">
                <a:latin typeface="Perpetua" pitchFamily="18" charset="0"/>
              </a:rPr>
              <a:t>His definition of quality </a:t>
            </a:r>
            <a:r>
              <a:rPr lang="en-GB" dirty="0" smtClean="0">
                <a:latin typeface="Perpetua" pitchFamily="18" charset="0"/>
              </a:rPr>
              <a:t>as </a:t>
            </a:r>
            <a:r>
              <a:rPr lang="en-GB" b="1" dirty="0" smtClean="0">
                <a:latin typeface="Perpetua" pitchFamily="18" charset="0"/>
              </a:rPr>
              <a:t>“fit </a:t>
            </a:r>
            <a:r>
              <a:rPr lang="en-GB" b="1" dirty="0">
                <a:latin typeface="Perpetua" pitchFamily="18" charset="0"/>
              </a:rPr>
              <a:t>for customer use” </a:t>
            </a:r>
            <a:r>
              <a:rPr lang="en-GB" dirty="0">
                <a:latin typeface="Perpetua" pitchFamily="18" charset="0"/>
              </a:rPr>
              <a:t>changed the focus </a:t>
            </a:r>
            <a:r>
              <a:rPr lang="en-GB" b="1" dirty="0">
                <a:latin typeface="Perpetua" pitchFamily="18" charset="0"/>
              </a:rPr>
              <a:t>from conformance to </a:t>
            </a:r>
            <a:r>
              <a:rPr lang="en-GB" b="1" dirty="0" smtClean="0">
                <a:latin typeface="Perpetua" pitchFamily="18" charset="0"/>
              </a:rPr>
              <a:t>specification</a:t>
            </a:r>
            <a:r>
              <a:rPr lang="en-GB" dirty="0" smtClean="0">
                <a:latin typeface="Perpetua" pitchFamily="18" charset="0"/>
              </a:rPr>
              <a:t> </a:t>
            </a:r>
            <a:r>
              <a:rPr lang="en-GB" dirty="0">
                <a:latin typeface="Perpetua" pitchFamily="18" charset="0"/>
              </a:rPr>
              <a:t>to </a:t>
            </a:r>
            <a:r>
              <a:rPr lang="en-GB" b="1" dirty="0">
                <a:solidFill>
                  <a:srgbClr val="0070C0"/>
                </a:solidFill>
                <a:latin typeface="Perpetua" pitchFamily="18" charset="0"/>
              </a:rPr>
              <a:t>meeting customer expectations</a:t>
            </a:r>
            <a:r>
              <a:rPr lang="en-GB" b="1" dirty="0" smtClean="0">
                <a:solidFill>
                  <a:srgbClr val="0070C0"/>
                </a:solidFill>
                <a:latin typeface="Perpetua" pitchFamily="18" charset="0"/>
              </a:rPr>
              <a:t>.</a:t>
            </a:r>
          </a:p>
          <a:p>
            <a:endParaRPr lang="en-GB" dirty="0" smtClean="0">
              <a:latin typeface="Perpetua" pitchFamily="18" charset="0"/>
            </a:endParaRPr>
          </a:p>
          <a:p>
            <a:pPr algn="just"/>
            <a:r>
              <a:rPr lang="en-GB" dirty="0">
                <a:latin typeface="Perpetua" pitchFamily="18" charset="0"/>
              </a:rPr>
              <a:t>Armand </a:t>
            </a:r>
            <a:r>
              <a:rPr lang="en-GB" dirty="0" err="1">
                <a:latin typeface="Perpetua" pitchFamily="18" charset="0"/>
              </a:rPr>
              <a:t>Feigenbaum’s</a:t>
            </a:r>
            <a:r>
              <a:rPr lang="en-GB" dirty="0">
                <a:latin typeface="Perpetua" pitchFamily="18" charset="0"/>
              </a:rPr>
              <a:t> </a:t>
            </a:r>
            <a:r>
              <a:rPr lang="en-GB" b="1" dirty="0">
                <a:latin typeface="Perpetua" pitchFamily="18" charset="0"/>
              </a:rPr>
              <a:t>“total quality </a:t>
            </a:r>
            <a:r>
              <a:rPr lang="en-GB" b="1" dirty="0" smtClean="0">
                <a:latin typeface="Perpetua" pitchFamily="18" charset="0"/>
              </a:rPr>
              <a:t>control” </a:t>
            </a:r>
            <a:r>
              <a:rPr lang="en-GB" dirty="0" smtClean="0">
                <a:latin typeface="Perpetua" pitchFamily="18" charset="0"/>
              </a:rPr>
              <a:t>approach </a:t>
            </a:r>
            <a:r>
              <a:rPr lang="en-GB" dirty="0">
                <a:latin typeface="Perpetua" pitchFamily="18" charset="0"/>
              </a:rPr>
              <a:t>integrated the various departments in an organization so </a:t>
            </a:r>
            <a:r>
              <a:rPr lang="en-GB" dirty="0" smtClean="0">
                <a:latin typeface="Perpetua" pitchFamily="18" charset="0"/>
              </a:rPr>
              <a:t>that quality </a:t>
            </a:r>
            <a:r>
              <a:rPr lang="en-GB" dirty="0">
                <a:latin typeface="Perpetua" pitchFamily="18" charset="0"/>
              </a:rPr>
              <a:t>became a way of life — </a:t>
            </a:r>
            <a:r>
              <a:rPr lang="en-GB" b="1" dirty="0">
                <a:solidFill>
                  <a:srgbClr val="0070C0"/>
                </a:solidFill>
                <a:latin typeface="Perpetua" pitchFamily="18" charset="0"/>
              </a:rPr>
              <a:t>all elements of an organization </a:t>
            </a:r>
            <a:r>
              <a:rPr lang="en-GB" b="1" dirty="0" smtClean="0">
                <a:solidFill>
                  <a:srgbClr val="0070C0"/>
                </a:solidFill>
                <a:latin typeface="Perpetua" pitchFamily="18" charset="0"/>
              </a:rPr>
              <a:t>working together </a:t>
            </a:r>
            <a:r>
              <a:rPr lang="en-GB" b="1" dirty="0">
                <a:solidFill>
                  <a:srgbClr val="0070C0"/>
                </a:solidFill>
                <a:latin typeface="Perpetua" pitchFamily="18" charset="0"/>
              </a:rPr>
              <a:t>toward the same goals.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r>
              <a:rPr lang="en-US" sz="29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Joseph Moses Juran </a:t>
            </a:r>
            <a:endParaRPr lang="en-US" sz="29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600200"/>
            <a:ext cx="8435280" cy="4525963"/>
          </a:xfrm>
        </p:spPr>
        <p:txBody>
          <a:bodyPr>
            <a:normAutofit/>
          </a:bodyPr>
          <a:lstStyle/>
          <a:p>
            <a:r>
              <a:rPr lang="en-US" dirty="0" smtClean="0">
                <a:solidFill>
                  <a:schemeClr val="tx1"/>
                </a:solidFill>
                <a:latin typeface="Perpetua" pitchFamily="18" charset="0"/>
              </a:rPr>
              <a:t> he defined quality as </a:t>
            </a:r>
            <a:r>
              <a:rPr lang="en-US" b="1" u="sng" dirty="0" smtClean="0">
                <a:solidFill>
                  <a:srgbClr val="0070C0"/>
                </a:solidFill>
                <a:latin typeface="Perpetua" pitchFamily="18" charset="0"/>
              </a:rPr>
              <a:t>“fitness for purpose”</a:t>
            </a:r>
            <a:r>
              <a:rPr lang="en-US" b="1" dirty="0" smtClean="0">
                <a:solidFill>
                  <a:srgbClr val="0070C0"/>
                </a:solidFill>
                <a:latin typeface="Perpetua" pitchFamily="18" charset="0"/>
              </a:rPr>
              <a:t> </a:t>
            </a:r>
            <a:r>
              <a:rPr lang="en-US" sz="2400" dirty="0" smtClean="0">
                <a:solidFill>
                  <a:srgbClr val="FF0000"/>
                </a:solidFill>
                <a:latin typeface="Perpetua" pitchFamily="18" charset="0"/>
              </a:rPr>
              <a:t>Products or service should meet its customer </a:t>
            </a:r>
            <a:r>
              <a:rPr lang="en-US" sz="2400" dirty="0" smtClean="0">
                <a:solidFill>
                  <a:srgbClr val="FF0000"/>
                </a:solidFill>
                <a:latin typeface="Perpetua" pitchFamily="18" charset="0"/>
              </a:rPr>
              <a:t>need.  </a:t>
            </a:r>
          </a:p>
          <a:p>
            <a:endParaRPr lang="en-US" dirty="0" smtClean="0">
              <a:solidFill>
                <a:srgbClr val="FF0000"/>
              </a:solidFill>
              <a:latin typeface="Perpetua" pitchFamily="18" charset="0"/>
            </a:endParaRPr>
          </a:p>
          <a:p>
            <a:r>
              <a:rPr lang="en-US" dirty="0" smtClean="0">
                <a:latin typeface="Perpetua" pitchFamily="18" charset="0"/>
              </a:rPr>
              <a:t> he identified three steps to quality improvement:</a:t>
            </a:r>
          </a:p>
          <a:p>
            <a:pPr lvl="1"/>
            <a:r>
              <a:rPr lang="en-US" dirty="0" smtClean="0">
                <a:latin typeface="Perpetua" pitchFamily="18" charset="0"/>
              </a:rPr>
              <a:t> Make annual improvement plans. </a:t>
            </a:r>
          </a:p>
          <a:p>
            <a:pPr lvl="1"/>
            <a:r>
              <a:rPr lang="en-US" dirty="0" smtClean="0">
                <a:latin typeface="Perpetua" pitchFamily="18" charset="0"/>
              </a:rPr>
              <a:t>Train everyone in the organization.</a:t>
            </a:r>
          </a:p>
          <a:p>
            <a:pPr lvl="1"/>
            <a:r>
              <a:rPr lang="en-US" dirty="0" smtClean="0">
                <a:latin typeface="Perpetua" pitchFamily="18" charset="0"/>
              </a:rPr>
              <a:t>Leadership focuses on quality. </a:t>
            </a:r>
          </a:p>
          <a:p>
            <a:endParaRPr lang="en-US" dirty="0" smtClean="0"/>
          </a:p>
          <a:p>
            <a:pPr>
              <a:buNone/>
            </a:pPr>
            <a:endParaRPr lang="en-US" dirty="0"/>
          </a:p>
        </p:txBody>
      </p:sp>
      <p:pic>
        <p:nvPicPr>
          <p:cNvPr id="2050" name="Picture 2" descr="G:\جوزيف.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705600" y="3657600"/>
            <a:ext cx="2286000" cy="2676525"/>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253103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Autofit/>
          </a:bodyPr>
          <a:lstStyle/>
          <a:p>
            <a:r>
              <a:rPr lang="en-US" sz="2800" b="1" dirty="0" smtClean="0"/>
              <a:t>Juran ten steps approach to quality improvement  </a:t>
            </a:r>
            <a:endParaRPr lang="en-US" sz="2800" b="1" dirty="0"/>
          </a:p>
        </p:txBody>
      </p:sp>
      <p:pic>
        <p:nvPicPr>
          <p:cNvPr id="4" name="Content Placeholder 3" descr="Juran quality steps.png"/>
          <p:cNvPicPr>
            <a:picLocks noGrp="1" noChangeAspect="1"/>
          </p:cNvPicPr>
          <p:nvPr>
            <p:ph idx="1"/>
          </p:nvPr>
        </p:nvPicPr>
        <p:blipFill>
          <a:blip r:embed="rId2" cstate="print"/>
          <a:stretch>
            <a:fillRect/>
          </a:stretch>
        </p:blipFill>
        <p:spPr>
          <a:xfrm>
            <a:off x="214282" y="928670"/>
            <a:ext cx="8501122" cy="5715040"/>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Perpetua" pitchFamily="18" charset="0"/>
              </a:rPr>
              <a:t/>
            </a:r>
            <a:br>
              <a:rPr lang="en-GB" dirty="0" smtClean="0">
                <a:latin typeface="Perpetua" pitchFamily="18" charset="0"/>
              </a:rPr>
            </a:br>
            <a:r>
              <a:rPr lang="en-GB" dirty="0" smtClean="0">
                <a:latin typeface="Perpetua" pitchFamily="18" charset="0"/>
              </a:rPr>
              <a:t>2.1. Progressive History </a:t>
            </a:r>
            <a:br>
              <a:rPr lang="en-GB" dirty="0" smtClean="0">
                <a:latin typeface="Perpetua" pitchFamily="18" charset="0"/>
              </a:rPr>
            </a:br>
            <a:endParaRPr lang="en-GB" dirty="0"/>
          </a:p>
        </p:txBody>
      </p:sp>
      <p:sp>
        <p:nvSpPr>
          <p:cNvPr id="3" name="Content Placeholder 2"/>
          <p:cNvSpPr>
            <a:spLocks noGrp="1"/>
          </p:cNvSpPr>
          <p:nvPr>
            <p:ph idx="1"/>
          </p:nvPr>
        </p:nvSpPr>
        <p:spPr/>
        <p:txBody>
          <a:bodyPr/>
          <a:lstStyle/>
          <a:p>
            <a:r>
              <a:rPr lang="en-GB" dirty="0">
                <a:latin typeface="Perpetua" pitchFamily="18" charset="0"/>
              </a:rPr>
              <a:t>The historical development of quality concepts may be traced by </a:t>
            </a:r>
            <a:r>
              <a:rPr lang="en-GB" dirty="0" smtClean="0">
                <a:latin typeface="Perpetua" pitchFamily="18" charset="0"/>
              </a:rPr>
              <a:t>examining </a:t>
            </a:r>
            <a:r>
              <a:rPr lang="en-GB" dirty="0" smtClean="0">
                <a:solidFill>
                  <a:srgbClr val="0070C0"/>
                </a:solidFill>
                <a:latin typeface="Perpetua" pitchFamily="18" charset="0"/>
              </a:rPr>
              <a:t>major premises </a:t>
            </a:r>
            <a:r>
              <a:rPr lang="en-GB" dirty="0">
                <a:latin typeface="Perpetua" pitchFamily="18" charset="0"/>
              </a:rPr>
              <a:t>that held </a:t>
            </a:r>
            <a:r>
              <a:rPr lang="en-GB" dirty="0" smtClean="0">
                <a:latin typeface="Perpetua" pitchFamily="18" charset="0"/>
              </a:rPr>
              <a:t>influence </a:t>
            </a:r>
            <a:r>
              <a:rPr lang="en-GB" dirty="0">
                <a:latin typeface="Perpetua" pitchFamily="18" charset="0"/>
              </a:rPr>
              <a:t>during various </a:t>
            </a:r>
            <a:r>
              <a:rPr lang="en-GB" dirty="0" smtClean="0">
                <a:latin typeface="Perpetua" pitchFamily="18" charset="0"/>
              </a:rPr>
              <a:t>times. </a:t>
            </a:r>
            <a:endParaRPr lang="en-GB" dirty="0" smtClean="0">
              <a:latin typeface="Perpetua" pitchFamily="18" charset="0"/>
            </a:endParaRPr>
          </a:p>
          <a:p>
            <a:pPr indent="-274320">
              <a:buClr>
                <a:schemeClr val="accent1"/>
              </a:buClr>
              <a:buSzPct val="76000"/>
              <a:defRPr/>
            </a:pPr>
            <a:endParaRPr lang="en-US" dirty="0" smtClean="0">
              <a:latin typeface="Perpetua" pitchFamily="18" charset="0"/>
            </a:endParaRPr>
          </a:p>
          <a:p>
            <a:pPr indent="-274320">
              <a:buClr>
                <a:schemeClr val="accent1"/>
              </a:buClr>
              <a:buSzPct val="76000"/>
              <a:defRPr/>
            </a:pPr>
            <a:r>
              <a:rPr lang="en-US" dirty="0" smtClean="0">
                <a:latin typeface="Perpetua" pitchFamily="18" charset="0"/>
              </a:rPr>
              <a:t>Quality </a:t>
            </a:r>
            <a:r>
              <a:rPr lang="en-US" dirty="0" smtClean="0">
                <a:latin typeface="Perpetua" pitchFamily="18" charset="0"/>
              </a:rPr>
              <a:t>as a concept is a 20th century phenomenon. </a:t>
            </a:r>
            <a:endParaRPr lang="en-US" dirty="0" smtClean="0">
              <a:latin typeface="Perpetua" pitchFamily="18" charset="0"/>
            </a:endParaRPr>
          </a:p>
          <a:p>
            <a:pPr indent="-274320">
              <a:buClr>
                <a:schemeClr val="accent1"/>
              </a:buClr>
              <a:buSzPct val="76000"/>
              <a:defRPr/>
            </a:pPr>
            <a:endParaRPr lang="en-US" dirty="0" smtClean="0">
              <a:latin typeface="Perpetua" pitchFamily="18" charset="0"/>
            </a:endParaRPr>
          </a:p>
          <a:p>
            <a:pPr indent="-274320">
              <a:buClr>
                <a:schemeClr val="accent1"/>
              </a:buClr>
              <a:buSzPct val="76000"/>
              <a:defRPr/>
            </a:pPr>
            <a:r>
              <a:rPr lang="en-US" dirty="0" smtClean="0">
                <a:latin typeface="Perpetua" pitchFamily="18" charset="0"/>
              </a:rPr>
              <a:t>Its root in the industry and management.</a:t>
            </a:r>
          </a:p>
          <a:p>
            <a:endParaRPr lang="en-GB" dirty="0">
              <a:latin typeface="Perpetua"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fontScale="77500" lnSpcReduction="20000"/>
          </a:bodyPr>
          <a:lstStyle/>
          <a:p>
            <a:r>
              <a:rPr lang="en-GB" dirty="0">
                <a:latin typeface="Perpetua" pitchFamily="18" charset="0"/>
              </a:rPr>
              <a:t>For their own part, Japanese engineers and </a:t>
            </a:r>
            <a:r>
              <a:rPr lang="en-GB" b="1" dirty="0">
                <a:latin typeface="Perpetua" pitchFamily="18" charset="0"/>
              </a:rPr>
              <a:t>managers added </a:t>
            </a:r>
            <a:r>
              <a:rPr lang="en-GB" b="1" dirty="0" smtClean="0">
                <a:latin typeface="Perpetua" pitchFamily="18" charset="0"/>
              </a:rPr>
              <a:t>internal customers </a:t>
            </a:r>
            <a:r>
              <a:rPr lang="en-GB" b="1" dirty="0">
                <a:latin typeface="Perpetua" pitchFamily="18" charset="0"/>
              </a:rPr>
              <a:t>to the quality equation</a:t>
            </a:r>
            <a:r>
              <a:rPr lang="en-GB" dirty="0">
                <a:latin typeface="Perpetua" pitchFamily="18" charset="0"/>
              </a:rPr>
              <a:t>, those elements of a process that </a:t>
            </a:r>
            <a:r>
              <a:rPr lang="en-GB" dirty="0" smtClean="0">
                <a:latin typeface="Perpetua" pitchFamily="18" charset="0"/>
              </a:rPr>
              <a:t>receive input </a:t>
            </a:r>
            <a:r>
              <a:rPr lang="en-GB" dirty="0">
                <a:latin typeface="Perpetua" pitchFamily="18" charset="0"/>
              </a:rPr>
              <a:t>from others and act on it in some way before providing it to the </a:t>
            </a:r>
            <a:r>
              <a:rPr lang="en-GB" dirty="0" smtClean="0">
                <a:latin typeface="Perpetua" pitchFamily="18" charset="0"/>
              </a:rPr>
              <a:t>next element </a:t>
            </a:r>
            <a:r>
              <a:rPr lang="en-GB" dirty="0">
                <a:latin typeface="Perpetua" pitchFamily="18" charset="0"/>
              </a:rPr>
              <a:t>in the process. </a:t>
            </a:r>
            <a:endParaRPr lang="en-GB" dirty="0" smtClean="0">
              <a:latin typeface="Perpetua" pitchFamily="18" charset="0"/>
            </a:endParaRPr>
          </a:p>
          <a:p>
            <a:endParaRPr lang="en-GB" dirty="0" smtClean="0">
              <a:latin typeface="Perpetua" pitchFamily="18" charset="0"/>
            </a:endParaRPr>
          </a:p>
          <a:p>
            <a:r>
              <a:rPr lang="en-GB" dirty="0" smtClean="0">
                <a:latin typeface="Perpetua" pitchFamily="18" charset="0"/>
              </a:rPr>
              <a:t>They </a:t>
            </a:r>
            <a:r>
              <a:rPr lang="en-GB" dirty="0">
                <a:latin typeface="Perpetua" pitchFamily="18" charset="0"/>
              </a:rPr>
              <a:t>added the concept of </a:t>
            </a:r>
            <a:r>
              <a:rPr lang="en-GB" b="1" dirty="0">
                <a:latin typeface="Perpetua" pitchFamily="18" charset="0"/>
              </a:rPr>
              <a:t>quality circles </a:t>
            </a:r>
            <a:r>
              <a:rPr lang="en-GB" dirty="0">
                <a:latin typeface="Perpetua" pitchFamily="18" charset="0"/>
              </a:rPr>
              <a:t>— </a:t>
            </a:r>
            <a:r>
              <a:rPr lang="en-GB" b="1" dirty="0" smtClean="0">
                <a:latin typeface="Perpetua" pitchFamily="18" charset="0"/>
              </a:rPr>
              <a:t>small groups </a:t>
            </a:r>
            <a:r>
              <a:rPr lang="en-GB" b="1" dirty="0">
                <a:latin typeface="Perpetua" pitchFamily="18" charset="0"/>
              </a:rPr>
              <a:t>of workers and managers who work together</a:t>
            </a:r>
            <a:r>
              <a:rPr lang="en-GB" dirty="0">
                <a:latin typeface="Perpetua" pitchFamily="18" charset="0"/>
              </a:rPr>
              <a:t> to solve a problem </a:t>
            </a:r>
            <a:r>
              <a:rPr lang="en-GB" dirty="0" smtClean="0">
                <a:latin typeface="Perpetua" pitchFamily="18" charset="0"/>
              </a:rPr>
              <a:t>— a </a:t>
            </a:r>
            <a:r>
              <a:rPr lang="en-GB" dirty="0">
                <a:latin typeface="Perpetua" pitchFamily="18" charset="0"/>
              </a:rPr>
              <a:t>far cry from Taylor’s “do what management says” approach</a:t>
            </a:r>
            <a:r>
              <a:rPr lang="en-GB" dirty="0" smtClean="0">
                <a:latin typeface="Perpetua" pitchFamily="18" charset="0"/>
              </a:rPr>
              <a:t>.</a:t>
            </a:r>
          </a:p>
          <a:p>
            <a:endParaRPr lang="en-GB" dirty="0">
              <a:latin typeface="Perpetua" pitchFamily="18" charset="0"/>
            </a:endParaRPr>
          </a:p>
          <a:p>
            <a:r>
              <a:rPr lang="en-GB" dirty="0" smtClean="0">
                <a:latin typeface="Perpetua" pitchFamily="18" charset="0"/>
              </a:rPr>
              <a:t> </a:t>
            </a:r>
            <a:r>
              <a:rPr lang="en-GB" dirty="0">
                <a:latin typeface="Perpetua" pitchFamily="18" charset="0"/>
              </a:rPr>
              <a:t>And </a:t>
            </a:r>
            <a:r>
              <a:rPr lang="en-GB" dirty="0" smtClean="0">
                <a:latin typeface="Perpetua" pitchFamily="18" charset="0"/>
              </a:rPr>
              <a:t>perhaps of </a:t>
            </a:r>
            <a:r>
              <a:rPr lang="en-GB" dirty="0">
                <a:latin typeface="Perpetua" pitchFamily="18" charset="0"/>
              </a:rPr>
              <a:t>most significance, they added the concept of </a:t>
            </a:r>
            <a:r>
              <a:rPr lang="en-GB" i="1" dirty="0">
                <a:latin typeface="Perpetua" pitchFamily="18" charset="0"/>
              </a:rPr>
              <a:t>kaizen — continual, </a:t>
            </a:r>
            <a:r>
              <a:rPr lang="en-GB" i="1" dirty="0" smtClean="0">
                <a:latin typeface="Perpetua" pitchFamily="18" charset="0"/>
              </a:rPr>
              <a:t>incremental </a:t>
            </a:r>
            <a:r>
              <a:rPr lang="en-GB" dirty="0" smtClean="0">
                <a:latin typeface="Perpetua" pitchFamily="18" charset="0"/>
              </a:rPr>
              <a:t>improvement</a:t>
            </a:r>
            <a:r>
              <a:rPr lang="en-GB" dirty="0">
                <a:latin typeface="Perpetua" pitchFamily="18" charset="0"/>
              </a:rPr>
              <a:t>. </a:t>
            </a:r>
            <a:endParaRPr lang="en-GB" dirty="0" smtClean="0">
              <a:latin typeface="Perpetua" pitchFamily="18" charset="0"/>
            </a:endParaRPr>
          </a:p>
          <a:p>
            <a:endParaRPr lang="en-GB" dirty="0">
              <a:latin typeface="Perpetua" pitchFamily="18" charset="0"/>
            </a:endParaRPr>
          </a:p>
          <a:p>
            <a:r>
              <a:rPr lang="en-GB" dirty="0" smtClean="0">
                <a:latin typeface="Perpetua" pitchFamily="18" charset="0"/>
              </a:rPr>
              <a:t>Quality </a:t>
            </a:r>
            <a:r>
              <a:rPr lang="en-GB" dirty="0">
                <a:latin typeface="Perpetua" pitchFamily="18" charset="0"/>
              </a:rPr>
              <a:t>was no longer a destination based on </a:t>
            </a:r>
            <a:r>
              <a:rPr lang="en-GB" dirty="0" smtClean="0">
                <a:latin typeface="Perpetua" pitchFamily="18" charset="0"/>
              </a:rPr>
              <a:t>conformance to </a:t>
            </a:r>
            <a:r>
              <a:rPr lang="en-GB" dirty="0">
                <a:latin typeface="Perpetua" pitchFamily="18" charset="0"/>
              </a:rPr>
              <a:t>requirements; it became a journey that never ends.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Perpetua" pitchFamily="18" charset="0"/>
              </a:rPr>
              <a:t>2.1.6. Customers and Systems</a:t>
            </a:r>
            <a:br>
              <a:rPr lang="en-GB" dirty="0" smtClean="0">
                <a:latin typeface="Perpetua" pitchFamily="18" charset="0"/>
              </a:rPr>
            </a:br>
            <a:endParaRPr lang="en-GB" dirty="0">
              <a:latin typeface="Perpetua" pitchFamily="18" charset="0"/>
            </a:endParaRPr>
          </a:p>
        </p:txBody>
      </p:sp>
      <p:sp>
        <p:nvSpPr>
          <p:cNvPr id="3" name="Content Placeholder 2"/>
          <p:cNvSpPr>
            <a:spLocks noGrp="1"/>
          </p:cNvSpPr>
          <p:nvPr>
            <p:ph idx="1"/>
          </p:nvPr>
        </p:nvSpPr>
        <p:spPr/>
        <p:txBody>
          <a:bodyPr>
            <a:normAutofit fontScale="77500" lnSpcReduction="20000"/>
          </a:bodyPr>
          <a:lstStyle/>
          <a:p>
            <a:r>
              <a:rPr lang="en-GB" b="1" dirty="0" smtClean="0">
                <a:solidFill>
                  <a:srgbClr val="0070C0"/>
                </a:solidFill>
              </a:rPr>
              <a:t>In </a:t>
            </a:r>
            <a:r>
              <a:rPr lang="en-GB" b="1" dirty="0">
                <a:solidFill>
                  <a:srgbClr val="0070C0"/>
                </a:solidFill>
              </a:rPr>
              <a:t>the contemporary view, customer requirements define quality</a:t>
            </a:r>
            <a:r>
              <a:rPr lang="en-GB" dirty="0"/>
              <a:t>, </a:t>
            </a:r>
            <a:r>
              <a:rPr lang="en-GB" i="1" dirty="0">
                <a:latin typeface="Perpetua" pitchFamily="18" charset="0"/>
              </a:rPr>
              <a:t>not </a:t>
            </a:r>
            <a:r>
              <a:rPr lang="en-GB" i="1" dirty="0" smtClean="0">
                <a:latin typeface="Perpetua" pitchFamily="18" charset="0"/>
              </a:rPr>
              <a:t>products or </a:t>
            </a:r>
            <a:r>
              <a:rPr lang="en-GB" i="1" dirty="0">
                <a:latin typeface="Perpetua" pitchFamily="18" charset="0"/>
              </a:rPr>
              <a:t>processes</a:t>
            </a:r>
            <a:r>
              <a:rPr lang="en-GB" i="1" dirty="0" smtClean="0">
                <a:latin typeface="Perpetua" pitchFamily="18" charset="0"/>
              </a:rPr>
              <a:t>.</a:t>
            </a:r>
          </a:p>
          <a:p>
            <a:endParaRPr lang="en-GB" i="1" dirty="0" smtClean="0">
              <a:latin typeface="Perpetua" pitchFamily="18" charset="0"/>
            </a:endParaRPr>
          </a:p>
          <a:p>
            <a:r>
              <a:rPr lang="en-GB" dirty="0" smtClean="0"/>
              <a:t> </a:t>
            </a:r>
            <a:r>
              <a:rPr lang="en-GB" dirty="0">
                <a:latin typeface="Perpetua" pitchFamily="18" charset="0"/>
              </a:rPr>
              <a:t>In other words, it is not </a:t>
            </a:r>
            <a:r>
              <a:rPr lang="en-GB" i="1" dirty="0">
                <a:latin typeface="Perpetua" pitchFamily="18" charset="0"/>
              </a:rPr>
              <a:t>what you do or how you do </a:t>
            </a:r>
            <a:r>
              <a:rPr lang="en-GB" i="1" dirty="0" smtClean="0">
                <a:latin typeface="Perpetua" pitchFamily="18" charset="0"/>
              </a:rPr>
              <a:t>it, </a:t>
            </a:r>
            <a:r>
              <a:rPr lang="en-GB" dirty="0" smtClean="0">
                <a:latin typeface="Perpetua" pitchFamily="18" charset="0"/>
              </a:rPr>
              <a:t>but </a:t>
            </a:r>
            <a:r>
              <a:rPr lang="en-GB" i="1" dirty="0">
                <a:latin typeface="Perpetua" pitchFamily="18" charset="0"/>
              </a:rPr>
              <a:t>who uses it that counts. </a:t>
            </a:r>
            <a:endParaRPr lang="en-GB" i="1" dirty="0" smtClean="0">
              <a:latin typeface="Perpetua" pitchFamily="18" charset="0"/>
            </a:endParaRPr>
          </a:p>
          <a:p>
            <a:endParaRPr lang="en-GB" i="1" dirty="0" smtClean="0">
              <a:latin typeface="Perpetua" pitchFamily="18" charset="0"/>
            </a:endParaRPr>
          </a:p>
          <a:p>
            <a:r>
              <a:rPr lang="en-GB" i="1" dirty="0" smtClean="0">
                <a:latin typeface="Perpetua" pitchFamily="18" charset="0"/>
              </a:rPr>
              <a:t>QUALITY IS IN THE PERCEPTION OF THE CUSTOMER.</a:t>
            </a:r>
          </a:p>
          <a:p>
            <a:endParaRPr lang="en-GB" dirty="0" smtClean="0">
              <a:latin typeface="Perpetua" pitchFamily="18" charset="0"/>
            </a:endParaRPr>
          </a:p>
          <a:p>
            <a:r>
              <a:rPr lang="en-GB" dirty="0" smtClean="0">
                <a:latin typeface="Perpetua" pitchFamily="18" charset="0"/>
              </a:rPr>
              <a:t>Using </a:t>
            </a:r>
            <a:r>
              <a:rPr lang="en-GB" dirty="0">
                <a:latin typeface="Perpetua" pitchFamily="18" charset="0"/>
              </a:rPr>
              <a:t>the classic example from quality literature again: You can make </a:t>
            </a:r>
            <a:r>
              <a:rPr lang="en-GB" dirty="0" smtClean="0">
                <a:latin typeface="Perpetua" pitchFamily="18" charset="0"/>
              </a:rPr>
              <a:t>the best </a:t>
            </a:r>
            <a:r>
              <a:rPr lang="en-GB" dirty="0">
                <a:latin typeface="Perpetua" pitchFamily="18" charset="0"/>
              </a:rPr>
              <a:t>buggy whip that was ever made, using the finest materials and </a:t>
            </a:r>
            <a:r>
              <a:rPr lang="en-GB" dirty="0" smtClean="0">
                <a:latin typeface="Perpetua" pitchFamily="18" charset="0"/>
              </a:rPr>
              <a:t>applying efficient </a:t>
            </a:r>
            <a:r>
              <a:rPr lang="en-GB" dirty="0">
                <a:latin typeface="Perpetua" pitchFamily="18" charset="0"/>
              </a:rPr>
              <a:t>processes that have almost no defects or waste, but if nobody </a:t>
            </a:r>
            <a:r>
              <a:rPr lang="en-GB" dirty="0" smtClean="0">
                <a:latin typeface="Perpetua" pitchFamily="18" charset="0"/>
              </a:rPr>
              <a:t>needs a </a:t>
            </a:r>
            <a:r>
              <a:rPr lang="en-GB" dirty="0">
                <a:latin typeface="Perpetua" pitchFamily="18" charset="0"/>
              </a:rPr>
              <a:t>buggy whip, it just does not matter</a:t>
            </a:r>
            <a:r>
              <a:rPr lang="en-GB" dirty="0" smtClean="0">
                <a:latin typeface="Perpetua" pitchFamily="18" charset="0"/>
              </a:rPr>
              <a:t>.</a:t>
            </a:r>
            <a:endParaRPr lang="en-GB" dirty="0">
              <a:latin typeface="Perpetua"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smtClean="0">
                <a:latin typeface="Perpetua" pitchFamily="18" charset="0"/>
              </a:rPr>
              <a:t>Many things work together to yield products that meet customer requirements</a:t>
            </a:r>
            <a:r>
              <a:rPr lang="en-GB" dirty="0" smtClean="0">
                <a:latin typeface="Perpetua" pitchFamily="18" charset="0"/>
              </a:rPr>
              <a:t>.</a:t>
            </a:r>
          </a:p>
          <a:p>
            <a:endParaRPr lang="en-GB" dirty="0" smtClean="0">
              <a:latin typeface="Perpetua" pitchFamily="18" charset="0"/>
            </a:endParaRPr>
          </a:p>
          <a:p>
            <a:r>
              <a:rPr lang="en-GB" dirty="0" smtClean="0">
                <a:latin typeface="Perpetua" pitchFamily="18" charset="0"/>
              </a:rPr>
              <a:t>Viewing these things independently can lead to competition among the elements that interferes with the desired quality outcomes</a:t>
            </a:r>
            <a:r>
              <a:rPr lang="en-GB" dirty="0" smtClean="0">
                <a:latin typeface="Perpetua" pitchFamily="18" charset="0"/>
              </a:rPr>
              <a:t>.</a:t>
            </a:r>
          </a:p>
          <a:p>
            <a:endParaRPr lang="en-GB" dirty="0" smtClean="0">
              <a:latin typeface="Perpetua" pitchFamily="18" charset="0"/>
            </a:endParaRPr>
          </a:p>
          <a:p>
            <a:r>
              <a:rPr lang="en-GB" dirty="0" smtClean="0">
                <a:latin typeface="Perpetua" pitchFamily="18" charset="0"/>
              </a:rPr>
              <a:t> </a:t>
            </a:r>
            <a:r>
              <a:rPr lang="en-GB" b="1" dirty="0" smtClean="0">
                <a:solidFill>
                  <a:srgbClr val="0070C0"/>
                </a:solidFill>
                <a:latin typeface="Perpetua" pitchFamily="18" charset="0"/>
              </a:rPr>
              <a:t>Viewing these things as a system allows integrated consideration and optimization of the whole for the customer’s benefit. </a:t>
            </a:r>
            <a:r>
              <a:rPr lang="en-GB" dirty="0" smtClean="0">
                <a:latin typeface="Perpetua" pitchFamily="18" charset="0"/>
              </a:rPr>
              <a:t>Elements of a quality system include external customers, internal customers, suppliers, materials, processes, </a:t>
            </a:r>
            <a:r>
              <a:rPr lang="en-GB" dirty="0" smtClean="0">
                <a:latin typeface="Perpetua" pitchFamily="18" charset="0"/>
              </a:rPr>
              <a:t>policies, tools</a:t>
            </a:r>
            <a:r>
              <a:rPr lang="en-GB" dirty="0" smtClean="0">
                <a:latin typeface="Perpetua" pitchFamily="18" charset="0"/>
              </a:rPr>
              <a:t>, skills, capabilities, and even society as a whole.</a:t>
            </a:r>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a:t/>
            </a:r>
            <a:br>
              <a:rPr lang="en-GB" dirty="0"/>
            </a:br>
            <a:r>
              <a:rPr lang="en-GB" dirty="0" smtClean="0">
                <a:latin typeface="Perpetua" pitchFamily="18" charset="0"/>
              </a:rPr>
              <a:t>2.1.7. Quality Then and Now</a:t>
            </a:r>
            <a:br>
              <a:rPr lang="en-GB" dirty="0" smtClean="0">
                <a:latin typeface="Perpetua" pitchFamily="18" charset="0"/>
              </a:rPr>
            </a:br>
            <a:endParaRPr lang="en-GB" dirty="0">
              <a:latin typeface="Perpetua" pitchFamily="18" charset="0"/>
            </a:endParaRPr>
          </a:p>
        </p:txBody>
      </p:sp>
      <p:sp>
        <p:nvSpPr>
          <p:cNvPr id="3" name="Content Placeholder 2"/>
          <p:cNvSpPr>
            <a:spLocks noGrp="1"/>
          </p:cNvSpPr>
          <p:nvPr>
            <p:ph idx="1"/>
          </p:nvPr>
        </p:nvSpPr>
        <p:spPr/>
        <p:txBody>
          <a:bodyPr>
            <a:normAutofit lnSpcReduction="10000"/>
          </a:bodyPr>
          <a:lstStyle/>
          <a:p>
            <a:r>
              <a:rPr lang="en-GB" sz="2400" dirty="0" smtClean="0">
                <a:latin typeface="Perpetua" pitchFamily="18" charset="0"/>
              </a:rPr>
              <a:t>Contemporary </a:t>
            </a:r>
            <a:r>
              <a:rPr lang="en-GB" sz="2400" dirty="0">
                <a:latin typeface="Perpetua" pitchFamily="18" charset="0"/>
              </a:rPr>
              <a:t>quality concepts might be best understood by way of </a:t>
            </a:r>
            <a:r>
              <a:rPr lang="en-GB" sz="2400" dirty="0" smtClean="0">
                <a:latin typeface="Perpetua" pitchFamily="18" charset="0"/>
              </a:rPr>
              <a:t>comparison to </a:t>
            </a:r>
            <a:r>
              <a:rPr lang="en-GB" sz="2400" dirty="0">
                <a:latin typeface="Perpetua" pitchFamily="18" charset="0"/>
              </a:rPr>
              <a:t>what existed previously, a comparison of quality then and quality now</a:t>
            </a:r>
            <a:r>
              <a:rPr lang="en-GB" sz="2400" dirty="0" smtClean="0">
                <a:latin typeface="Perpetua" pitchFamily="18" charset="0"/>
              </a:rPr>
              <a:t>.</a:t>
            </a:r>
          </a:p>
          <a:p>
            <a:endParaRPr lang="en-GB" sz="2400" dirty="0">
              <a:latin typeface="Perpetua" pitchFamily="18" charset="0"/>
            </a:endParaRPr>
          </a:p>
          <a:p>
            <a:r>
              <a:rPr lang="en-GB" sz="2400" dirty="0">
                <a:latin typeface="Perpetua" pitchFamily="18" charset="0"/>
              </a:rPr>
              <a:t>In recent times past, quality comprised three elements: </a:t>
            </a:r>
            <a:endParaRPr lang="en-GB" sz="2400" dirty="0" smtClean="0">
              <a:latin typeface="Perpetua" pitchFamily="18" charset="0"/>
            </a:endParaRPr>
          </a:p>
          <a:p>
            <a:pPr lvl="1"/>
            <a:r>
              <a:rPr lang="en-GB" sz="2400" dirty="0">
                <a:latin typeface="Perpetua" pitchFamily="18" charset="0"/>
              </a:rPr>
              <a:t>	</a:t>
            </a:r>
            <a:r>
              <a:rPr lang="en-GB" sz="2400" dirty="0" smtClean="0">
                <a:latin typeface="Perpetua" pitchFamily="18" charset="0"/>
              </a:rPr>
              <a:t>Inspection, </a:t>
            </a:r>
          </a:p>
          <a:p>
            <a:pPr lvl="1"/>
            <a:r>
              <a:rPr lang="en-GB" sz="2400" dirty="0" smtClean="0">
                <a:latin typeface="Perpetua" pitchFamily="18" charset="0"/>
              </a:rPr>
              <a:t>	statistics, and </a:t>
            </a:r>
          </a:p>
          <a:p>
            <a:pPr lvl="1"/>
            <a:r>
              <a:rPr lang="en-GB" sz="2400" dirty="0" smtClean="0">
                <a:latin typeface="Perpetua" pitchFamily="18" charset="0"/>
              </a:rPr>
              <a:t>	rework. </a:t>
            </a:r>
          </a:p>
          <a:p>
            <a:pPr lvl="1">
              <a:buNone/>
            </a:pPr>
            <a:endParaRPr lang="en-GB" sz="2400" dirty="0" smtClean="0">
              <a:latin typeface="Perpetua" pitchFamily="18" charset="0"/>
            </a:endParaRPr>
          </a:p>
          <a:p>
            <a:r>
              <a:rPr lang="en-GB" sz="2400" dirty="0" smtClean="0">
                <a:latin typeface="Perpetua" pitchFamily="18" charset="0"/>
              </a:rPr>
              <a:t>At </a:t>
            </a:r>
            <a:r>
              <a:rPr lang="en-GB" sz="2400" dirty="0">
                <a:latin typeface="Perpetua" pitchFamily="18" charset="0"/>
              </a:rPr>
              <a:t>the end of some production process, a </a:t>
            </a:r>
            <a:r>
              <a:rPr lang="en-GB" sz="2400" b="1" dirty="0">
                <a:latin typeface="Perpetua" pitchFamily="18" charset="0"/>
              </a:rPr>
              <a:t>result</a:t>
            </a:r>
            <a:r>
              <a:rPr lang="en-GB" sz="2400" dirty="0">
                <a:latin typeface="Perpetua" pitchFamily="18" charset="0"/>
              </a:rPr>
              <a:t> was </a:t>
            </a:r>
            <a:r>
              <a:rPr lang="en-GB" sz="2400" dirty="0" smtClean="0">
                <a:latin typeface="Perpetua" pitchFamily="18" charset="0"/>
              </a:rPr>
              <a:t>inspected to </a:t>
            </a:r>
            <a:r>
              <a:rPr lang="en-GB" sz="2400" dirty="0">
                <a:latin typeface="Perpetua" pitchFamily="18" charset="0"/>
              </a:rPr>
              <a:t>determine its degree of conformance to </a:t>
            </a:r>
            <a:r>
              <a:rPr lang="en-GB" sz="2400" b="1" dirty="0">
                <a:latin typeface="Perpetua" pitchFamily="18" charset="0"/>
              </a:rPr>
              <a:t>specifications.</a:t>
            </a:r>
            <a:r>
              <a:rPr lang="en-GB" sz="2400" dirty="0">
                <a:latin typeface="Perpetua" pitchFamily="18" charset="0"/>
              </a:rPr>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1600200"/>
            <a:ext cx="8229600" cy="4900634"/>
          </a:xfrm>
        </p:spPr>
        <p:txBody>
          <a:bodyPr>
            <a:normAutofit fontScale="70000" lnSpcReduction="20000"/>
          </a:bodyPr>
          <a:lstStyle/>
          <a:p>
            <a:pPr algn="just"/>
            <a:r>
              <a:rPr lang="en-GB" dirty="0" smtClean="0">
                <a:latin typeface="Perpetua" pitchFamily="18" charset="0"/>
              </a:rPr>
              <a:t>The degree of </a:t>
            </a:r>
            <a:r>
              <a:rPr lang="en-GB" dirty="0">
                <a:latin typeface="Perpetua" pitchFamily="18" charset="0"/>
              </a:rPr>
              <a:t>conformance was usually stated in terms of a range of values to account </a:t>
            </a:r>
            <a:r>
              <a:rPr lang="en-GB" dirty="0" smtClean="0">
                <a:latin typeface="Perpetua" pitchFamily="18" charset="0"/>
              </a:rPr>
              <a:t>for process </a:t>
            </a:r>
            <a:r>
              <a:rPr lang="en-GB" dirty="0">
                <a:latin typeface="Perpetua" pitchFamily="18" charset="0"/>
              </a:rPr>
              <a:t>variation. </a:t>
            </a:r>
            <a:endParaRPr lang="en-GB" dirty="0" smtClean="0">
              <a:latin typeface="Perpetua" pitchFamily="18" charset="0"/>
            </a:endParaRPr>
          </a:p>
          <a:p>
            <a:pPr algn="just"/>
            <a:endParaRPr lang="en-GB" dirty="0" smtClean="0">
              <a:latin typeface="Perpetua" pitchFamily="18" charset="0"/>
            </a:endParaRPr>
          </a:p>
          <a:p>
            <a:pPr algn="just"/>
            <a:r>
              <a:rPr lang="en-GB" b="1" dirty="0" smtClean="0">
                <a:solidFill>
                  <a:srgbClr val="0070C0"/>
                </a:solidFill>
                <a:latin typeface="Perpetua" pitchFamily="18" charset="0"/>
              </a:rPr>
              <a:t>Statistical </a:t>
            </a:r>
            <a:r>
              <a:rPr lang="en-GB" b="1" dirty="0">
                <a:solidFill>
                  <a:srgbClr val="0070C0"/>
                </a:solidFill>
                <a:latin typeface="Perpetua" pitchFamily="18" charset="0"/>
              </a:rPr>
              <a:t>techniques were applied to determine the </a:t>
            </a:r>
            <a:r>
              <a:rPr lang="en-GB" b="1" dirty="0" smtClean="0">
                <a:solidFill>
                  <a:srgbClr val="0070C0"/>
                </a:solidFill>
                <a:latin typeface="Perpetua" pitchFamily="18" charset="0"/>
              </a:rPr>
              <a:t>acceptable level </a:t>
            </a:r>
            <a:r>
              <a:rPr lang="en-GB" b="1" dirty="0">
                <a:solidFill>
                  <a:srgbClr val="0070C0"/>
                </a:solidFill>
                <a:latin typeface="Perpetua" pitchFamily="18" charset="0"/>
              </a:rPr>
              <a:t>of performance. </a:t>
            </a:r>
            <a:r>
              <a:rPr lang="en-GB" dirty="0">
                <a:latin typeface="Perpetua" pitchFamily="18" charset="0"/>
              </a:rPr>
              <a:t>Organizations might establish an “acceptable </a:t>
            </a:r>
            <a:r>
              <a:rPr lang="en-GB" dirty="0" smtClean="0">
                <a:latin typeface="Perpetua" pitchFamily="18" charset="0"/>
              </a:rPr>
              <a:t>quality level</a:t>
            </a:r>
            <a:r>
              <a:rPr lang="en-GB" dirty="0">
                <a:latin typeface="Perpetua" pitchFamily="18" charset="0"/>
              </a:rPr>
              <a:t>” of 99.995 percent for a particular process; that is, no more </a:t>
            </a:r>
            <a:r>
              <a:rPr lang="en-GB" dirty="0" smtClean="0">
                <a:latin typeface="Perpetua" pitchFamily="18" charset="0"/>
              </a:rPr>
              <a:t>than 5 </a:t>
            </a:r>
            <a:r>
              <a:rPr lang="en-GB" dirty="0">
                <a:latin typeface="Perpetua" pitchFamily="18" charset="0"/>
              </a:rPr>
              <a:t>defects per 100,000 results</a:t>
            </a:r>
            <a:r>
              <a:rPr lang="en-GB" dirty="0" smtClean="0">
                <a:latin typeface="Perpetua" pitchFamily="18" charset="0"/>
              </a:rPr>
              <a:t>.</a:t>
            </a:r>
          </a:p>
          <a:p>
            <a:pPr algn="just"/>
            <a:endParaRPr lang="en-GB" dirty="0" smtClean="0">
              <a:latin typeface="Perpetua" pitchFamily="18" charset="0"/>
            </a:endParaRPr>
          </a:p>
          <a:p>
            <a:pPr algn="just"/>
            <a:r>
              <a:rPr lang="en-GB" dirty="0" smtClean="0">
                <a:latin typeface="Perpetua" pitchFamily="18" charset="0"/>
              </a:rPr>
              <a:t> </a:t>
            </a:r>
            <a:r>
              <a:rPr lang="en-GB" dirty="0">
                <a:latin typeface="Perpetua" pitchFamily="18" charset="0"/>
              </a:rPr>
              <a:t>Items that were judged to be defective </a:t>
            </a:r>
            <a:r>
              <a:rPr lang="en-GB" dirty="0" smtClean="0">
                <a:latin typeface="Perpetua" pitchFamily="18" charset="0"/>
              </a:rPr>
              <a:t>were reinserted </a:t>
            </a:r>
            <a:r>
              <a:rPr lang="en-GB" dirty="0">
                <a:latin typeface="Perpetua" pitchFamily="18" charset="0"/>
              </a:rPr>
              <a:t>into the process for additional work at additional cost to </a:t>
            </a:r>
            <a:r>
              <a:rPr lang="en-GB" dirty="0" smtClean="0">
                <a:latin typeface="Perpetua" pitchFamily="18" charset="0"/>
              </a:rPr>
              <a:t>bring them </a:t>
            </a:r>
            <a:r>
              <a:rPr lang="en-GB" dirty="0">
                <a:latin typeface="Perpetua" pitchFamily="18" charset="0"/>
              </a:rPr>
              <a:t>into conformance or discarded if the defects were so severe that </a:t>
            </a:r>
            <a:r>
              <a:rPr lang="en-GB" dirty="0" smtClean="0">
                <a:latin typeface="Perpetua" pitchFamily="18" charset="0"/>
              </a:rPr>
              <a:t>the item </a:t>
            </a:r>
            <a:r>
              <a:rPr lang="en-GB" dirty="0">
                <a:latin typeface="Perpetua" pitchFamily="18" charset="0"/>
              </a:rPr>
              <a:t>could not be fixed economically. Higher levels of quality usually </a:t>
            </a:r>
            <a:r>
              <a:rPr lang="en-GB" dirty="0" smtClean="0">
                <a:latin typeface="Perpetua" pitchFamily="18" charset="0"/>
              </a:rPr>
              <a:t>meant higher </a:t>
            </a:r>
            <a:r>
              <a:rPr lang="en-GB" dirty="0">
                <a:latin typeface="Perpetua" pitchFamily="18" charset="0"/>
              </a:rPr>
              <a:t>costs because more defective items fell into the unacceptable </a:t>
            </a:r>
            <a:r>
              <a:rPr lang="en-GB" dirty="0" smtClean="0">
                <a:latin typeface="Perpetua" pitchFamily="18" charset="0"/>
              </a:rPr>
              <a:t>category and </a:t>
            </a:r>
            <a:r>
              <a:rPr lang="en-GB" dirty="0">
                <a:latin typeface="Perpetua" pitchFamily="18" charset="0"/>
              </a:rPr>
              <a:t>had to be either reworked or discarded.</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latin typeface="Garamond" pitchFamily="18" charset="0"/>
              </a:rPr>
              <a:t>Table A. Quality Then and Now.</a:t>
            </a:r>
            <a:br>
              <a:rPr lang="en-GB" dirty="0" smtClean="0">
                <a:latin typeface="Garamond" pitchFamily="18" charset="0"/>
              </a:rPr>
            </a:br>
            <a:endParaRPr lang="en-GB" dirty="0">
              <a:latin typeface="Garamond" pitchFamily="18" charset="0"/>
            </a:endParaRPr>
          </a:p>
        </p:txBody>
      </p:sp>
      <p:sp>
        <p:nvSpPr>
          <p:cNvPr id="3" name="Content Placeholder 2"/>
          <p:cNvSpPr>
            <a:spLocks noGrp="1"/>
          </p:cNvSpPr>
          <p:nvPr>
            <p:ph sz="quarter" idx="1"/>
          </p:nvPr>
        </p:nvSpPr>
        <p:spPr/>
        <p:txBody>
          <a:bodyPr>
            <a:normAutofit/>
          </a:bodyPr>
          <a:lstStyle/>
          <a:p>
            <a:pPr>
              <a:buNone/>
            </a:pPr>
            <a:endParaRPr lang="en-GB" dirty="0" smtClean="0"/>
          </a:p>
        </p:txBody>
      </p:sp>
      <p:graphicFrame>
        <p:nvGraphicFramePr>
          <p:cNvPr id="4" name="Table 3"/>
          <p:cNvGraphicFramePr>
            <a:graphicFrameLocks noGrp="1"/>
          </p:cNvGraphicFramePr>
          <p:nvPr/>
        </p:nvGraphicFramePr>
        <p:xfrm>
          <a:off x="428597" y="1397000"/>
          <a:ext cx="8429684" cy="4746644"/>
        </p:xfrm>
        <a:graphic>
          <a:graphicData uri="http://schemas.openxmlformats.org/drawingml/2006/table">
            <a:tbl>
              <a:tblPr firstRow="1" bandRow="1">
                <a:tableStyleId>{5C22544A-7EE6-4342-B048-85BDC9FD1C3A}</a:tableStyleId>
              </a:tblPr>
              <a:tblGrid>
                <a:gridCol w="4286280"/>
                <a:gridCol w="4143404"/>
              </a:tblGrid>
              <a:tr h="10718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800" b="1" kern="1200" baseline="0" dirty="0" smtClean="0">
                          <a:solidFill>
                            <a:schemeClr val="lt1"/>
                          </a:solidFill>
                          <a:latin typeface="+mn-lt"/>
                          <a:ea typeface="+mn-ea"/>
                          <a:cs typeface="+mn-cs"/>
                        </a:rPr>
                        <a:t>Quality Then</a:t>
                      </a:r>
                      <a:endParaRPr lang="en-GB" dirty="0" smtClean="0"/>
                    </a:p>
                    <a:p>
                      <a:endParaRPr lang="en-GB" dirty="0"/>
                    </a:p>
                  </a:txBody>
                  <a:tcPr/>
                </a:tc>
                <a:tc>
                  <a:txBody>
                    <a:bodyPr/>
                    <a:lstStyle/>
                    <a:p>
                      <a:r>
                        <a:rPr kumimoji="0" lang="en-GB" sz="1800" b="1" kern="1200" baseline="0" dirty="0" smtClean="0">
                          <a:solidFill>
                            <a:schemeClr val="lt1"/>
                          </a:solidFill>
                          <a:latin typeface="+mn-lt"/>
                          <a:ea typeface="+mn-ea"/>
                          <a:cs typeface="+mn-cs"/>
                        </a:rPr>
                        <a:t>Quality Now</a:t>
                      </a:r>
                    </a:p>
                    <a:p>
                      <a:r>
                        <a:rPr kumimoji="0" lang="en-GB" sz="1800" b="1" kern="1200" baseline="0" dirty="0" smtClean="0">
                          <a:solidFill>
                            <a:schemeClr val="lt1"/>
                          </a:solidFill>
                          <a:latin typeface="+mn-lt"/>
                          <a:ea typeface="+mn-ea"/>
                          <a:cs typeface="+mn-cs"/>
                        </a:rPr>
                        <a:t>Inspection</a:t>
                      </a:r>
                      <a:endParaRPr lang="en-GB" dirty="0"/>
                    </a:p>
                  </a:txBody>
                  <a:tcPr/>
                </a:tc>
              </a:tr>
              <a:tr h="1531175">
                <a:tc>
                  <a:txBody>
                    <a:bodyPr/>
                    <a:lstStyle/>
                    <a:p>
                      <a:r>
                        <a:rPr kumimoji="0" lang="en-GB" sz="1800" kern="1200" baseline="0" dirty="0" smtClean="0">
                          <a:solidFill>
                            <a:schemeClr val="dk1"/>
                          </a:solidFill>
                          <a:latin typeface="+mn-lt"/>
                          <a:ea typeface="+mn-ea"/>
                          <a:cs typeface="+mn-cs"/>
                        </a:rPr>
                        <a:t>Inspection: Inspect something at the end</a:t>
                      </a:r>
                    </a:p>
                    <a:p>
                      <a:r>
                        <a:rPr kumimoji="0" lang="en-GB" sz="1800" kern="1200" baseline="0" dirty="0" smtClean="0">
                          <a:solidFill>
                            <a:schemeClr val="dk1"/>
                          </a:solidFill>
                          <a:latin typeface="+mn-lt"/>
                          <a:ea typeface="+mn-ea"/>
                          <a:cs typeface="+mn-cs"/>
                        </a:rPr>
                        <a:t>of production to determine if it meets</a:t>
                      </a:r>
                    </a:p>
                    <a:p>
                      <a:r>
                        <a:rPr kumimoji="0" lang="en-GB" sz="1800" kern="1200" baseline="0" dirty="0" smtClean="0">
                          <a:solidFill>
                            <a:schemeClr val="dk1"/>
                          </a:solidFill>
                          <a:latin typeface="+mn-lt"/>
                          <a:ea typeface="+mn-ea"/>
                          <a:cs typeface="+mn-cs"/>
                        </a:rPr>
                        <a:t>specifications</a:t>
                      </a:r>
                      <a:endParaRPr lang="en-GB" dirty="0"/>
                    </a:p>
                  </a:txBody>
                  <a:tcPr/>
                </a:tc>
                <a:tc>
                  <a:txBody>
                    <a:bodyPr/>
                    <a:lstStyle/>
                    <a:p>
                      <a:r>
                        <a:rPr kumimoji="0" lang="en-GB" sz="1800" kern="1200" baseline="0" dirty="0" smtClean="0">
                          <a:solidFill>
                            <a:schemeClr val="dk1"/>
                          </a:solidFill>
                          <a:latin typeface="+mn-lt"/>
                          <a:ea typeface="+mn-ea"/>
                          <a:cs typeface="+mn-cs"/>
                        </a:rPr>
                        <a:t>Customer focus: Customer requirements</a:t>
                      </a:r>
                    </a:p>
                    <a:p>
                      <a:r>
                        <a:rPr kumimoji="0" lang="en-GB" sz="1800" kern="1200" baseline="0" dirty="0" smtClean="0">
                          <a:solidFill>
                            <a:schemeClr val="dk1"/>
                          </a:solidFill>
                          <a:latin typeface="+mn-lt"/>
                          <a:ea typeface="+mn-ea"/>
                          <a:cs typeface="+mn-cs"/>
                        </a:rPr>
                        <a:t>are the base</a:t>
                      </a:r>
                      <a:endParaRPr lang="en-GB" dirty="0"/>
                    </a:p>
                  </a:txBody>
                  <a:tcPr/>
                </a:tc>
              </a:tr>
              <a:tr h="1071823">
                <a:tc>
                  <a:txBody>
                    <a:bodyPr/>
                    <a:lstStyle/>
                    <a:p>
                      <a:r>
                        <a:rPr kumimoji="0" lang="en-GB" sz="1800" kern="1200" baseline="0" dirty="0" smtClean="0">
                          <a:solidFill>
                            <a:schemeClr val="dk1"/>
                          </a:solidFill>
                          <a:latin typeface="+mn-lt"/>
                          <a:ea typeface="+mn-ea"/>
                          <a:cs typeface="+mn-cs"/>
                        </a:rPr>
                        <a:t>Statistics: Establish statistical goals for</a:t>
                      </a:r>
                    </a:p>
                    <a:p>
                      <a:r>
                        <a:rPr kumimoji="0" lang="en-GB" sz="1800" kern="1200" baseline="0" dirty="0" smtClean="0">
                          <a:solidFill>
                            <a:schemeClr val="dk1"/>
                          </a:solidFill>
                          <a:latin typeface="+mn-lt"/>
                          <a:ea typeface="+mn-ea"/>
                          <a:cs typeface="+mn-cs"/>
                        </a:rPr>
                        <a:t>conformance</a:t>
                      </a:r>
                      <a:endParaRPr lang="en-GB" dirty="0"/>
                    </a:p>
                  </a:txBody>
                  <a:tcPr/>
                </a:tc>
                <a:tc>
                  <a:txBody>
                    <a:bodyPr/>
                    <a:lstStyle/>
                    <a:p>
                      <a:r>
                        <a:rPr kumimoji="0" lang="en-GB" sz="1800" kern="1200" baseline="0" dirty="0" smtClean="0">
                          <a:solidFill>
                            <a:schemeClr val="dk1"/>
                          </a:solidFill>
                          <a:latin typeface="+mn-lt"/>
                          <a:ea typeface="+mn-ea"/>
                          <a:cs typeface="+mn-cs"/>
                        </a:rPr>
                        <a:t>Variation: Understand it, control it</a:t>
                      </a:r>
                      <a:endParaRPr lang="en-GB" dirty="0"/>
                    </a:p>
                  </a:txBody>
                  <a:tcPr/>
                </a:tc>
              </a:tr>
              <a:tr h="1071823">
                <a:tc>
                  <a:txBody>
                    <a:bodyPr/>
                    <a:lstStyle/>
                    <a:p>
                      <a:r>
                        <a:rPr kumimoji="0" lang="en-GB" sz="1800" kern="1200" baseline="0" dirty="0" smtClean="0">
                          <a:solidFill>
                            <a:schemeClr val="dk1"/>
                          </a:solidFill>
                          <a:latin typeface="+mn-lt"/>
                          <a:ea typeface="+mn-ea"/>
                          <a:cs typeface="+mn-cs"/>
                        </a:rPr>
                        <a:t>Rework: Fix (or discard) nonconforming</a:t>
                      </a:r>
                    </a:p>
                    <a:p>
                      <a:r>
                        <a:rPr kumimoji="0" lang="en-GB" sz="1800" kern="1200" baseline="0" dirty="0" smtClean="0">
                          <a:solidFill>
                            <a:schemeClr val="dk1"/>
                          </a:solidFill>
                          <a:latin typeface="+mn-lt"/>
                          <a:ea typeface="+mn-ea"/>
                          <a:cs typeface="+mn-cs"/>
                        </a:rPr>
                        <a:t>product</a:t>
                      </a:r>
                      <a:endParaRPr lang="en-GB" dirty="0"/>
                    </a:p>
                  </a:txBody>
                  <a:tcPr/>
                </a:tc>
                <a:tc>
                  <a:txBody>
                    <a:bodyPr/>
                    <a:lstStyle/>
                    <a:p>
                      <a:r>
                        <a:rPr kumimoji="0" lang="en-GB" sz="1800" kern="1200" baseline="0" dirty="0" smtClean="0">
                          <a:solidFill>
                            <a:schemeClr val="dk1"/>
                          </a:solidFill>
                          <a:latin typeface="+mn-lt"/>
                          <a:ea typeface="+mn-ea"/>
                          <a:cs typeface="+mn-cs"/>
                        </a:rPr>
                        <a:t>Continuous improvement: Products and</a:t>
                      </a:r>
                    </a:p>
                    <a:p>
                      <a:r>
                        <a:rPr kumimoji="0" lang="en-GB" sz="1800" kern="1200" baseline="0" dirty="0" smtClean="0">
                          <a:solidFill>
                            <a:schemeClr val="dk1"/>
                          </a:solidFill>
                          <a:latin typeface="+mn-lt"/>
                          <a:ea typeface="+mn-ea"/>
                          <a:cs typeface="+mn-cs"/>
                        </a:rPr>
                        <a:t>processes improve forever</a:t>
                      </a:r>
                      <a:endParaRPr lang="en-GB" dirty="0"/>
                    </a:p>
                  </a:txBody>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62500" lnSpcReduction="20000"/>
          </a:bodyPr>
          <a:lstStyle/>
          <a:p>
            <a:r>
              <a:rPr lang="en-GB" dirty="0"/>
              <a:t>Contemporary quality comprises a significantly different set of </a:t>
            </a:r>
            <a:r>
              <a:rPr lang="en-GB" dirty="0" smtClean="0"/>
              <a:t>elements: customer </a:t>
            </a:r>
            <a:r>
              <a:rPr lang="en-GB" dirty="0"/>
              <a:t>focus, variation, and continuous improvement</a:t>
            </a:r>
            <a:r>
              <a:rPr lang="en-GB" dirty="0" smtClean="0"/>
              <a:t>.</a:t>
            </a:r>
          </a:p>
          <a:p>
            <a:r>
              <a:rPr lang="en-GB" dirty="0" smtClean="0"/>
              <a:t> </a:t>
            </a:r>
            <a:r>
              <a:rPr lang="en-GB" dirty="0"/>
              <a:t>Quality begins </a:t>
            </a:r>
            <a:r>
              <a:rPr lang="en-GB" dirty="0" smtClean="0"/>
              <a:t>with an </a:t>
            </a:r>
            <a:r>
              <a:rPr lang="en-GB" dirty="0"/>
              <a:t>understanding of customer requirements as the base. </a:t>
            </a:r>
            <a:endParaRPr lang="en-GB" dirty="0" smtClean="0"/>
          </a:p>
          <a:p>
            <a:r>
              <a:rPr lang="en-GB" dirty="0" smtClean="0"/>
              <a:t>Customer requirements establish </a:t>
            </a:r>
            <a:r>
              <a:rPr lang="en-GB" dirty="0"/>
              <a:t>the performance goals for the organization. Variation is </a:t>
            </a:r>
            <a:r>
              <a:rPr lang="en-GB" dirty="0" smtClean="0"/>
              <a:t>an omnipresent </a:t>
            </a:r>
            <a:r>
              <a:rPr lang="en-GB" dirty="0"/>
              <a:t>aspect of every process</a:t>
            </a:r>
            <a:r>
              <a:rPr lang="en-GB" dirty="0" smtClean="0"/>
              <a:t>.</a:t>
            </a:r>
          </a:p>
          <a:p>
            <a:r>
              <a:rPr lang="en-GB" dirty="0" smtClean="0"/>
              <a:t> </a:t>
            </a:r>
            <a:r>
              <a:rPr lang="en-GB" dirty="0"/>
              <a:t>It cannot be wished away or </a:t>
            </a:r>
            <a:r>
              <a:rPr lang="en-GB" dirty="0" smtClean="0"/>
              <a:t>analyzed away </a:t>
            </a:r>
            <a:r>
              <a:rPr lang="en-GB" dirty="0"/>
              <a:t>through statistics, which ultimately accept the variation and change </a:t>
            </a:r>
            <a:r>
              <a:rPr lang="en-GB" dirty="0" smtClean="0"/>
              <a:t>the process </a:t>
            </a:r>
            <a:r>
              <a:rPr lang="en-GB" dirty="0"/>
              <a:t>expectations around it. Instead, variation is understood and </a:t>
            </a:r>
            <a:r>
              <a:rPr lang="en-GB" dirty="0" smtClean="0"/>
              <a:t>controlled using </a:t>
            </a:r>
            <a:r>
              <a:rPr lang="en-GB" dirty="0"/>
              <a:t>statistical methods that determine its predictability</a:t>
            </a:r>
            <a:r>
              <a:rPr lang="en-GB" dirty="0" smtClean="0"/>
              <a:t>.</a:t>
            </a:r>
          </a:p>
          <a:p>
            <a:r>
              <a:rPr lang="en-GB" dirty="0" smtClean="0"/>
              <a:t> </a:t>
            </a:r>
            <a:r>
              <a:rPr lang="en-GB" dirty="0"/>
              <a:t>Continuous </a:t>
            </a:r>
            <a:r>
              <a:rPr lang="en-GB" dirty="0" smtClean="0"/>
              <a:t>improvement begins </a:t>
            </a:r>
            <a:r>
              <a:rPr lang="en-GB" dirty="0"/>
              <a:t>with the state of the current process as statistically </a:t>
            </a:r>
            <a:r>
              <a:rPr lang="en-GB" dirty="0" smtClean="0"/>
              <a:t>defined and </a:t>
            </a:r>
            <a:r>
              <a:rPr lang="en-GB" dirty="0"/>
              <a:t>identifies opportunities for modifications to the process that will </a:t>
            </a:r>
            <a:r>
              <a:rPr lang="en-GB" dirty="0" smtClean="0"/>
              <a:t>reduce the </a:t>
            </a:r>
            <a:r>
              <a:rPr lang="en-GB" dirty="0"/>
              <a:t>degree of variation, which in turn reduces defects and increases </a:t>
            </a:r>
            <a:r>
              <a:rPr lang="en-GB" dirty="0" smtClean="0"/>
              <a:t>consistency and </a:t>
            </a:r>
            <a:r>
              <a:rPr lang="en-GB" dirty="0"/>
              <a:t>predictability of performance</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latin typeface="Perpetua" pitchFamily="18" charset="0"/>
              </a:rPr>
              <a:t>2.2. The Wheel of Quality</a:t>
            </a:r>
            <a:br>
              <a:rPr lang="en-GB" dirty="0" smtClean="0">
                <a:latin typeface="Perpetua" pitchFamily="18" charset="0"/>
              </a:rPr>
            </a:br>
            <a:endParaRPr lang="en-GB" dirty="0">
              <a:latin typeface="Perpetua" pitchFamily="18" charset="0"/>
            </a:endParaRPr>
          </a:p>
        </p:txBody>
      </p:sp>
      <p:sp>
        <p:nvSpPr>
          <p:cNvPr id="3" name="Content Placeholder 2"/>
          <p:cNvSpPr>
            <a:spLocks noGrp="1"/>
          </p:cNvSpPr>
          <p:nvPr>
            <p:ph idx="1"/>
          </p:nvPr>
        </p:nvSpPr>
        <p:spPr/>
        <p:txBody>
          <a:bodyPr>
            <a:normAutofit fontScale="92500" lnSpcReduction="10000"/>
          </a:bodyPr>
          <a:lstStyle/>
          <a:p>
            <a:r>
              <a:rPr lang="en-GB" dirty="0" smtClean="0">
                <a:latin typeface="Perpetua" pitchFamily="18" charset="0"/>
              </a:rPr>
              <a:t>The </a:t>
            </a:r>
            <a:r>
              <a:rPr lang="en-GB" dirty="0">
                <a:latin typeface="Perpetua" pitchFamily="18" charset="0"/>
              </a:rPr>
              <a:t>concepts of contemporary quality </a:t>
            </a:r>
            <a:r>
              <a:rPr lang="en-GB" dirty="0" smtClean="0">
                <a:latin typeface="Perpetua" pitchFamily="18" charset="0"/>
              </a:rPr>
              <a:t>can be  displayed using </a:t>
            </a:r>
            <a:r>
              <a:rPr lang="en-GB" dirty="0">
                <a:latin typeface="Perpetua" pitchFamily="18" charset="0"/>
              </a:rPr>
              <a:t>the three </a:t>
            </a:r>
            <a:r>
              <a:rPr lang="en-GB" dirty="0" smtClean="0">
                <a:latin typeface="Perpetua" pitchFamily="18" charset="0"/>
              </a:rPr>
              <a:t>elements</a:t>
            </a:r>
            <a:r>
              <a:rPr lang="en-GB" dirty="0" smtClean="0">
                <a:latin typeface="Perpetua" pitchFamily="18" charset="0"/>
              </a:rPr>
              <a:t>:</a:t>
            </a:r>
          </a:p>
          <a:p>
            <a:endParaRPr lang="en-GB" dirty="0" smtClean="0">
              <a:latin typeface="Perpetua" pitchFamily="18" charset="0"/>
            </a:endParaRPr>
          </a:p>
          <a:p>
            <a:pPr marL="914400" lvl="1" indent="-514350">
              <a:buAutoNum type="arabicPeriod"/>
            </a:pPr>
            <a:r>
              <a:rPr lang="en-GB" dirty="0" smtClean="0">
                <a:latin typeface="Perpetua" pitchFamily="18" charset="0"/>
              </a:rPr>
              <a:t>Customer focus, </a:t>
            </a:r>
          </a:p>
          <a:p>
            <a:pPr marL="914400" lvl="1" indent="-514350">
              <a:buAutoNum type="arabicPeriod"/>
            </a:pPr>
            <a:r>
              <a:rPr lang="en-GB" dirty="0" smtClean="0">
                <a:latin typeface="Perpetua" pitchFamily="18" charset="0"/>
              </a:rPr>
              <a:t>Variation, and</a:t>
            </a:r>
          </a:p>
          <a:p>
            <a:pPr marL="914400" lvl="1" indent="-514350">
              <a:buAutoNum type="arabicPeriod"/>
            </a:pPr>
            <a:r>
              <a:rPr lang="en-GB" dirty="0" smtClean="0">
                <a:latin typeface="Perpetua" pitchFamily="18" charset="0"/>
              </a:rPr>
              <a:t> Continuous improvement, showing the relationships and interactions among them. </a:t>
            </a:r>
          </a:p>
          <a:p>
            <a:pPr marL="514350" indent="-514350">
              <a:buNone/>
            </a:pPr>
            <a:endParaRPr lang="en-GB" dirty="0" smtClean="0">
              <a:latin typeface="Perpetua" pitchFamily="18" charset="0"/>
            </a:endParaRPr>
          </a:p>
          <a:p>
            <a:r>
              <a:rPr lang="en-GB" dirty="0" smtClean="0">
                <a:latin typeface="Perpetua" pitchFamily="18" charset="0"/>
              </a:rPr>
              <a:t>It </a:t>
            </a:r>
            <a:r>
              <a:rPr lang="en-GB" dirty="0">
                <a:latin typeface="Perpetua" pitchFamily="18" charset="0"/>
              </a:rPr>
              <a:t>also adds the essential elements of training </a:t>
            </a:r>
            <a:r>
              <a:rPr lang="en-GB" dirty="0" smtClean="0">
                <a:latin typeface="Perpetua" pitchFamily="18" charset="0"/>
              </a:rPr>
              <a:t>and leadership</a:t>
            </a:r>
            <a:r>
              <a:rPr lang="en-GB" dirty="0">
                <a:latin typeface="Perpetua" pitchFamily="18" charset="0"/>
              </a:rPr>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5715000"/>
            <a:ext cx="8229600" cy="785834"/>
          </a:xfrm>
        </p:spPr>
        <p:txBody>
          <a:bodyPr>
            <a:noAutofit/>
          </a:bodyPr>
          <a:lstStyle/>
          <a:p>
            <a:r>
              <a:rPr lang="en-GB" sz="2000" dirty="0"/>
              <a:t>Figure 2.1. The Wheel of Quality. (Copyright ©2003 Kenneth H. Rose)</a:t>
            </a:r>
          </a:p>
        </p:txBody>
      </p:sp>
      <p:pic>
        <p:nvPicPr>
          <p:cNvPr id="1026" name="Picture 2"/>
          <p:cNvPicPr>
            <a:picLocks noChangeAspect="1" noChangeArrowheads="1"/>
          </p:cNvPicPr>
          <p:nvPr/>
        </p:nvPicPr>
        <p:blipFill>
          <a:blip r:embed="rId2"/>
          <a:srcRect/>
          <a:stretch>
            <a:fillRect/>
          </a:stretch>
        </p:blipFill>
        <p:spPr bwMode="auto">
          <a:xfrm>
            <a:off x="571472" y="0"/>
            <a:ext cx="7715304" cy="5929330"/>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Perpetua" pitchFamily="18" charset="0"/>
              </a:rPr>
              <a:t>2.2.1.Customer Focus </a:t>
            </a:r>
            <a:endParaRPr lang="en-GB" dirty="0">
              <a:latin typeface="Perpetua" pitchFamily="18" charset="0"/>
            </a:endParaRPr>
          </a:p>
        </p:txBody>
      </p:sp>
      <p:sp>
        <p:nvSpPr>
          <p:cNvPr id="3" name="Content Placeholder 2"/>
          <p:cNvSpPr>
            <a:spLocks noGrp="1"/>
          </p:cNvSpPr>
          <p:nvPr>
            <p:ph idx="1"/>
          </p:nvPr>
        </p:nvSpPr>
        <p:spPr>
          <a:xfrm>
            <a:off x="457200" y="1214422"/>
            <a:ext cx="8229600" cy="4911741"/>
          </a:xfrm>
        </p:spPr>
        <p:txBody>
          <a:bodyPr>
            <a:normAutofit fontScale="85000" lnSpcReduction="20000"/>
          </a:bodyPr>
          <a:lstStyle/>
          <a:p>
            <a:r>
              <a:rPr lang="en-GB" dirty="0">
                <a:latin typeface="Perpetua" pitchFamily="18" charset="0"/>
              </a:rPr>
              <a:t>Projects have more than one customer</a:t>
            </a:r>
            <a:r>
              <a:rPr lang="en-GB" dirty="0" smtClean="0">
                <a:latin typeface="Perpetua" pitchFamily="18" charset="0"/>
              </a:rPr>
              <a:t>.</a:t>
            </a:r>
          </a:p>
          <a:p>
            <a:r>
              <a:rPr lang="en-GB" dirty="0" smtClean="0">
                <a:latin typeface="Perpetua" pitchFamily="18" charset="0"/>
              </a:rPr>
              <a:t> </a:t>
            </a:r>
            <a:r>
              <a:rPr lang="en-GB" dirty="0">
                <a:latin typeface="Perpetua" pitchFamily="18" charset="0"/>
              </a:rPr>
              <a:t>The tendency is to view the </a:t>
            </a:r>
            <a:r>
              <a:rPr lang="en-GB" dirty="0" smtClean="0">
                <a:latin typeface="Perpetua" pitchFamily="18" charset="0"/>
              </a:rPr>
              <a:t>person or </a:t>
            </a:r>
            <a:r>
              <a:rPr lang="en-GB" dirty="0">
                <a:latin typeface="Perpetua" pitchFamily="18" charset="0"/>
              </a:rPr>
              <a:t>organization that pays the bills as the only customer or the only </a:t>
            </a:r>
            <a:r>
              <a:rPr lang="en-GB" dirty="0" smtClean="0">
                <a:latin typeface="Perpetua" pitchFamily="18" charset="0"/>
              </a:rPr>
              <a:t>customer of </a:t>
            </a:r>
            <a:r>
              <a:rPr lang="en-GB" dirty="0">
                <a:latin typeface="Perpetua" pitchFamily="18" charset="0"/>
              </a:rPr>
              <a:t>any importance. </a:t>
            </a:r>
            <a:endParaRPr lang="en-GB" dirty="0" smtClean="0">
              <a:latin typeface="Perpetua" pitchFamily="18" charset="0"/>
            </a:endParaRPr>
          </a:p>
          <a:p>
            <a:r>
              <a:rPr lang="en-GB" dirty="0" smtClean="0">
                <a:latin typeface="Perpetua" pitchFamily="18" charset="0"/>
              </a:rPr>
              <a:t>A </a:t>
            </a:r>
            <a:r>
              <a:rPr lang="en-GB" dirty="0">
                <a:latin typeface="Perpetua" pitchFamily="18" charset="0"/>
              </a:rPr>
              <a:t>more </a:t>
            </a:r>
            <a:r>
              <a:rPr lang="en-GB" dirty="0" smtClean="0">
                <a:latin typeface="Perpetua" pitchFamily="18" charset="0"/>
              </a:rPr>
              <a:t>savvy(sensible)  </a:t>
            </a:r>
            <a:r>
              <a:rPr lang="en-GB" dirty="0">
                <a:latin typeface="Perpetua" pitchFamily="18" charset="0"/>
              </a:rPr>
              <a:t>view recognizes the existence of a </a:t>
            </a:r>
            <a:r>
              <a:rPr lang="en-GB" dirty="0" smtClean="0">
                <a:latin typeface="Perpetua" pitchFamily="18" charset="0"/>
              </a:rPr>
              <a:t>number of </a:t>
            </a:r>
            <a:r>
              <a:rPr lang="en-GB" dirty="0">
                <a:latin typeface="Perpetua" pitchFamily="18" charset="0"/>
              </a:rPr>
              <a:t>customers that generally fall into three categories</a:t>
            </a:r>
            <a:r>
              <a:rPr lang="en-GB" dirty="0" smtClean="0">
                <a:latin typeface="Perpetua" pitchFamily="18" charset="0"/>
              </a:rPr>
              <a:t>.</a:t>
            </a:r>
          </a:p>
          <a:p>
            <a:endParaRPr lang="en-GB" dirty="0">
              <a:latin typeface="Perpetua" pitchFamily="18" charset="0"/>
            </a:endParaRPr>
          </a:p>
          <a:p>
            <a:pPr marL="914400" lvl="1" indent="-514350">
              <a:buAutoNum type="arabicPeriod"/>
            </a:pPr>
            <a:r>
              <a:rPr lang="en-GB" dirty="0" smtClean="0">
                <a:latin typeface="Perpetua" pitchFamily="18" charset="0"/>
              </a:rPr>
              <a:t>External customers </a:t>
            </a:r>
            <a:r>
              <a:rPr lang="en-GB" dirty="0" smtClean="0">
                <a:latin typeface="Perpetua" pitchFamily="18" charset="0"/>
              </a:rPr>
              <a:t>: </a:t>
            </a:r>
            <a:r>
              <a:rPr lang="en-GB" dirty="0" smtClean="0">
                <a:latin typeface="Perpetua" pitchFamily="18" charset="0"/>
              </a:rPr>
              <a:t>those outside the organization or the project team. Like</a:t>
            </a:r>
            <a:r>
              <a:rPr lang="en-GB" dirty="0" smtClean="0">
                <a:latin typeface="Perpetua" pitchFamily="18" charset="0"/>
              </a:rPr>
              <a:t>, </a:t>
            </a:r>
            <a:r>
              <a:rPr lang="en-GB" dirty="0" smtClean="0">
                <a:latin typeface="Perpetua" pitchFamily="18" charset="0"/>
              </a:rPr>
              <a:t>the client, suppliers.  </a:t>
            </a:r>
          </a:p>
          <a:p>
            <a:pPr marL="914400" lvl="1" indent="-514350">
              <a:buAutoNum type="arabicPeriod"/>
            </a:pPr>
            <a:r>
              <a:rPr lang="en-GB" dirty="0" smtClean="0">
                <a:latin typeface="Perpetua" pitchFamily="18" charset="0"/>
              </a:rPr>
              <a:t>Internal customers : employees and departments </a:t>
            </a:r>
          </a:p>
          <a:p>
            <a:pPr marL="914400" lvl="1" indent="-514350">
              <a:buFont typeface="Arial" pitchFamily="34" charset="0"/>
              <a:buAutoNum type="arabicPeriod"/>
            </a:pPr>
            <a:r>
              <a:rPr lang="en-GB" dirty="0" smtClean="0">
                <a:latin typeface="Perpetua" pitchFamily="18" charset="0"/>
              </a:rPr>
              <a:t>Hidden customers: people or organizations that do not participate directly in the project, but have an interest in or concern about the project to the degree that they may want to influence the outcome.  Like, regulators, general public </a:t>
            </a:r>
            <a:endParaRPr lang="en-GB" dirty="0" smtClean="0">
              <a:latin typeface="Perpetua" pitchFamily="18" charset="0"/>
            </a:endParaRPr>
          </a:p>
          <a:p>
            <a:pPr marL="914400" lvl="1" indent="-514350">
              <a:buAutoNum type="arabicPeriod"/>
            </a:pPr>
            <a:endParaRPr lang="en-GB" dirty="0">
              <a:latin typeface="Perpetu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Perpetua" pitchFamily="18" charset="0"/>
              </a:rPr>
              <a:t>2.1.1. The Dark Ages [</a:t>
            </a:r>
            <a:r>
              <a:rPr lang="en-US" dirty="0" smtClean="0">
                <a:latin typeface="Perpetua" pitchFamily="18" charset="0"/>
              </a:rPr>
              <a:t>The Age of </a:t>
            </a:r>
            <a:r>
              <a:rPr lang="en-US" dirty="0" smtClean="0">
                <a:latin typeface="Perpetua" pitchFamily="18" charset="0"/>
              </a:rPr>
              <a:t>Craftsmanship </a:t>
            </a:r>
            <a:r>
              <a:rPr lang="en-US" dirty="0" smtClean="0">
                <a:latin typeface="Perpetua" pitchFamily="18" charset="0"/>
              </a:rPr>
              <a:t>(pre-1900)]</a:t>
            </a:r>
            <a:endParaRPr lang="en-GB" dirty="0">
              <a:latin typeface="Perpetua" pitchFamily="18" charset="0"/>
            </a:endParaRPr>
          </a:p>
        </p:txBody>
      </p:sp>
      <p:sp>
        <p:nvSpPr>
          <p:cNvPr id="3" name="Content Placeholder 2"/>
          <p:cNvSpPr>
            <a:spLocks noGrp="1"/>
          </p:cNvSpPr>
          <p:nvPr>
            <p:ph idx="1"/>
          </p:nvPr>
        </p:nvSpPr>
        <p:spPr/>
        <p:txBody>
          <a:bodyPr>
            <a:normAutofit/>
          </a:bodyPr>
          <a:lstStyle/>
          <a:p>
            <a:pPr algn="just"/>
            <a:r>
              <a:rPr lang="en-GB" dirty="0" smtClean="0">
                <a:latin typeface="Perpetua" pitchFamily="18" charset="0"/>
              </a:rPr>
              <a:t>The </a:t>
            </a:r>
            <a:r>
              <a:rPr lang="en-GB" dirty="0">
                <a:latin typeface="Perpetua" pitchFamily="18" charset="0"/>
              </a:rPr>
              <a:t>march of quality began during the age of craft production, the </a:t>
            </a:r>
            <a:r>
              <a:rPr lang="en-GB" dirty="0" smtClean="0">
                <a:latin typeface="Perpetua" pitchFamily="18" charset="0"/>
              </a:rPr>
              <a:t>1700s and </a:t>
            </a:r>
            <a:r>
              <a:rPr lang="en-GB" dirty="0">
                <a:latin typeface="Perpetua" pitchFamily="18" charset="0"/>
              </a:rPr>
              <a:t>before</a:t>
            </a:r>
            <a:r>
              <a:rPr lang="en-GB" dirty="0" smtClean="0">
                <a:latin typeface="Perpetua" pitchFamily="18" charset="0"/>
              </a:rPr>
              <a:t>.</a:t>
            </a:r>
          </a:p>
          <a:p>
            <a:pPr algn="just"/>
            <a:endParaRPr lang="en-GB" dirty="0" smtClean="0">
              <a:latin typeface="Perpetua" pitchFamily="18" charset="0"/>
            </a:endParaRPr>
          </a:p>
          <a:p>
            <a:pPr algn="just"/>
            <a:r>
              <a:rPr lang="en-GB" dirty="0" smtClean="0">
                <a:latin typeface="Perpetua" pitchFamily="18" charset="0"/>
              </a:rPr>
              <a:t> </a:t>
            </a:r>
            <a:r>
              <a:rPr lang="en-GB" dirty="0">
                <a:latin typeface="Perpetua" pitchFamily="18" charset="0"/>
              </a:rPr>
              <a:t>During this period, individual craftsmen produced items for </a:t>
            </a:r>
            <a:r>
              <a:rPr lang="en-GB" dirty="0" smtClean="0">
                <a:latin typeface="Perpetua" pitchFamily="18" charset="0"/>
              </a:rPr>
              <a:t>use by </a:t>
            </a:r>
            <a:r>
              <a:rPr lang="en-GB" dirty="0">
                <a:latin typeface="Perpetua" pitchFamily="18" charset="0"/>
              </a:rPr>
              <a:t>others. </a:t>
            </a:r>
            <a:endParaRPr lang="en-GB" dirty="0" smtClean="0">
              <a:latin typeface="Perpetua" pitchFamily="18" charset="0"/>
            </a:endParaRPr>
          </a:p>
          <a:p>
            <a:pPr algn="just"/>
            <a:endParaRPr lang="en-GB" dirty="0" smtClean="0">
              <a:latin typeface="Perpetua" pitchFamily="18" charset="0"/>
            </a:endParaRPr>
          </a:p>
          <a:p>
            <a:pPr marL="342900" lvl="1" indent="-342900" algn="just">
              <a:buFont typeface="Arial" pitchFamily="34" charset="0"/>
              <a:buChar char="•"/>
            </a:pPr>
            <a:r>
              <a:rPr lang="en-GB" i="1" dirty="0" smtClean="0">
                <a:latin typeface="Perpetua" pitchFamily="18" charset="0"/>
              </a:rPr>
              <a:t>The </a:t>
            </a:r>
            <a:r>
              <a:rPr lang="en-GB" i="1" dirty="0">
                <a:latin typeface="Perpetua" pitchFamily="18" charset="0"/>
              </a:rPr>
              <a:t>craftsmen were totally responsible for the product from </a:t>
            </a:r>
            <a:r>
              <a:rPr lang="en-GB" i="1" dirty="0" smtClean="0">
                <a:latin typeface="Perpetua" pitchFamily="18" charset="0"/>
              </a:rPr>
              <a:t>start to </a:t>
            </a:r>
            <a:r>
              <a:rPr lang="en-GB" i="1" dirty="0">
                <a:latin typeface="Perpetua" pitchFamily="18" charset="0"/>
              </a:rPr>
              <a:t>finish. </a:t>
            </a:r>
            <a:r>
              <a:rPr lang="en-US" i="1" dirty="0" smtClean="0">
                <a:latin typeface="Perpetua" pitchFamily="18" charset="0"/>
              </a:rPr>
              <a:t>The responsibility of quality remained with the worker.</a:t>
            </a:r>
          </a:p>
          <a:p>
            <a:pPr algn="just"/>
            <a:endParaRPr lang="en-GB" i="1" dirty="0" smtClean="0">
              <a:latin typeface="Perpetua"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GB" dirty="0">
                <a:latin typeface="Perpetua" pitchFamily="18" charset="0"/>
              </a:rPr>
              <a:t>Customers are important for many reasons. </a:t>
            </a:r>
            <a:endParaRPr lang="en-GB" dirty="0" smtClean="0">
              <a:latin typeface="Perpetua" pitchFamily="18" charset="0"/>
            </a:endParaRPr>
          </a:p>
          <a:p>
            <a:r>
              <a:rPr lang="en-GB" dirty="0" smtClean="0">
                <a:latin typeface="Perpetua" pitchFamily="18" charset="0"/>
              </a:rPr>
              <a:t>People </a:t>
            </a:r>
            <a:r>
              <a:rPr lang="en-GB" dirty="0">
                <a:latin typeface="Perpetua" pitchFamily="18" charset="0"/>
              </a:rPr>
              <a:t>who do not think customers are important should try to </a:t>
            </a:r>
            <a:r>
              <a:rPr lang="en-GB" dirty="0" smtClean="0">
                <a:latin typeface="Perpetua" pitchFamily="18" charset="0"/>
              </a:rPr>
              <a:t>do business </a:t>
            </a:r>
            <a:r>
              <a:rPr lang="en-GB" dirty="0">
                <a:latin typeface="Perpetua" pitchFamily="18" charset="0"/>
              </a:rPr>
              <a:t>without them for a while. </a:t>
            </a:r>
            <a:endParaRPr lang="en-GB" dirty="0" smtClean="0">
              <a:latin typeface="Perpetua" pitchFamily="18" charset="0"/>
            </a:endParaRPr>
          </a:p>
          <a:p>
            <a:pPr lvl="1"/>
            <a:r>
              <a:rPr lang="en-GB" dirty="0" smtClean="0">
                <a:latin typeface="Perpetua" pitchFamily="18" charset="0"/>
              </a:rPr>
              <a:t>Customers </a:t>
            </a:r>
            <a:r>
              <a:rPr lang="en-GB" dirty="0">
                <a:latin typeface="Perpetua" pitchFamily="18" charset="0"/>
              </a:rPr>
              <a:t>buy our products. </a:t>
            </a:r>
            <a:endParaRPr lang="en-GB" dirty="0" smtClean="0">
              <a:latin typeface="Perpetua" pitchFamily="18" charset="0"/>
            </a:endParaRPr>
          </a:p>
          <a:p>
            <a:pPr lvl="1"/>
            <a:r>
              <a:rPr lang="en-GB" dirty="0" smtClean="0">
                <a:latin typeface="Perpetua" pitchFamily="18" charset="0"/>
              </a:rPr>
              <a:t>They buy our </a:t>
            </a:r>
            <a:r>
              <a:rPr lang="en-GB" dirty="0">
                <a:latin typeface="Perpetua" pitchFamily="18" charset="0"/>
              </a:rPr>
              <a:t>products repeatedly. </a:t>
            </a:r>
            <a:endParaRPr lang="en-GB" dirty="0" smtClean="0">
              <a:latin typeface="Perpetua" pitchFamily="18" charset="0"/>
            </a:endParaRPr>
          </a:p>
          <a:p>
            <a:pPr lvl="1"/>
            <a:r>
              <a:rPr lang="en-GB" dirty="0" smtClean="0">
                <a:latin typeface="Perpetua" pitchFamily="18" charset="0"/>
              </a:rPr>
              <a:t>They </a:t>
            </a:r>
            <a:r>
              <a:rPr lang="en-GB" dirty="0">
                <a:latin typeface="Perpetua" pitchFamily="18" charset="0"/>
              </a:rPr>
              <a:t>tell their friends to buy our products. </a:t>
            </a:r>
            <a:endParaRPr lang="en-GB" dirty="0" smtClean="0">
              <a:latin typeface="Perpetua" pitchFamily="18" charset="0"/>
            </a:endParaRPr>
          </a:p>
          <a:p>
            <a:pPr lvl="1"/>
            <a:r>
              <a:rPr lang="en-GB" dirty="0" smtClean="0">
                <a:latin typeface="Perpetua" pitchFamily="18" charset="0"/>
              </a:rPr>
              <a:t>They define </a:t>
            </a:r>
            <a:r>
              <a:rPr lang="en-GB" dirty="0">
                <a:latin typeface="Perpetua" pitchFamily="18" charset="0"/>
              </a:rPr>
              <a:t>needs for new products. </a:t>
            </a:r>
            <a:endParaRPr lang="en-GB" dirty="0" smtClean="0">
              <a:latin typeface="Perpetua" pitchFamily="18" charset="0"/>
            </a:endParaRPr>
          </a:p>
          <a:p>
            <a:pPr lvl="1"/>
            <a:r>
              <a:rPr lang="en-GB" dirty="0" smtClean="0">
                <a:latin typeface="Perpetua" pitchFamily="18" charset="0"/>
              </a:rPr>
              <a:t>They </a:t>
            </a:r>
            <a:r>
              <a:rPr lang="en-GB" dirty="0">
                <a:latin typeface="Perpetua" pitchFamily="18" charset="0"/>
              </a:rPr>
              <a:t>indicate interest in, or a lack of </a:t>
            </a:r>
            <a:r>
              <a:rPr lang="en-GB" dirty="0" smtClean="0">
                <a:latin typeface="Perpetua" pitchFamily="18" charset="0"/>
              </a:rPr>
              <a:t>interest in</a:t>
            </a:r>
            <a:r>
              <a:rPr lang="en-GB" dirty="0">
                <a:latin typeface="Perpetua" pitchFamily="18" charset="0"/>
              </a:rPr>
              <a:t>, or even opposition to, potential products. </a:t>
            </a:r>
            <a:endParaRPr lang="en-GB" dirty="0" smtClean="0">
              <a:latin typeface="Perpetua" pitchFamily="18" charset="0"/>
            </a:endParaRPr>
          </a:p>
          <a:p>
            <a:pPr lvl="1"/>
            <a:r>
              <a:rPr lang="en-GB" dirty="0" smtClean="0">
                <a:latin typeface="Perpetua" pitchFamily="18" charset="0"/>
              </a:rPr>
              <a:t>And </a:t>
            </a:r>
            <a:r>
              <a:rPr lang="en-GB" dirty="0">
                <a:latin typeface="Perpetua" pitchFamily="18" charset="0"/>
              </a:rPr>
              <a:t>perhaps most </a:t>
            </a:r>
            <a:r>
              <a:rPr lang="en-GB" dirty="0" smtClean="0">
                <a:latin typeface="Perpetua" pitchFamily="18" charset="0"/>
              </a:rPr>
              <a:t>important of </a:t>
            </a:r>
            <a:r>
              <a:rPr lang="en-GB" dirty="0">
                <a:latin typeface="Perpetua" pitchFamily="18" charset="0"/>
              </a:rPr>
              <a:t>all, they complain and give us valuable information and insight for </a:t>
            </a:r>
            <a:r>
              <a:rPr lang="en-GB" dirty="0" smtClean="0">
                <a:latin typeface="Perpetua" pitchFamily="18" charset="0"/>
              </a:rPr>
              <a:t>improving our </a:t>
            </a:r>
            <a:r>
              <a:rPr lang="en-GB" dirty="0">
                <a:latin typeface="Perpetua" pitchFamily="18" charset="0"/>
              </a:rPr>
              <a:t>products.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a:latin typeface="Perpetua" pitchFamily="18" charset="0"/>
              </a:rPr>
              <a:t>All of this suggests a </a:t>
            </a:r>
            <a:r>
              <a:rPr lang="en-GB" b="1" dirty="0">
                <a:latin typeface="Perpetua" pitchFamily="18" charset="0"/>
              </a:rPr>
              <a:t>customer role that falls into four parts</a:t>
            </a:r>
            <a:r>
              <a:rPr lang="en-GB" dirty="0">
                <a:latin typeface="Perpetua" pitchFamily="18" charset="0"/>
              </a:rPr>
              <a:t>:</a:t>
            </a:r>
          </a:p>
          <a:p>
            <a:pPr>
              <a:buNone/>
            </a:pPr>
            <a:r>
              <a:rPr lang="en-GB" dirty="0" smtClean="0">
                <a:latin typeface="Perpetua" pitchFamily="18" charset="0"/>
              </a:rPr>
              <a:t>	1</a:t>
            </a:r>
            <a:r>
              <a:rPr lang="en-GB" dirty="0">
                <a:latin typeface="Perpetua" pitchFamily="18" charset="0"/>
              </a:rPr>
              <a:t>. </a:t>
            </a:r>
            <a:r>
              <a:rPr lang="en-GB" b="1" dirty="0">
                <a:latin typeface="Perpetua" pitchFamily="18" charset="0"/>
              </a:rPr>
              <a:t>Provide needs and requirements — </a:t>
            </a:r>
            <a:r>
              <a:rPr lang="en-GB" dirty="0">
                <a:latin typeface="Perpetua" pitchFamily="18" charset="0"/>
              </a:rPr>
              <a:t>Customers are important </a:t>
            </a:r>
            <a:r>
              <a:rPr lang="en-GB" dirty="0" smtClean="0">
                <a:latin typeface="Perpetua" pitchFamily="18" charset="0"/>
              </a:rPr>
              <a:t>because they </a:t>
            </a:r>
            <a:r>
              <a:rPr lang="en-GB" dirty="0">
                <a:latin typeface="Perpetua" pitchFamily="18" charset="0"/>
              </a:rPr>
              <a:t>are the source of requirements that are the foundation for </a:t>
            </a:r>
            <a:r>
              <a:rPr lang="en-GB" dirty="0" smtClean="0">
                <a:latin typeface="Perpetua" pitchFamily="18" charset="0"/>
              </a:rPr>
              <a:t>the project</a:t>
            </a:r>
            <a:r>
              <a:rPr lang="en-GB" dirty="0">
                <a:latin typeface="Perpetua" pitchFamily="18" charset="0"/>
              </a:rPr>
              <a:t>.</a:t>
            </a:r>
          </a:p>
          <a:p>
            <a:pPr>
              <a:buNone/>
            </a:pPr>
            <a:r>
              <a:rPr lang="en-GB" dirty="0" smtClean="0">
                <a:latin typeface="Perpetua" pitchFamily="18" charset="0"/>
              </a:rPr>
              <a:t>	2</a:t>
            </a:r>
            <a:r>
              <a:rPr lang="en-GB" dirty="0">
                <a:latin typeface="Perpetua" pitchFamily="18" charset="0"/>
              </a:rPr>
              <a:t>. </a:t>
            </a:r>
            <a:r>
              <a:rPr lang="en-GB" b="1" dirty="0">
                <a:latin typeface="Perpetua" pitchFamily="18" charset="0"/>
              </a:rPr>
              <a:t>Define standards — </a:t>
            </a:r>
            <a:r>
              <a:rPr lang="en-GB" dirty="0">
                <a:latin typeface="Perpetua" pitchFamily="18" charset="0"/>
              </a:rPr>
              <a:t>Beyond requirements</a:t>
            </a:r>
            <a:r>
              <a:rPr lang="en-GB" b="1" dirty="0">
                <a:latin typeface="Perpetua" pitchFamily="18" charset="0"/>
              </a:rPr>
              <a:t>, </a:t>
            </a:r>
            <a:r>
              <a:rPr lang="en-GB" dirty="0">
                <a:latin typeface="Perpetua" pitchFamily="18" charset="0"/>
              </a:rPr>
              <a:t>customers describe </a:t>
            </a:r>
            <a:r>
              <a:rPr lang="en-GB" b="1" dirty="0">
                <a:latin typeface="Perpetua" pitchFamily="18" charset="0"/>
              </a:rPr>
              <a:t>“</a:t>
            </a:r>
            <a:r>
              <a:rPr lang="en-GB" b="1" dirty="0" smtClean="0">
                <a:latin typeface="Perpetua" pitchFamily="18" charset="0"/>
              </a:rPr>
              <a:t>how well</a:t>
            </a:r>
            <a:r>
              <a:rPr lang="en-GB" b="1" dirty="0">
                <a:latin typeface="Perpetua" pitchFamily="18" charset="0"/>
              </a:rPr>
              <a:t>” a product should perform.</a:t>
            </a:r>
            <a:r>
              <a:rPr lang="en-GB" dirty="0">
                <a:latin typeface="Perpetua" pitchFamily="18" charset="0"/>
              </a:rPr>
              <a:t> They provide </a:t>
            </a:r>
            <a:r>
              <a:rPr lang="en-GB" b="1" dirty="0">
                <a:latin typeface="Perpetua" pitchFamily="18" charset="0"/>
              </a:rPr>
              <a:t>measurable targets</a:t>
            </a:r>
            <a:r>
              <a:rPr lang="en-GB" b="1" dirty="0" smtClean="0">
                <a:latin typeface="Perpetua" pitchFamily="18" charset="0"/>
              </a:rPr>
              <a:t>. [performance targets] </a:t>
            </a:r>
          </a:p>
          <a:p>
            <a:pPr>
              <a:buNone/>
            </a:pPr>
            <a:r>
              <a:rPr lang="en-GB" dirty="0" smtClean="0">
                <a:latin typeface="Perpetua" pitchFamily="18" charset="0"/>
              </a:rPr>
              <a:t>	3</a:t>
            </a:r>
            <a:r>
              <a:rPr lang="en-GB" dirty="0">
                <a:latin typeface="Perpetua" pitchFamily="18" charset="0"/>
              </a:rPr>
              <a:t>. </a:t>
            </a:r>
            <a:r>
              <a:rPr lang="en-GB" b="1" dirty="0">
                <a:latin typeface="Perpetua" pitchFamily="18" charset="0"/>
              </a:rPr>
              <a:t>Evaluate products — Customers will accept or reject </a:t>
            </a:r>
            <a:r>
              <a:rPr lang="en-GB" dirty="0">
                <a:latin typeface="Perpetua" pitchFamily="18" charset="0"/>
              </a:rPr>
              <a:t>products </a:t>
            </a:r>
            <a:r>
              <a:rPr lang="en-GB" dirty="0" smtClean="0">
                <a:latin typeface="Perpetua" pitchFamily="18" charset="0"/>
              </a:rPr>
              <a:t>based on </a:t>
            </a:r>
            <a:r>
              <a:rPr lang="en-GB" dirty="0">
                <a:latin typeface="Perpetua" pitchFamily="18" charset="0"/>
              </a:rPr>
              <a:t>the degree to which the products meet their expectations.</a:t>
            </a:r>
          </a:p>
          <a:p>
            <a:pPr>
              <a:buNone/>
            </a:pPr>
            <a:r>
              <a:rPr lang="en-GB" dirty="0" smtClean="0">
                <a:latin typeface="Perpetua" pitchFamily="18" charset="0"/>
              </a:rPr>
              <a:t>	4</a:t>
            </a:r>
            <a:r>
              <a:rPr lang="en-GB" dirty="0">
                <a:latin typeface="Perpetua" pitchFamily="18" charset="0"/>
              </a:rPr>
              <a:t>. </a:t>
            </a:r>
            <a:r>
              <a:rPr lang="en-GB" b="1" dirty="0">
                <a:latin typeface="Perpetua" pitchFamily="18" charset="0"/>
              </a:rPr>
              <a:t>Provide feedback — </a:t>
            </a:r>
            <a:r>
              <a:rPr lang="en-GB" dirty="0">
                <a:latin typeface="Perpetua" pitchFamily="18" charset="0"/>
              </a:rPr>
              <a:t>Customers will comment, complain, </a:t>
            </a:r>
            <a:r>
              <a:rPr lang="en-GB" dirty="0" smtClean="0">
                <a:latin typeface="Perpetua" pitchFamily="18" charset="0"/>
              </a:rPr>
              <a:t>recommend, or </a:t>
            </a:r>
            <a:r>
              <a:rPr lang="en-GB" dirty="0">
                <a:latin typeface="Perpetua" pitchFamily="18" charset="0"/>
              </a:rPr>
              <a:t>purchase a product again.</a:t>
            </a:r>
            <a:endParaRPr lang="en-GB" b="1" dirty="0">
              <a:latin typeface="Perpetua"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latin typeface="Perpetua" pitchFamily="18" charset="0"/>
              </a:rPr>
              <a:t>2.2.2. Variation</a:t>
            </a:r>
            <a:br>
              <a:rPr lang="en-GB" dirty="0" smtClean="0">
                <a:latin typeface="Perpetua" pitchFamily="18" charset="0"/>
              </a:rPr>
            </a:br>
            <a:endParaRPr lang="en-GB" dirty="0"/>
          </a:p>
        </p:txBody>
      </p:sp>
      <p:sp>
        <p:nvSpPr>
          <p:cNvPr id="3" name="Content Placeholder 2"/>
          <p:cNvSpPr>
            <a:spLocks noGrp="1"/>
          </p:cNvSpPr>
          <p:nvPr>
            <p:ph idx="1"/>
          </p:nvPr>
        </p:nvSpPr>
        <p:spPr/>
        <p:txBody>
          <a:bodyPr>
            <a:normAutofit fontScale="77500" lnSpcReduction="20000"/>
          </a:bodyPr>
          <a:lstStyle/>
          <a:p>
            <a:r>
              <a:rPr lang="en-GB" b="1" dirty="0" smtClean="0">
                <a:latin typeface="Perpetua" pitchFamily="18" charset="0"/>
              </a:rPr>
              <a:t>Repeatable </a:t>
            </a:r>
            <a:r>
              <a:rPr lang="en-GB" b="1" dirty="0">
                <a:latin typeface="Perpetua" pitchFamily="18" charset="0"/>
              </a:rPr>
              <a:t>processes do not produce precisely repeatable results. </a:t>
            </a:r>
            <a:endParaRPr lang="en-GB" dirty="0">
              <a:latin typeface="Perpetua" pitchFamily="18" charset="0"/>
            </a:endParaRPr>
          </a:p>
          <a:p>
            <a:r>
              <a:rPr lang="en-GB" dirty="0" smtClean="0">
                <a:latin typeface="Perpetua" pitchFamily="18" charset="0"/>
              </a:rPr>
              <a:t>Variation is </a:t>
            </a:r>
            <a:r>
              <a:rPr lang="en-GB" dirty="0">
                <a:latin typeface="Perpetua" pitchFamily="18" charset="0"/>
              </a:rPr>
              <a:t>a characteristic of any production process, but it is not a great mystery.</a:t>
            </a:r>
          </a:p>
          <a:p>
            <a:r>
              <a:rPr lang="en-GB" b="1" dirty="0">
                <a:latin typeface="Perpetua" pitchFamily="18" charset="0"/>
              </a:rPr>
              <a:t>Variation can and must be understood and controlled in order to </a:t>
            </a:r>
            <a:r>
              <a:rPr lang="en-GB" b="1" dirty="0" smtClean="0">
                <a:latin typeface="Perpetua" pitchFamily="18" charset="0"/>
              </a:rPr>
              <a:t>influence results</a:t>
            </a:r>
            <a:r>
              <a:rPr lang="en-GB" b="1" dirty="0">
                <a:latin typeface="Perpetua" pitchFamily="18" charset="0"/>
              </a:rPr>
              <a:t>. </a:t>
            </a:r>
            <a:endParaRPr lang="en-GB" b="1" dirty="0" smtClean="0">
              <a:latin typeface="Perpetua" pitchFamily="18" charset="0"/>
            </a:endParaRPr>
          </a:p>
          <a:p>
            <a:r>
              <a:rPr lang="en-GB" dirty="0" smtClean="0">
                <a:latin typeface="Perpetua" pitchFamily="18" charset="0"/>
              </a:rPr>
              <a:t>The </a:t>
            </a:r>
            <a:r>
              <a:rPr lang="en-GB" dirty="0">
                <a:latin typeface="Perpetua" pitchFamily="18" charset="0"/>
              </a:rPr>
              <a:t>unique aspects of projects can lead managers and team </a:t>
            </a:r>
            <a:r>
              <a:rPr lang="en-GB" dirty="0" smtClean="0">
                <a:latin typeface="Perpetua" pitchFamily="18" charset="0"/>
              </a:rPr>
              <a:t>members to </a:t>
            </a:r>
            <a:r>
              <a:rPr lang="en-GB" dirty="0">
                <a:latin typeface="Perpetua" pitchFamily="18" charset="0"/>
              </a:rPr>
              <a:t>believe that everything they do is unique and that variation is not an issue.</a:t>
            </a:r>
          </a:p>
          <a:p>
            <a:r>
              <a:rPr lang="en-GB" dirty="0">
                <a:latin typeface="Perpetua" pitchFamily="18" charset="0"/>
              </a:rPr>
              <a:t>Project managers may have to spend a little time to determine </a:t>
            </a:r>
            <a:r>
              <a:rPr lang="en-GB" b="1" dirty="0">
                <a:solidFill>
                  <a:srgbClr val="0070C0"/>
                </a:solidFill>
                <a:latin typeface="Perpetua" pitchFamily="18" charset="0"/>
              </a:rPr>
              <a:t>what </a:t>
            </a:r>
            <a:r>
              <a:rPr lang="en-GB" b="1" dirty="0" smtClean="0">
                <a:solidFill>
                  <a:srgbClr val="0070C0"/>
                </a:solidFill>
                <a:latin typeface="Perpetua" pitchFamily="18" charset="0"/>
              </a:rPr>
              <a:t>tasks within </a:t>
            </a:r>
            <a:r>
              <a:rPr lang="en-GB" b="1" dirty="0">
                <a:solidFill>
                  <a:srgbClr val="0070C0"/>
                </a:solidFill>
                <a:latin typeface="Perpetua" pitchFamily="18" charset="0"/>
              </a:rPr>
              <a:t>a project, or between projects, involve repeatable work</a:t>
            </a:r>
            <a:r>
              <a:rPr lang="en-GB" b="1" dirty="0" smtClean="0">
                <a:solidFill>
                  <a:srgbClr val="0070C0"/>
                </a:solidFill>
                <a:latin typeface="Perpetua" pitchFamily="18" charset="0"/>
              </a:rPr>
              <a:t>.</a:t>
            </a:r>
          </a:p>
          <a:p>
            <a:r>
              <a:rPr lang="en-GB" dirty="0" smtClean="0">
                <a:latin typeface="Perpetua" pitchFamily="18" charset="0"/>
              </a:rPr>
              <a:t> </a:t>
            </a:r>
            <a:r>
              <a:rPr lang="en-GB" dirty="0">
                <a:latin typeface="Perpetua" pitchFamily="18" charset="0"/>
              </a:rPr>
              <a:t>Doing so </a:t>
            </a:r>
            <a:r>
              <a:rPr lang="en-GB" dirty="0" smtClean="0">
                <a:latin typeface="Perpetua" pitchFamily="18" charset="0"/>
              </a:rPr>
              <a:t>is an </a:t>
            </a:r>
            <a:r>
              <a:rPr lang="en-GB" dirty="0">
                <a:latin typeface="Perpetua" pitchFamily="18" charset="0"/>
              </a:rPr>
              <a:t>early step toward improved quality.</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a:latin typeface="Perpetua" pitchFamily="18" charset="0"/>
              </a:rPr>
              <a:t>This is an important matter because variation can produce defects</a:t>
            </a:r>
            <a:r>
              <a:rPr lang="en-GB" dirty="0" smtClean="0">
                <a:latin typeface="Perpetua" pitchFamily="18" charset="0"/>
              </a:rPr>
              <a:t>.</a:t>
            </a:r>
          </a:p>
          <a:p>
            <a:r>
              <a:rPr lang="en-GB" dirty="0" smtClean="0">
                <a:latin typeface="Perpetua" pitchFamily="18" charset="0"/>
              </a:rPr>
              <a:t> After identifying </a:t>
            </a:r>
            <a:r>
              <a:rPr lang="en-GB" dirty="0">
                <a:latin typeface="Perpetua" pitchFamily="18" charset="0"/>
              </a:rPr>
              <a:t>sources of potential variation, project managers must seek </a:t>
            </a:r>
            <a:r>
              <a:rPr lang="en-GB" dirty="0" smtClean="0">
                <a:latin typeface="Perpetua" pitchFamily="18" charset="0"/>
              </a:rPr>
              <a:t>to understand </a:t>
            </a:r>
            <a:r>
              <a:rPr lang="en-GB" dirty="0">
                <a:latin typeface="Perpetua" pitchFamily="18" charset="0"/>
              </a:rPr>
              <a:t>the variation, </a:t>
            </a:r>
            <a:r>
              <a:rPr lang="en-GB" b="1" dirty="0">
                <a:latin typeface="Perpetua" pitchFamily="18" charset="0"/>
              </a:rPr>
              <a:t>why it occurs, and what its effects are. </a:t>
            </a:r>
            <a:endParaRPr lang="en-GB" b="1" dirty="0" smtClean="0">
              <a:latin typeface="Perpetua" pitchFamily="18" charset="0"/>
            </a:endParaRPr>
          </a:p>
          <a:p>
            <a:r>
              <a:rPr lang="en-GB" dirty="0" smtClean="0">
                <a:latin typeface="Perpetua" pitchFamily="18" charset="0"/>
              </a:rPr>
              <a:t>Then they must </a:t>
            </a:r>
            <a:r>
              <a:rPr lang="en-GB" dirty="0">
                <a:latin typeface="Perpetua" pitchFamily="18" charset="0"/>
              </a:rPr>
              <a:t>control the variation so the process involved performs </a:t>
            </a:r>
            <a:r>
              <a:rPr lang="en-GB" dirty="0" smtClean="0">
                <a:latin typeface="Perpetua" pitchFamily="18" charset="0"/>
              </a:rPr>
              <a:t>consistently, producing </a:t>
            </a:r>
            <a:r>
              <a:rPr lang="en-GB" dirty="0">
                <a:latin typeface="Perpetua" pitchFamily="18" charset="0"/>
              </a:rPr>
              <a:t>predictable results</a:t>
            </a:r>
            <a:r>
              <a:rPr lang="en-GB" dirty="0" smtClean="0">
                <a:latin typeface="Perpetua" pitchFamily="18" charset="0"/>
              </a:rPr>
              <a:t>.</a:t>
            </a:r>
          </a:p>
          <a:p>
            <a:r>
              <a:rPr lang="en-GB" dirty="0" smtClean="0">
                <a:latin typeface="Perpetua" pitchFamily="18" charset="0"/>
              </a:rPr>
              <a:t> </a:t>
            </a:r>
            <a:r>
              <a:rPr lang="en-GB" dirty="0">
                <a:latin typeface="Perpetua" pitchFamily="18" charset="0"/>
              </a:rPr>
              <a:t>Improvement occurs when project managers </a:t>
            </a:r>
            <a:r>
              <a:rPr lang="en-GB" dirty="0" smtClean="0">
                <a:latin typeface="Perpetua" pitchFamily="18" charset="0"/>
              </a:rPr>
              <a:t>or members </a:t>
            </a:r>
            <a:r>
              <a:rPr lang="en-GB" dirty="0">
                <a:latin typeface="Perpetua" pitchFamily="18" charset="0"/>
              </a:rPr>
              <a:t>of the project team </a:t>
            </a:r>
            <a:r>
              <a:rPr lang="en-GB" b="1" dirty="0">
                <a:solidFill>
                  <a:srgbClr val="0070C0"/>
                </a:solidFill>
                <a:latin typeface="Perpetua" pitchFamily="18" charset="0"/>
              </a:rPr>
              <a:t>analyze the process and take action to </a:t>
            </a:r>
            <a:r>
              <a:rPr lang="en-GB" b="1" dirty="0" smtClean="0">
                <a:solidFill>
                  <a:srgbClr val="0070C0"/>
                </a:solidFill>
                <a:latin typeface="Perpetua" pitchFamily="18" charset="0"/>
              </a:rPr>
              <a:t>reduce the </a:t>
            </a:r>
            <a:r>
              <a:rPr lang="en-GB" b="1" dirty="0">
                <a:solidFill>
                  <a:srgbClr val="0070C0"/>
                </a:solidFill>
                <a:latin typeface="Perpetua" pitchFamily="18" charset="0"/>
              </a:rPr>
              <a:t>variation to some degree</a:t>
            </a:r>
            <a:r>
              <a:rPr lang="en-GB" dirty="0">
                <a:latin typeface="Perpetua" pitchFamily="18" charset="0"/>
              </a:rPr>
              <a:t>. </a:t>
            </a:r>
            <a:endParaRPr lang="en-GB" dirty="0" smtClean="0">
              <a:latin typeface="Perpetua" pitchFamily="18" charset="0"/>
            </a:endParaRPr>
          </a:p>
          <a:p>
            <a:r>
              <a:rPr lang="en-GB" dirty="0" smtClean="0">
                <a:latin typeface="Perpetua" pitchFamily="18" charset="0"/>
              </a:rPr>
              <a:t>If </a:t>
            </a:r>
            <a:r>
              <a:rPr lang="en-GB" dirty="0">
                <a:latin typeface="Perpetua" pitchFamily="18" charset="0"/>
              </a:rPr>
              <a:t>the process is routinely producing results </a:t>
            </a:r>
            <a:r>
              <a:rPr lang="en-GB" dirty="0" smtClean="0">
                <a:latin typeface="Perpetua" pitchFamily="18" charset="0"/>
              </a:rPr>
              <a:t>that lie </a:t>
            </a:r>
            <a:r>
              <a:rPr lang="en-GB" dirty="0">
                <a:latin typeface="Perpetua" pitchFamily="18" charset="0"/>
              </a:rPr>
              <a:t>outside established specifications, it must be fixed immediately. </a:t>
            </a:r>
            <a:endParaRPr lang="en-GB" dirty="0" smtClean="0">
              <a:latin typeface="Perpetua"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GB" dirty="0" smtClean="0">
                <a:latin typeface="Perpetua" pitchFamily="18" charset="0"/>
              </a:rPr>
              <a:t>Subsequent actions should reduce variation further, which results in a higher number of conforming products or products that conform more closely to the target value</a:t>
            </a:r>
            <a:r>
              <a:rPr lang="en-GB" dirty="0" smtClean="0">
                <a:latin typeface="Perpetua" pitchFamily="18" charset="0"/>
              </a:rPr>
              <a:t>.</a:t>
            </a:r>
          </a:p>
          <a:p>
            <a:endParaRPr lang="en-GB" dirty="0" smtClean="0">
              <a:latin typeface="Perpetua" pitchFamily="18" charset="0"/>
            </a:endParaRPr>
          </a:p>
          <a:p>
            <a:r>
              <a:rPr lang="en-GB" dirty="0" smtClean="0">
                <a:latin typeface="Perpetua" pitchFamily="18" charset="0"/>
              </a:rPr>
              <a:t> As an example, the “Six Sigma” approach to quality management establishes a goal of process variation so narrow that product specifications encompass six standard deviations above and below the mean when performance results are plotted on a curve. The practical result, adjusted to allow a slight shift in the mean over time, is no more than 3.4 defects per million.</a:t>
            </a:r>
          </a:p>
          <a:p>
            <a:endParaRPr lang="en-GB" dirty="0">
              <a:latin typeface="Perpetua" pitchFamily="18" charset="0"/>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Perpetua" pitchFamily="18" charset="0"/>
              </a:rPr>
              <a:t>2.2.3</a:t>
            </a:r>
            <a:r>
              <a:rPr lang="en-GB" dirty="0" smtClean="0">
                <a:latin typeface="Perpetua" pitchFamily="18" charset="0"/>
              </a:rPr>
              <a:t>. Continuous Improvement</a:t>
            </a:r>
            <a:br>
              <a:rPr lang="en-GB" dirty="0" smtClean="0">
                <a:latin typeface="Perpetua" pitchFamily="18" charset="0"/>
              </a:rPr>
            </a:br>
            <a:endParaRPr lang="en-GB" dirty="0">
              <a:latin typeface="Perpetua" pitchFamily="18" charset="0"/>
            </a:endParaRPr>
          </a:p>
        </p:txBody>
      </p:sp>
      <p:sp>
        <p:nvSpPr>
          <p:cNvPr id="3" name="Content Placeholder 2"/>
          <p:cNvSpPr>
            <a:spLocks noGrp="1"/>
          </p:cNvSpPr>
          <p:nvPr>
            <p:ph idx="1"/>
          </p:nvPr>
        </p:nvSpPr>
        <p:spPr/>
        <p:txBody>
          <a:bodyPr>
            <a:normAutofit fontScale="77500" lnSpcReduction="20000"/>
          </a:bodyPr>
          <a:lstStyle/>
          <a:p>
            <a:r>
              <a:rPr lang="en-GB" dirty="0" smtClean="0">
                <a:latin typeface="Perpetua" pitchFamily="18" charset="0"/>
              </a:rPr>
              <a:t>Continuous </a:t>
            </a:r>
            <a:r>
              <a:rPr lang="en-GB" dirty="0">
                <a:latin typeface="Perpetua" pitchFamily="18" charset="0"/>
              </a:rPr>
              <a:t>improvement can be a </a:t>
            </a:r>
            <a:r>
              <a:rPr lang="en-GB" dirty="0" smtClean="0">
                <a:latin typeface="Perpetua" pitchFamily="18" charset="0"/>
              </a:rPr>
              <a:t>problematic </a:t>
            </a:r>
            <a:r>
              <a:rPr lang="en-GB" dirty="0">
                <a:latin typeface="Perpetua" pitchFamily="18" charset="0"/>
              </a:rPr>
              <a:t>issue for project managers. </a:t>
            </a:r>
            <a:r>
              <a:rPr lang="en-GB" dirty="0" smtClean="0">
                <a:latin typeface="Perpetua" pitchFamily="18" charset="0"/>
              </a:rPr>
              <a:t>Projects based </a:t>
            </a:r>
            <a:r>
              <a:rPr lang="en-GB" dirty="0">
                <a:latin typeface="Perpetua" pitchFamily="18" charset="0"/>
              </a:rPr>
              <a:t>on an external contract have explicit specifications — obligations in </a:t>
            </a:r>
            <a:r>
              <a:rPr lang="en-GB" dirty="0" smtClean="0">
                <a:latin typeface="Perpetua" pitchFamily="18" charset="0"/>
              </a:rPr>
              <a:t>the contract.</a:t>
            </a:r>
          </a:p>
          <a:p>
            <a:r>
              <a:rPr lang="en-GB" dirty="0">
                <a:latin typeface="Perpetua" pitchFamily="18" charset="0"/>
              </a:rPr>
              <a:t>A practical approach may be to “meet specifications” because </a:t>
            </a:r>
            <a:r>
              <a:rPr lang="en-GB" dirty="0" smtClean="0">
                <a:latin typeface="Perpetua" pitchFamily="18" charset="0"/>
              </a:rPr>
              <a:t>that is </a:t>
            </a:r>
            <a:r>
              <a:rPr lang="en-GB" dirty="0">
                <a:latin typeface="Perpetua" pitchFamily="18" charset="0"/>
              </a:rPr>
              <a:t>what is required and that is all that is paid for. </a:t>
            </a:r>
            <a:endParaRPr lang="en-GB" dirty="0" smtClean="0">
              <a:latin typeface="Perpetua" pitchFamily="18" charset="0"/>
            </a:endParaRPr>
          </a:p>
          <a:p>
            <a:r>
              <a:rPr lang="en-GB" dirty="0" smtClean="0">
                <a:latin typeface="Perpetua" pitchFamily="18" charset="0"/>
              </a:rPr>
              <a:t>In </a:t>
            </a:r>
            <a:r>
              <a:rPr lang="en-GB" dirty="0">
                <a:latin typeface="Perpetua" pitchFamily="18" charset="0"/>
              </a:rPr>
              <a:t>fact, “quality” is </a:t>
            </a:r>
            <a:r>
              <a:rPr lang="en-GB" dirty="0" smtClean="0">
                <a:latin typeface="Perpetua" pitchFamily="18" charset="0"/>
              </a:rPr>
              <a:t>defined by </a:t>
            </a:r>
            <a:r>
              <a:rPr lang="en-GB" dirty="0">
                <a:latin typeface="Perpetua" pitchFamily="18" charset="0"/>
              </a:rPr>
              <a:t>some as “conformance to requirements,” suggesting that meeting </a:t>
            </a:r>
            <a:r>
              <a:rPr lang="en-GB" dirty="0" smtClean="0">
                <a:latin typeface="Perpetua" pitchFamily="18" charset="0"/>
              </a:rPr>
              <a:t>specifications achieves </a:t>
            </a:r>
            <a:r>
              <a:rPr lang="en-GB" dirty="0">
                <a:latin typeface="Perpetua" pitchFamily="18" charset="0"/>
              </a:rPr>
              <a:t>quality. </a:t>
            </a:r>
            <a:endParaRPr lang="en-GB" dirty="0" smtClean="0">
              <a:latin typeface="Perpetua" pitchFamily="18" charset="0"/>
            </a:endParaRPr>
          </a:p>
          <a:p>
            <a:r>
              <a:rPr lang="en-GB" dirty="0" smtClean="0">
                <a:latin typeface="Perpetua" pitchFamily="18" charset="0"/>
              </a:rPr>
              <a:t>Superficially</a:t>
            </a:r>
            <a:r>
              <a:rPr lang="en-GB" dirty="0">
                <a:latin typeface="Perpetua" pitchFamily="18" charset="0"/>
              </a:rPr>
              <a:t>, meeting specifications is the goal. </a:t>
            </a:r>
            <a:endParaRPr lang="en-GB" dirty="0" smtClean="0">
              <a:latin typeface="Perpetua" pitchFamily="18" charset="0"/>
            </a:endParaRPr>
          </a:p>
          <a:p>
            <a:r>
              <a:rPr lang="en-GB" dirty="0" smtClean="0">
                <a:latin typeface="Perpetua" pitchFamily="18" charset="0"/>
              </a:rPr>
              <a:t>The Project </a:t>
            </a:r>
            <a:r>
              <a:rPr lang="en-GB" dirty="0">
                <a:latin typeface="Perpetua" pitchFamily="18" charset="0"/>
              </a:rPr>
              <a:t>Management Institute makes much of this, stating that this is all </a:t>
            </a:r>
            <a:r>
              <a:rPr lang="en-GB" dirty="0" smtClean="0">
                <a:latin typeface="Perpetua" pitchFamily="18" charset="0"/>
              </a:rPr>
              <a:t>a project </a:t>
            </a:r>
            <a:r>
              <a:rPr lang="en-GB" dirty="0">
                <a:latin typeface="Perpetua" pitchFamily="18" charset="0"/>
              </a:rPr>
              <a:t>manager should do; anything beyond is “gold plating.” </a:t>
            </a:r>
            <a:endParaRPr lang="en-GB" dirty="0" smtClean="0">
              <a:latin typeface="Perpetua" pitchFamily="18" charset="0"/>
            </a:endParaRPr>
          </a:p>
          <a:p>
            <a:r>
              <a:rPr lang="en-GB" dirty="0" smtClean="0">
                <a:latin typeface="Perpetua" pitchFamily="18" charset="0"/>
              </a:rPr>
              <a:t>This makes good </a:t>
            </a:r>
            <a:r>
              <a:rPr lang="en-GB" dirty="0">
                <a:latin typeface="Perpetua" pitchFamily="18" charset="0"/>
              </a:rPr>
              <a:t>sense. </a:t>
            </a:r>
            <a:endParaRPr lang="en-GB" dirty="0" smtClean="0">
              <a:latin typeface="Perpetua" pitchFamily="18" charset="0"/>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Perpetua" pitchFamily="18" charset="0"/>
              </a:rPr>
              <a:t>2.2.3. Continuous Improvement</a:t>
            </a:r>
            <a:br>
              <a:rPr lang="en-GB" dirty="0" smtClean="0">
                <a:latin typeface="Perpetua" pitchFamily="18" charset="0"/>
              </a:rPr>
            </a:br>
            <a:endParaRPr lang="en-GB" dirty="0"/>
          </a:p>
        </p:txBody>
      </p:sp>
      <p:sp>
        <p:nvSpPr>
          <p:cNvPr id="3" name="Content Placeholder 2"/>
          <p:cNvSpPr>
            <a:spLocks noGrp="1"/>
          </p:cNvSpPr>
          <p:nvPr>
            <p:ph idx="1"/>
          </p:nvPr>
        </p:nvSpPr>
        <p:spPr/>
        <p:txBody>
          <a:bodyPr>
            <a:normAutofit fontScale="70000" lnSpcReduction="20000"/>
          </a:bodyPr>
          <a:lstStyle/>
          <a:p>
            <a:r>
              <a:rPr lang="en-GB" i="1" dirty="0" smtClean="0">
                <a:latin typeface="Perpetua" pitchFamily="18" charset="0"/>
              </a:rPr>
              <a:t>Meeting specifications also </a:t>
            </a:r>
            <a:r>
              <a:rPr lang="en-GB" dirty="0" smtClean="0">
                <a:latin typeface="Perpetua" pitchFamily="18" charset="0"/>
              </a:rPr>
              <a:t>constrains project performance to the limits of the specification or the customer’s understanding of technology or what is possible. </a:t>
            </a:r>
          </a:p>
          <a:p>
            <a:r>
              <a:rPr lang="en-GB" dirty="0" smtClean="0">
                <a:latin typeface="Perpetua" pitchFamily="18" charset="0"/>
              </a:rPr>
              <a:t>It does not give the customer a better solution if one is possible</a:t>
            </a:r>
          </a:p>
          <a:p>
            <a:r>
              <a:rPr lang="en-GB" dirty="0" smtClean="0">
                <a:latin typeface="Perpetua" pitchFamily="18" charset="0"/>
              </a:rPr>
              <a:t>. It does not enhance organizational competence unless specifications have been set challengingly high something contract managers are reluctant to do. </a:t>
            </a:r>
          </a:p>
          <a:p>
            <a:r>
              <a:rPr lang="en-GB" dirty="0" smtClean="0">
                <a:latin typeface="Perpetua" pitchFamily="18" charset="0"/>
              </a:rPr>
              <a:t>Meeting specifications can mean safe, routine performance that does not enhance organizational competitiveness.</a:t>
            </a:r>
          </a:p>
          <a:p>
            <a:r>
              <a:rPr lang="en-GB" dirty="0" smtClean="0">
                <a:latin typeface="Perpetua" pitchFamily="18" charset="0"/>
              </a:rPr>
              <a:t>Specifications provide a </a:t>
            </a:r>
            <a:r>
              <a:rPr lang="en-GB" dirty="0" smtClean="0">
                <a:latin typeface="Perpetua" pitchFamily="18" charset="0"/>
              </a:rPr>
              <a:t>puzzle </a:t>
            </a:r>
            <a:r>
              <a:rPr lang="en-GB" dirty="0" smtClean="0">
                <a:latin typeface="Perpetua" pitchFamily="18" charset="0"/>
              </a:rPr>
              <a:t>that is simply stated:</a:t>
            </a:r>
          </a:p>
          <a:p>
            <a:pPr lvl="1"/>
            <a:r>
              <a:rPr lang="en-GB" dirty="0" smtClean="0">
                <a:latin typeface="Perpetua" pitchFamily="18" charset="0"/>
              </a:rPr>
              <a:t>If you don’t meet the specifications, you are in default.</a:t>
            </a:r>
          </a:p>
          <a:p>
            <a:pPr lvl="1"/>
            <a:r>
              <a:rPr lang="en-GB" dirty="0" smtClean="0">
                <a:latin typeface="Perpetua" pitchFamily="18" charset="0"/>
              </a:rPr>
              <a:t>If you want to complete the current contract, meet the contract specifications.</a:t>
            </a:r>
          </a:p>
          <a:p>
            <a:pPr lvl="1"/>
            <a:r>
              <a:rPr lang="en-GB" dirty="0" smtClean="0">
                <a:latin typeface="Perpetua" pitchFamily="18" charset="0"/>
              </a:rPr>
              <a:t>If you want to win the next contract, meet or exceed the customer’s expectations.</a:t>
            </a:r>
          </a:p>
          <a:p>
            <a:endParaRPr lang="en-GB" dirty="0" smtClean="0"/>
          </a:p>
          <a:p>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Autofit/>
          </a:bodyPr>
          <a:lstStyle/>
          <a:p>
            <a:r>
              <a:rPr lang="en-GB" sz="2400" dirty="0">
                <a:latin typeface="Perpetua" pitchFamily="18" charset="0"/>
              </a:rPr>
              <a:t>Continuous improvement involves at least three specific actions. </a:t>
            </a:r>
            <a:endParaRPr lang="en-GB" sz="2400" dirty="0" smtClean="0">
              <a:latin typeface="Perpetua" pitchFamily="18" charset="0"/>
            </a:endParaRPr>
          </a:p>
          <a:p>
            <a:pPr marL="514350" indent="-514350">
              <a:buAutoNum type="arabicPeriod"/>
            </a:pPr>
            <a:r>
              <a:rPr lang="en-GB" sz="2400" b="1" dirty="0" smtClean="0">
                <a:latin typeface="Perpetua" pitchFamily="18" charset="0"/>
              </a:rPr>
              <a:t>Communication is </a:t>
            </a:r>
            <a:r>
              <a:rPr lang="en-GB" sz="2400" b="1" dirty="0">
                <a:latin typeface="Perpetua" pitchFamily="18" charset="0"/>
              </a:rPr>
              <a:t>essential</a:t>
            </a:r>
            <a:r>
              <a:rPr lang="en-GB" sz="2400" dirty="0">
                <a:latin typeface="Perpetua" pitchFamily="18" charset="0"/>
              </a:rPr>
              <a:t>. The project team must have effective </a:t>
            </a:r>
            <a:r>
              <a:rPr lang="en-GB" sz="2400" dirty="0" smtClean="0">
                <a:latin typeface="Perpetua" pitchFamily="18" charset="0"/>
              </a:rPr>
              <a:t>communication within </a:t>
            </a:r>
            <a:r>
              <a:rPr lang="en-GB" sz="2400" dirty="0">
                <a:latin typeface="Perpetua" pitchFamily="18" charset="0"/>
              </a:rPr>
              <a:t>itself and with customers, suppliers, and stakeholders. </a:t>
            </a:r>
            <a:endParaRPr lang="en-GB" sz="2400" dirty="0" smtClean="0">
              <a:latin typeface="Perpetua" pitchFamily="18" charset="0"/>
            </a:endParaRPr>
          </a:p>
          <a:p>
            <a:pPr marL="514350" indent="-514350"/>
            <a:r>
              <a:rPr lang="en-GB" sz="2400" dirty="0" smtClean="0">
                <a:latin typeface="Perpetua" pitchFamily="18" charset="0"/>
              </a:rPr>
              <a:t>Communication is </a:t>
            </a:r>
            <a:r>
              <a:rPr lang="en-GB" sz="2400" dirty="0">
                <a:latin typeface="Perpetua" pitchFamily="18" charset="0"/>
              </a:rPr>
              <a:t>the means of identifying problems and opportunities, resolving </a:t>
            </a:r>
            <a:r>
              <a:rPr lang="en-GB" sz="2400" dirty="0" smtClean="0">
                <a:latin typeface="Perpetua" pitchFamily="18" charset="0"/>
              </a:rPr>
              <a:t>problems, and </a:t>
            </a:r>
            <a:r>
              <a:rPr lang="en-GB" sz="2400" dirty="0">
                <a:latin typeface="Perpetua" pitchFamily="18" charset="0"/>
              </a:rPr>
              <a:t>exploiting </a:t>
            </a:r>
            <a:r>
              <a:rPr lang="en-GB" sz="2400" dirty="0" smtClean="0">
                <a:latin typeface="Perpetua" pitchFamily="18" charset="0"/>
              </a:rPr>
              <a:t>opportunities.</a:t>
            </a:r>
          </a:p>
          <a:p>
            <a:pPr marL="514350" indent="-514350"/>
            <a:endParaRPr lang="en-GB" sz="2400" dirty="0">
              <a:latin typeface="Perpetua" pitchFamily="18" charset="0"/>
            </a:endParaRPr>
          </a:p>
          <a:p>
            <a:pPr marL="514350" indent="-514350">
              <a:buNone/>
            </a:pPr>
            <a:r>
              <a:rPr lang="en-GB" sz="2400" dirty="0" smtClean="0">
                <a:latin typeface="Perpetua" pitchFamily="18" charset="0"/>
              </a:rPr>
              <a:t>2. </a:t>
            </a:r>
            <a:r>
              <a:rPr lang="en-GB" sz="2400" b="1" dirty="0" smtClean="0">
                <a:latin typeface="Perpetua" pitchFamily="18" charset="0"/>
              </a:rPr>
              <a:t>Corrective </a:t>
            </a:r>
            <a:r>
              <a:rPr lang="en-GB" sz="2400" b="1" dirty="0">
                <a:latin typeface="Perpetua" pitchFamily="18" charset="0"/>
              </a:rPr>
              <a:t>action</a:t>
            </a:r>
            <a:r>
              <a:rPr lang="en-GB" sz="2400" dirty="0">
                <a:latin typeface="Perpetua" pitchFamily="18" charset="0"/>
              </a:rPr>
              <a:t> is also essential. </a:t>
            </a:r>
            <a:r>
              <a:rPr lang="en-GB" sz="2400" b="1" dirty="0">
                <a:latin typeface="Perpetua" pitchFamily="18" charset="0"/>
              </a:rPr>
              <a:t>Fixing problems </a:t>
            </a:r>
            <a:r>
              <a:rPr lang="en-GB" sz="2400" dirty="0">
                <a:latin typeface="Perpetua" pitchFamily="18" charset="0"/>
              </a:rPr>
              <a:t>is necessary, but </a:t>
            </a:r>
            <a:r>
              <a:rPr lang="en-GB" sz="2400" dirty="0" smtClean="0">
                <a:latin typeface="Perpetua" pitchFamily="18" charset="0"/>
              </a:rPr>
              <a:t>not sufficient</a:t>
            </a:r>
            <a:r>
              <a:rPr lang="en-GB" sz="2400" dirty="0">
                <a:latin typeface="Perpetua" pitchFamily="18" charset="0"/>
              </a:rPr>
              <a:t>. Project managers and team members must also identify the </a:t>
            </a:r>
            <a:r>
              <a:rPr lang="en-GB" sz="2400" dirty="0" smtClean="0">
                <a:latin typeface="Perpetua" pitchFamily="18" charset="0"/>
              </a:rPr>
              <a:t>causes for </a:t>
            </a:r>
            <a:r>
              <a:rPr lang="en-GB" sz="2400" dirty="0">
                <a:latin typeface="Perpetua" pitchFamily="18" charset="0"/>
              </a:rPr>
              <a:t>any problems and eliminate them or reduce them to the greatest </a:t>
            </a:r>
            <a:r>
              <a:rPr lang="en-GB" sz="2400" dirty="0" smtClean="0">
                <a:latin typeface="Perpetua" pitchFamily="18" charset="0"/>
              </a:rPr>
              <a:t>extent possible</a:t>
            </a:r>
            <a:r>
              <a:rPr lang="en-GB" sz="2400" dirty="0">
                <a:latin typeface="Perpetua" pitchFamily="18" charset="0"/>
              </a:rPr>
              <a:t>. It is good to fix a problem; it is better to prevent it from </a:t>
            </a:r>
            <a:r>
              <a:rPr lang="en-GB" sz="2400" dirty="0" smtClean="0">
                <a:latin typeface="Perpetua" pitchFamily="18" charset="0"/>
              </a:rPr>
              <a:t>occurring again</a:t>
            </a:r>
            <a:r>
              <a:rPr lang="en-GB" sz="2400" dirty="0">
                <a:latin typeface="Perpetua" pitchFamily="18" charset="0"/>
              </a:rPr>
              <a:t>.</a:t>
            </a:r>
          </a:p>
          <a:p>
            <a:pPr marL="514350" indent="-514350">
              <a:buAutoNum type="arabicPeriod" startAt="3"/>
            </a:pPr>
            <a:r>
              <a:rPr lang="en-GB" sz="2400" b="1" dirty="0" smtClean="0">
                <a:latin typeface="Perpetua" pitchFamily="18" charset="0"/>
              </a:rPr>
              <a:t>Identifying </a:t>
            </a:r>
            <a:r>
              <a:rPr lang="en-GB" sz="2400" b="1" dirty="0">
                <a:latin typeface="Perpetua" pitchFamily="18" charset="0"/>
              </a:rPr>
              <a:t>and acting on </a:t>
            </a:r>
            <a:r>
              <a:rPr lang="en-GB" sz="2400" b="1" dirty="0" smtClean="0">
                <a:latin typeface="Perpetua" pitchFamily="18" charset="0"/>
              </a:rPr>
              <a:t>opportunities. </a:t>
            </a:r>
          </a:p>
          <a:p>
            <a:pPr marL="514350" indent="-514350">
              <a:buNone/>
            </a:pPr>
            <a:r>
              <a:rPr lang="en-GB" sz="2400" dirty="0">
                <a:latin typeface="Perpetua" pitchFamily="18" charset="0"/>
              </a:rPr>
              <a:t>	</a:t>
            </a:r>
            <a:r>
              <a:rPr lang="en-GB" sz="2400" dirty="0" smtClean="0">
                <a:latin typeface="Perpetua" pitchFamily="18" charset="0"/>
              </a:rPr>
              <a:t>The plan-do- check- act </a:t>
            </a:r>
            <a:r>
              <a:rPr lang="en-GB" sz="2400" dirty="0">
                <a:latin typeface="Perpetua" pitchFamily="18" charset="0"/>
              </a:rPr>
              <a:t>cycle provides a disciplined approach for continuous </a:t>
            </a:r>
            <a:r>
              <a:rPr lang="en-GB" sz="2400" dirty="0" smtClean="0">
                <a:latin typeface="Perpetua" pitchFamily="18" charset="0"/>
              </a:rPr>
              <a:t>improvement based </a:t>
            </a:r>
            <a:r>
              <a:rPr lang="en-GB" sz="2400" dirty="0">
                <a:latin typeface="Perpetua" pitchFamily="18" charset="0"/>
              </a:rPr>
              <a:t>on either identified problems or opportunities.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Autofit/>
          </a:bodyPr>
          <a:lstStyle/>
          <a:p>
            <a:r>
              <a:rPr lang="en-GB" sz="2200" dirty="0">
                <a:latin typeface="Perpetua" pitchFamily="18" charset="0"/>
              </a:rPr>
              <a:t>The results of continuous improvement may be incremental small </a:t>
            </a:r>
            <a:r>
              <a:rPr lang="en-GB" sz="2200" dirty="0" smtClean="0">
                <a:latin typeface="Perpetua" pitchFamily="18" charset="0"/>
              </a:rPr>
              <a:t>steps or </a:t>
            </a:r>
            <a:r>
              <a:rPr lang="en-GB" sz="2200" dirty="0">
                <a:latin typeface="Perpetua" pitchFamily="18" charset="0"/>
              </a:rPr>
              <a:t>dramatic great leaps forward. </a:t>
            </a:r>
            <a:endParaRPr lang="en-GB" sz="2200" dirty="0" smtClean="0">
              <a:latin typeface="Perpetua" pitchFamily="18" charset="0"/>
            </a:endParaRPr>
          </a:p>
          <a:p>
            <a:r>
              <a:rPr lang="en-GB" sz="2200" dirty="0" smtClean="0">
                <a:latin typeface="Perpetua" pitchFamily="18" charset="0"/>
              </a:rPr>
              <a:t>Both </a:t>
            </a:r>
            <a:r>
              <a:rPr lang="en-GB" sz="2200" dirty="0">
                <a:latin typeface="Perpetua" pitchFamily="18" charset="0"/>
              </a:rPr>
              <a:t>types of results provide common </a:t>
            </a:r>
            <a:r>
              <a:rPr lang="en-GB" sz="2200" dirty="0" smtClean="0">
                <a:latin typeface="Perpetua" pitchFamily="18" charset="0"/>
              </a:rPr>
              <a:t>benefits to </a:t>
            </a:r>
            <a:r>
              <a:rPr lang="en-GB" sz="2200" dirty="0">
                <a:latin typeface="Perpetua" pitchFamily="18" charset="0"/>
              </a:rPr>
              <a:t>the performing organization that enable it to:</a:t>
            </a:r>
          </a:p>
          <a:p>
            <a:pPr>
              <a:buNone/>
            </a:pPr>
            <a:r>
              <a:rPr lang="en-GB" sz="2200" dirty="0" smtClean="0">
                <a:latin typeface="Perpetua" pitchFamily="18" charset="0"/>
              </a:rPr>
              <a:t>1.  </a:t>
            </a:r>
            <a:r>
              <a:rPr lang="en-GB" sz="2200" b="1" dirty="0">
                <a:latin typeface="Perpetua" pitchFamily="18" charset="0"/>
              </a:rPr>
              <a:t>Meet dynamic needs and requirements — Customer needs are </a:t>
            </a:r>
            <a:r>
              <a:rPr lang="en-GB" sz="2200" b="1" dirty="0" smtClean="0">
                <a:latin typeface="Perpetua" pitchFamily="18" charset="0"/>
              </a:rPr>
              <a:t>always </a:t>
            </a:r>
            <a:r>
              <a:rPr lang="en-GB" sz="2200" dirty="0" smtClean="0">
                <a:latin typeface="Perpetua" pitchFamily="18" charset="0"/>
              </a:rPr>
              <a:t>changing</a:t>
            </a:r>
            <a:r>
              <a:rPr lang="en-GB" sz="2200" dirty="0">
                <a:latin typeface="Perpetua" pitchFamily="18" charset="0"/>
              </a:rPr>
              <a:t>. Give them what they ask for and they will ask for more.</a:t>
            </a:r>
          </a:p>
          <a:p>
            <a:pPr>
              <a:buNone/>
            </a:pPr>
            <a:r>
              <a:rPr lang="en-GB" sz="2200" dirty="0" smtClean="0">
                <a:latin typeface="Perpetua" pitchFamily="18" charset="0"/>
              </a:rPr>
              <a:t>2.  </a:t>
            </a:r>
            <a:r>
              <a:rPr lang="en-GB" sz="2200" b="1" dirty="0">
                <a:latin typeface="Perpetua" pitchFamily="18" charset="0"/>
              </a:rPr>
              <a:t>Stay competitive — Competitors are always improving. The </a:t>
            </a:r>
            <a:r>
              <a:rPr lang="en-GB" sz="2200" b="1" dirty="0" smtClean="0">
                <a:latin typeface="Perpetua" pitchFamily="18" charset="0"/>
              </a:rPr>
              <a:t>global </a:t>
            </a:r>
            <a:r>
              <a:rPr lang="en-GB" sz="2200" dirty="0" smtClean="0">
                <a:latin typeface="Perpetua" pitchFamily="18" charset="0"/>
              </a:rPr>
              <a:t>marketplace </a:t>
            </a:r>
            <a:r>
              <a:rPr lang="en-GB" sz="2200" dirty="0">
                <a:latin typeface="Perpetua" pitchFamily="18" charset="0"/>
              </a:rPr>
              <a:t>is not in a steady state; it is a race, and you cannot </a:t>
            </a:r>
            <a:r>
              <a:rPr lang="en-GB" sz="2200" dirty="0" smtClean="0">
                <a:latin typeface="Perpetua" pitchFamily="18" charset="0"/>
              </a:rPr>
              <a:t>win a </a:t>
            </a:r>
            <a:r>
              <a:rPr lang="en-GB" sz="2200" dirty="0">
                <a:latin typeface="Perpetua" pitchFamily="18" charset="0"/>
              </a:rPr>
              <a:t>race by standing still.</a:t>
            </a:r>
          </a:p>
          <a:p>
            <a:pPr marL="514350" indent="-514350">
              <a:buAutoNum type="arabicPeriod" startAt="3"/>
            </a:pPr>
            <a:r>
              <a:rPr lang="en-GB" sz="2200" b="1" dirty="0" smtClean="0">
                <a:latin typeface="Perpetua" pitchFamily="18" charset="0"/>
              </a:rPr>
              <a:t>Reduce </a:t>
            </a:r>
            <a:r>
              <a:rPr lang="en-GB" sz="2200" b="1" dirty="0">
                <a:latin typeface="Perpetua" pitchFamily="18" charset="0"/>
              </a:rPr>
              <a:t>costs, increase profits — The global marketplace </a:t>
            </a:r>
            <a:r>
              <a:rPr lang="en-GB" sz="2200" b="1" dirty="0" smtClean="0">
                <a:latin typeface="Perpetua" pitchFamily="18" charset="0"/>
              </a:rPr>
              <a:t>includes </a:t>
            </a:r>
            <a:r>
              <a:rPr lang="en-GB" sz="2200" dirty="0" smtClean="0">
                <a:latin typeface="Perpetua" pitchFamily="18" charset="0"/>
              </a:rPr>
              <a:t>competitors </a:t>
            </a:r>
            <a:r>
              <a:rPr lang="en-GB" sz="2200" dirty="0">
                <a:latin typeface="Perpetua" pitchFamily="18" charset="0"/>
              </a:rPr>
              <a:t>with very low costs, particularly in </a:t>
            </a:r>
            <a:r>
              <a:rPr lang="en-GB" sz="2200" dirty="0" err="1">
                <a:latin typeface="Perpetua" pitchFamily="18" charset="0"/>
              </a:rPr>
              <a:t>labor</a:t>
            </a:r>
            <a:r>
              <a:rPr lang="en-GB" sz="2200" dirty="0">
                <a:latin typeface="Perpetua" pitchFamily="18" charset="0"/>
              </a:rPr>
              <a:t>. Reducing </a:t>
            </a:r>
            <a:r>
              <a:rPr lang="en-GB" sz="2200" dirty="0" smtClean="0">
                <a:latin typeface="Perpetua" pitchFamily="18" charset="0"/>
              </a:rPr>
              <a:t>costs can </a:t>
            </a:r>
            <a:r>
              <a:rPr lang="en-GB" sz="2200" dirty="0">
                <a:latin typeface="Perpetua" pitchFamily="18" charset="0"/>
              </a:rPr>
              <a:t>increase competitiveness, which will increase sales and </a:t>
            </a:r>
            <a:r>
              <a:rPr lang="en-GB" sz="2200" dirty="0" smtClean="0">
                <a:latin typeface="Perpetua" pitchFamily="18" charset="0"/>
              </a:rPr>
              <a:t>overall profit.</a:t>
            </a:r>
          </a:p>
          <a:p>
            <a:pPr marL="514350" indent="-514350">
              <a:buAutoNum type="arabicPeriod" startAt="3"/>
            </a:pPr>
            <a:r>
              <a:rPr lang="en-GB" sz="2200" dirty="0" smtClean="0">
                <a:latin typeface="Perpetua" pitchFamily="18" charset="0"/>
              </a:rPr>
              <a:t> </a:t>
            </a:r>
            <a:r>
              <a:rPr lang="en-GB" sz="2200" b="1" dirty="0">
                <a:latin typeface="Perpetua" pitchFamily="18" charset="0"/>
              </a:rPr>
              <a:t>Develop new technologies, processes, and products — Technology </a:t>
            </a:r>
            <a:r>
              <a:rPr lang="en-GB" sz="2200" b="1" dirty="0" smtClean="0">
                <a:latin typeface="Perpetua" pitchFamily="18" charset="0"/>
              </a:rPr>
              <a:t>is </a:t>
            </a:r>
            <a:r>
              <a:rPr lang="en-GB" sz="2200" dirty="0" smtClean="0">
                <a:latin typeface="Perpetua" pitchFamily="18" charset="0"/>
              </a:rPr>
              <a:t>always </a:t>
            </a:r>
            <a:r>
              <a:rPr lang="en-GB" sz="2200" dirty="0">
                <a:latin typeface="Perpetua" pitchFamily="18" charset="0"/>
              </a:rPr>
              <a:t>changing. Improving processes to take advantage of new </a:t>
            </a:r>
            <a:r>
              <a:rPr lang="en-GB" sz="2200" dirty="0" smtClean="0">
                <a:latin typeface="Perpetua" pitchFamily="18" charset="0"/>
              </a:rPr>
              <a:t>technology or </a:t>
            </a:r>
            <a:r>
              <a:rPr lang="en-GB" sz="2200" dirty="0">
                <a:latin typeface="Perpetua" pitchFamily="18" charset="0"/>
              </a:rPr>
              <a:t>simply to employ a better way can reduce costs, </a:t>
            </a:r>
            <a:r>
              <a:rPr lang="en-GB" sz="2200" dirty="0" smtClean="0">
                <a:latin typeface="Perpetua" pitchFamily="18" charset="0"/>
              </a:rPr>
              <a:t>provide a </a:t>
            </a:r>
            <a:r>
              <a:rPr lang="en-GB" sz="2200" dirty="0">
                <a:latin typeface="Perpetua" pitchFamily="18" charset="0"/>
              </a:rPr>
              <a:t>better product, or both.</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Perpetua" pitchFamily="18" charset="0"/>
              </a:rPr>
              <a:t>2.2.4. Training and Leadership</a:t>
            </a:r>
            <a:br>
              <a:rPr lang="en-GB" dirty="0" smtClean="0">
                <a:latin typeface="Perpetua" pitchFamily="18" charset="0"/>
              </a:rPr>
            </a:br>
            <a:endParaRPr lang="en-GB" dirty="0">
              <a:latin typeface="Perpetua" pitchFamily="18" charset="0"/>
            </a:endParaRPr>
          </a:p>
        </p:txBody>
      </p:sp>
      <p:sp>
        <p:nvSpPr>
          <p:cNvPr id="3" name="Content Placeholder 2"/>
          <p:cNvSpPr>
            <a:spLocks noGrp="1"/>
          </p:cNvSpPr>
          <p:nvPr>
            <p:ph idx="1"/>
          </p:nvPr>
        </p:nvSpPr>
        <p:spPr/>
        <p:txBody>
          <a:bodyPr>
            <a:normAutofit fontScale="92500" lnSpcReduction="20000"/>
          </a:bodyPr>
          <a:lstStyle/>
          <a:p>
            <a:r>
              <a:rPr lang="en-GB" dirty="0" smtClean="0">
                <a:latin typeface="Perpetua" pitchFamily="18" charset="0"/>
              </a:rPr>
              <a:t>Training </a:t>
            </a:r>
            <a:r>
              <a:rPr lang="en-GB" dirty="0">
                <a:latin typeface="Perpetua" pitchFamily="18" charset="0"/>
              </a:rPr>
              <a:t>is the foundation of quality. </a:t>
            </a:r>
            <a:endParaRPr lang="en-GB" dirty="0" smtClean="0">
              <a:latin typeface="Perpetua" pitchFamily="18" charset="0"/>
            </a:endParaRPr>
          </a:p>
          <a:p>
            <a:endParaRPr lang="en-GB" dirty="0" smtClean="0">
              <a:latin typeface="Perpetua" pitchFamily="18" charset="0"/>
            </a:endParaRPr>
          </a:p>
          <a:p>
            <a:r>
              <a:rPr lang="en-GB" b="1" i="1" dirty="0" smtClean="0">
                <a:latin typeface="Perpetua" pitchFamily="18" charset="0"/>
              </a:rPr>
              <a:t>Action </a:t>
            </a:r>
            <a:r>
              <a:rPr lang="en-GB" b="1" i="1" dirty="0">
                <a:latin typeface="Perpetua" pitchFamily="18" charset="0"/>
              </a:rPr>
              <a:t>should be based on </a:t>
            </a:r>
            <a:r>
              <a:rPr lang="en-GB" b="1" i="1" dirty="0" smtClean="0">
                <a:latin typeface="Perpetua" pitchFamily="18" charset="0"/>
              </a:rPr>
              <a:t>well-grounded theory</a:t>
            </a:r>
            <a:r>
              <a:rPr lang="en-GB" b="1" i="1" dirty="0">
                <a:latin typeface="Perpetua" pitchFamily="18" charset="0"/>
              </a:rPr>
              <a:t>, </a:t>
            </a:r>
            <a:r>
              <a:rPr lang="en-GB" dirty="0">
                <a:latin typeface="Perpetua" pitchFamily="18" charset="0"/>
              </a:rPr>
              <a:t>not trial and error, how things have been done before, or the </a:t>
            </a:r>
            <a:r>
              <a:rPr lang="en-GB" dirty="0" smtClean="0">
                <a:latin typeface="Perpetua" pitchFamily="18" charset="0"/>
              </a:rPr>
              <a:t>desire or dictum(command)  </a:t>
            </a:r>
            <a:r>
              <a:rPr lang="en-GB" dirty="0">
                <a:latin typeface="Perpetua" pitchFamily="18" charset="0"/>
              </a:rPr>
              <a:t>of an individual. Members of the project team, including </a:t>
            </a:r>
            <a:r>
              <a:rPr lang="en-GB" dirty="0" smtClean="0">
                <a:latin typeface="Perpetua" pitchFamily="18" charset="0"/>
              </a:rPr>
              <a:t>the project </a:t>
            </a:r>
            <a:r>
              <a:rPr lang="en-GB" dirty="0">
                <a:latin typeface="Perpetua" pitchFamily="18" charset="0"/>
              </a:rPr>
              <a:t>manager, must be trained in all necessary skills</a:t>
            </a:r>
            <a:r>
              <a:rPr lang="en-GB" dirty="0" smtClean="0">
                <a:latin typeface="Perpetua" pitchFamily="18" charset="0"/>
              </a:rPr>
              <a:t>.</a:t>
            </a:r>
          </a:p>
          <a:p>
            <a:endParaRPr lang="en-GB" dirty="0" smtClean="0">
              <a:latin typeface="Perpetua" pitchFamily="18" charset="0"/>
            </a:endParaRPr>
          </a:p>
          <a:p>
            <a:r>
              <a:rPr lang="en-GB" dirty="0" smtClean="0">
                <a:latin typeface="Perpetua" pitchFamily="18" charset="0"/>
              </a:rPr>
              <a:t> </a:t>
            </a:r>
            <a:r>
              <a:rPr lang="en-GB" dirty="0">
                <a:latin typeface="Perpetua" pitchFamily="18" charset="0"/>
              </a:rPr>
              <a:t>Members new to </a:t>
            </a:r>
            <a:r>
              <a:rPr lang="en-GB" dirty="0" smtClean="0">
                <a:latin typeface="Perpetua" pitchFamily="18" charset="0"/>
              </a:rPr>
              <a:t>the team </a:t>
            </a:r>
            <a:r>
              <a:rPr lang="en-GB" dirty="0">
                <a:latin typeface="Perpetua" pitchFamily="18" charset="0"/>
              </a:rPr>
              <a:t>during implementation must be trained also, not simply placed on </a:t>
            </a:r>
            <a:r>
              <a:rPr lang="en-GB" dirty="0" smtClean="0">
                <a:latin typeface="Perpetua" pitchFamily="18" charset="0"/>
              </a:rPr>
              <a:t>the job </a:t>
            </a:r>
            <a:r>
              <a:rPr lang="en-GB" dirty="0">
                <a:latin typeface="Perpetua" pitchFamily="18" charset="0"/>
              </a:rPr>
              <a:t>and admonished to learn from others</a:t>
            </a:r>
            <a:r>
              <a:rPr lang="en-GB" dirty="0" smtClean="0">
                <a:latin typeface="Perpetua" pitchFamily="18" charset="0"/>
              </a:rPr>
              <a:t>.</a:t>
            </a:r>
            <a:endParaRPr lang="en-GB" dirty="0">
              <a:latin typeface="Perpetu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lvl="1" indent="-274320">
              <a:buClr>
                <a:schemeClr val="accent1"/>
              </a:buClr>
              <a:buSzPct val="76000"/>
              <a:buFont typeface="Wingdings 2" pitchFamily="18" charset="2"/>
              <a:buChar char=""/>
              <a:defRPr/>
            </a:pPr>
            <a:r>
              <a:rPr lang="en-US" dirty="0" smtClean="0"/>
              <a:t>During the middle age in Europe , quality assurance was informal. </a:t>
            </a:r>
          </a:p>
          <a:p>
            <a:pPr lvl="1" indent="-274320">
              <a:buClr>
                <a:schemeClr val="accent1"/>
              </a:buClr>
              <a:buSzPct val="76000"/>
              <a:buFont typeface="Wingdings 2" pitchFamily="18" charset="2"/>
              <a:buChar char=""/>
              <a:defRPr/>
            </a:pPr>
            <a:endParaRPr lang="en-US" dirty="0" smtClean="0"/>
          </a:p>
          <a:p>
            <a:pPr lvl="1" indent="-274320">
              <a:buClr>
                <a:schemeClr val="accent1"/>
              </a:buClr>
              <a:buSzPct val="76000"/>
              <a:buFont typeface="Wingdings 2" pitchFamily="18" charset="2"/>
              <a:buChar char=""/>
              <a:defRPr/>
            </a:pPr>
            <a:endParaRPr lang="en-US" dirty="0" smtClean="0"/>
          </a:p>
          <a:p>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b="1" dirty="0" smtClean="0">
                <a:solidFill>
                  <a:srgbClr val="0070C0"/>
                </a:solidFill>
                <a:latin typeface="Perpetua" pitchFamily="18" charset="0"/>
              </a:rPr>
              <a:t>Leadership is the unifying force of quality. </a:t>
            </a:r>
          </a:p>
          <a:p>
            <a:r>
              <a:rPr lang="en-GB" dirty="0" smtClean="0">
                <a:latin typeface="Perpetua" pitchFamily="18" charset="0"/>
              </a:rPr>
              <a:t>The goals of leadership are </a:t>
            </a:r>
            <a:r>
              <a:rPr lang="en-GB" b="1" dirty="0" smtClean="0">
                <a:latin typeface="Perpetua" pitchFamily="18" charset="0"/>
              </a:rPr>
              <a:t>to improve performance and quality, increase output, and bring pride of workmanship to people</a:t>
            </a:r>
            <a:r>
              <a:rPr lang="en-GB" dirty="0" smtClean="0">
                <a:latin typeface="Perpetua" pitchFamily="18" charset="0"/>
              </a:rPr>
              <a:t>.</a:t>
            </a:r>
          </a:p>
          <a:p>
            <a:r>
              <a:rPr lang="en-GB" dirty="0" smtClean="0">
                <a:latin typeface="Perpetua" pitchFamily="18" charset="0"/>
              </a:rPr>
              <a:t>Leadership is necessary to eliminate the </a:t>
            </a:r>
            <a:r>
              <a:rPr lang="en-GB" b="1" i="1" dirty="0" smtClean="0">
                <a:solidFill>
                  <a:srgbClr val="0070C0"/>
                </a:solidFill>
                <a:latin typeface="Perpetua" pitchFamily="18" charset="0"/>
              </a:rPr>
              <a:t>causes of defects</a:t>
            </a:r>
            <a:r>
              <a:rPr lang="en-GB" i="1" dirty="0" smtClean="0">
                <a:latin typeface="Perpetua" pitchFamily="18" charset="0"/>
              </a:rPr>
              <a:t>, </a:t>
            </a:r>
            <a:r>
              <a:rPr lang="en-GB" dirty="0" smtClean="0">
                <a:latin typeface="Perpetua" pitchFamily="18" charset="0"/>
              </a:rPr>
              <a:t>not just the defects alone. </a:t>
            </a:r>
          </a:p>
          <a:p>
            <a:r>
              <a:rPr lang="en-GB" dirty="0" smtClean="0">
                <a:latin typeface="Perpetua" pitchFamily="18" charset="0"/>
              </a:rPr>
              <a:t>To be effective, </a:t>
            </a:r>
            <a:endParaRPr lang="en-GB" dirty="0" smtClean="0">
              <a:latin typeface="Perpetua" pitchFamily="18" charset="0"/>
            </a:endParaRPr>
          </a:p>
          <a:p>
            <a:pPr lvl="1"/>
            <a:r>
              <a:rPr lang="en-GB" dirty="0" smtClean="0">
                <a:latin typeface="Perpetua" pitchFamily="18" charset="0"/>
              </a:rPr>
              <a:t>leaders </a:t>
            </a:r>
            <a:r>
              <a:rPr lang="en-GB" dirty="0" smtClean="0">
                <a:latin typeface="Perpetua" pitchFamily="18" charset="0"/>
              </a:rPr>
              <a:t>must know the job. </a:t>
            </a:r>
            <a:endParaRPr lang="en-GB" dirty="0" smtClean="0">
              <a:latin typeface="Perpetua" pitchFamily="18" charset="0"/>
            </a:endParaRPr>
          </a:p>
          <a:p>
            <a:pPr lvl="1"/>
            <a:r>
              <a:rPr lang="en-GB" dirty="0" smtClean="0">
                <a:latin typeface="Perpetua" pitchFamily="18" charset="0"/>
              </a:rPr>
              <a:t>They </a:t>
            </a:r>
            <a:r>
              <a:rPr lang="en-GB" dirty="0" smtClean="0">
                <a:latin typeface="Perpetua" pitchFamily="18" charset="0"/>
              </a:rPr>
              <a:t>must be technically competent in the work at hand and </a:t>
            </a:r>
            <a:endParaRPr lang="en-GB" dirty="0" smtClean="0">
              <a:latin typeface="Perpetua" pitchFamily="18" charset="0"/>
            </a:endParaRPr>
          </a:p>
          <a:p>
            <a:pPr lvl="1"/>
            <a:r>
              <a:rPr lang="en-GB" dirty="0" smtClean="0">
                <a:latin typeface="Perpetua" pitchFamily="18" charset="0"/>
              </a:rPr>
              <a:t>capable </a:t>
            </a:r>
            <a:r>
              <a:rPr lang="en-GB" dirty="0" smtClean="0">
                <a:latin typeface="Perpetua" pitchFamily="18" charset="0"/>
              </a:rPr>
              <a:t>in purely leadership skills in order to earn the respect and commitment of team members and to represent the project team well with customers, stakeholders, and </a:t>
            </a:r>
            <a:r>
              <a:rPr lang="en-GB" dirty="0">
                <a:latin typeface="Perpetua" pitchFamily="18" charset="0"/>
              </a:rPr>
              <a:t>upper management within the organization.</a:t>
            </a:r>
            <a:endParaRPr lang="en-GB" dirty="0" smtClean="0">
              <a:latin typeface="Perpetua" pitchFamily="18" charset="0"/>
            </a:endParaRPr>
          </a:p>
          <a:p>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Perpetua" pitchFamily="18" charset="0"/>
              </a:rPr>
              <a:t>2.2.5. The Wheel of Quality Model</a:t>
            </a:r>
            <a:br>
              <a:rPr lang="en-GB" dirty="0" smtClean="0">
                <a:latin typeface="Perpetua" pitchFamily="18" charset="0"/>
              </a:rPr>
            </a:br>
            <a:endParaRPr lang="en-GB" dirty="0">
              <a:latin typeface="Perpetua" pitchFamily="18" charset="0"/>
            </a:endParaRPr>
          </a:p>
        </p:txBody>
      </p:sp>
      <p:sp>
        <p:nvSpPr>
          <p:cNvPr id="3" name="Content Placeholder 2"/>
          <p:cNvSpPr>
            <a:spLocks noGrp="1"/>
          </p:cNvSpPr>
          <p:nvPr>
            <p:ph idx="1"/>
          </p:nvPr>
        </p:nvSpPr>
        <p:spPr/>
        <p:txBody>
          <a:bodyPr>
            <a:normAutofit fontScale="85000" lnSpcReduction="10000"/>
          </a:bodyPr>
          <a:lstStyle/>
          <a:p>
            <a:r>
              <a:rPr lang="en-GB" dirty="0" smtClean="0">
                <a:latin typeface="Perpetua" pitchFamily="18" charset="0"/>
              </a:rPr>
              <a:t>The </a:t>
            </a:r>
            <a:r>
              <a:rPr lang="en-GB" dirty="0">
                <a:latin typeface="Perpetua" pitchFamily="18" charset="0"/>
              </a:rPr>
              <a:t>graphic image of The Wheel of Quality discloses how all these </a:t>
            </a:r>
            <a:r>
              <a:rPr lang="en-GB" dirty="0" smtClean="0">
                <a:latin typeface="Perpetua" pitchFamily="18" charset="0"/>
              </a:rPr>
              <a:t>elements interact</a:t>
            </a:r>
            <a:r>
              <a:rPr lang="en-GB" dirty="0">
                <a:latin typeface="Perpetua" pitchFamily="18" charset="0"/>
              </a:rPr>
              <a:t>. </a:t>
            </a:r>
            <a:endParaRPr lang="en-GB" dirty="0" smtClean="0">
              <a:latin typeface="Perpetua" pitchFamily="18" charset="0"/>
            </a:endParaRPr>
          </a:p>
          <a:p>
            <a:endParaRPr lang="en-GB" dirty="0" smtClean="0">
              <a:latin typeface="Perpetua" pitchFamily="18" charset="0"/>
            </a:endParaRPr>
          </a:p>
          <a:p>
            <a:r>
              <a:rPr lang="en-GB" dirty="0" smtClean="0">
                <a:latin typeface="Perpetua" pitchFamily="18" charset="0"/>
              </a:rPr>
              <a:t>Customer </a:t>
            </a:r>
            <a:r>
              <a:rPr lang="en-GB" dirty="0">
                <a:latin typeface="Perpetua" pitchFamily="18" charset="0"/>
              </a:rPr>
              <a:t>focus, variation, and continuous improvement are </a:t>
            </a:r>
            <a:r>
              <a:rPr lang="en-GB" dirty="0" smtClean="0">
                <a:latin typeface="Perpetua" pitchFamily="18" charset="0"/>
              </a:rPr>
              <a:t>the central </a:t>
            </a:r>
            <a:r>
              <a:rPr lang="en-GB" dirty="0">
                <a:latin typeface="Perpetua" pitchFamily="18" charset="0"/>
              </a:rPr>
              <a:t>issues in contemporary quality. </a:t>
            </a:r>
            <a:endParaRPr lang="en-GB" dirty="0" smtClean="0">
              <a:latin typeface="Perpetua" pitchFamily="18" charset="0"/>
            </a:endParaRPr>
          </a:p>
          <a:p>
            <a:endParaRPr lang="en-GB" dirty="0" smtClean="0">
              <a:latin typeface="Perpetua" pitchFamily="18" charset="0"/>
            </a:endParaRPr>
          </a:p>
          <a:p>
            <a:r>
              <a:rPr lang="en-GB" dirty="0" smtClean="0">
                <a:latin typeface="Perpetua" pitchFamily="18" charset="0"/>
              </a:rPr>
              <a:t>Each </a:t>
            </a:r>
            <a:r>
              <a:rPr lang="en-GB" dirty="0">
                <a:latin typeface="Perpetua" pitchFamily="18" charset="0"/>
              </a:rPr>
              <a:t>is related to the others and </a:t>
            </a:r>
            <a:r>
              <a:rPr lang="en-GB" dirty="0" smtClean="0">
                <a:latin typeface="Perpetua" pitchFamily="18" charset="0"/>
              </a:rPr>
              <a:t>shares a </a:t>
            </a:r>
            <a:r>
              <a:rPr lang="en-GB" dirty="0">
                <a:latin typeface="Perpetua" pitchFamily="18" charset="0"/>
              </a:rPr>
              <a:t>common boundary. </a:t>
            </a:r>
            <a:endParaRPr lang="en-GB" dirty="0" smtClean="0">
              <a:latin typeface="Perpetua" pitchFamily="18" charset="0"/>
            </a:endParaRPr>
          </a:p>
          <a:p>
            <a:endParaRPr lang="en-GB" dirty="0" smtClean="0">
              <a:latin typeface="Perpetua" pitchFamily="18" charset="0"/>
            </a:endParaRPr>
          </a:p>
          <a:p>
            <a:r>
              <a:rPr lang="en-GB" dirty="0" smtClean="0">
                <a:latin typeface="Perpetua" pitchFamily="18" charset="0"/>
              </a:rPr>
              <a:t>Each </a:t>
            </a:r>
            <a:r>
              <a:rPr lang="en-GB" dirty="0">
                <a:latin typeface="Perpetua" pitchFamily="18" charset="0"/>
              </a:rPr>
              <a:t>is expressed through a more specific aspect </a:t>
            </a:r>
            <a:r>
              <a:rPr lang="en-GB" dirty="0" smtClean="0">
                <a:latin typeface="Perpetua" pitchFamily="18" charset="0"/>
              </a:rPr>
              <a:t>of project </a:t>
            </a:r>
            <a:r>
              <a:rPr lang="en-GB" dirty="0">
                <a:latin typeface="Perpetua" pitchFamily="18" charset="0"/>
              </a:rPr>
              <a:t>work — respectively, requirements, processes, and controls.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Perpetua" pitchFamily="18" charset="0"/>
              </a:rPr>
              <a:t>2.2.7. Quality and Responsibility</a:t>
            </a:r>
            <a:br>
              <a:rPr lang="en-GB" dirty="0" smtClean="0">
                <a:latin typeface="Perpetua" pitchFamily="18" charset="0"/>
              </a:rPr>
            </a:br>
            <a:endParaRPr lang="en-GB" dirty="0">
              <a:latin typeface="Perpetua" pitchFamily="18" charset="0"/>
            </a:endParaRPr>
          </a:p>
        </p:txBody>
      </p:sp>
      <p:sp>
        <p:nvSpPr>
          <p:cNvPr id="3" name="Content Placeholder 2"/>
          <p:cNvSpPr>
            <a:spLocks noGrp="1"/>
          </p:cNvSpPr>
          <p:nvPr>
            <p:ph idx="1"/>
          </p:nvPr>
        </p:nvSpPr>
        <p:spPr/>
        <p:txBody>
          <a:bodyPr>
            <a:normAutofit fontScale="77500" lnSpcReduction="20000"/>
          </a:bodyPr>
          <a:lstStyle/>
          <a:p>
            <a:r>
              <a:rPr lang="en-GB" dirty="0" smtClean="0">
                <a:latin typeface="Perpetua" pitchFamily="18" charset="0"/>
              </a:rPr>
              <a:t>Given </a:t>
            </a:r>
            <a:r>
              <a:rPr lang="en-GB" dirty="0">
                <a:latin typeface="Perpetua" pitchFamily="18" charset="0"/>
              </a:rPr>
              <a:t>all this, a simple question remains: </a:t>
            </a:r>
            <a:r>
              <a:rPr lang="en-GB" b="1" dirty="0">
                <a:latin typeface="Perpetua" pitchFamily="18" charset="0"/>
              </a:rPr>
              <a:t>Who is responsible for quality</a:t>
            </a:r>
            <a:r>
              <a:rPr lang="en-GB" b="1" dirty="0" smtClean="0">
                <a:latin typeface="Perpetua" pitchFamily="18" charset="0"/>
              </a:rPr>
              <a:t>?</a:t>
            </a:r>
          </a:p>
          <a:p>
            <a:endParaRPr lang="en-GB" b="1" dirty="0" smtClean="0">
              <a:latin typeface="Perpetua" pitchFamily="18" charset="0"/>
            </a:endParaRPr>
          </a:p>
          <a:p>
            <a:r>
              <a:rPr lang="en-GB" b="1" dirty="0" smtClean="0">
                <a:latin typeface="Perpetua" pitchFamily="18" charset="0"/>
              </a:rPr>
              <a:t> </a:t>
            </a:r>
            <a:r>
              <a:rPr lang="en-GB" dirty="0" smtClean="0">
                <a:latin typeface="Perpetua" pitchFamily="18" charset="0"/>
              </a:rPr>
              <a:t>In times </a:t>
            </a:r>
            <a:r>
              <a:rPr lang="en-GB" dirty="0">
                <a:latin typeface="Perpetua" pitchFamily="18" charset="0"/>
              </a:rPr>
              <a:t>past, </a:t>
            </a:r>
            <a:r>
              <a:rPr lang="en-GB" b="1" dirty="0">
                <a:latin typeface="Perpetua" pitchFamily="18" charset="0"/>
              </a:rPr>
              <a:t>the quality department </a:t>
            </a:r>
            <a:r>
              <a:rPr lang="en-GB" dirty="0">
                <a:latin typeface="Perpetua" pitchFamily="18" charset="0"/>
              </a:rPr>
              <a:t>was responsible, but no more. </a:t>
            </a:r>
            <a:endParaRPr lang="en-GB" dirty="0" smtClean="0">
              <a:latin typeface="Perpetua" pitchFamily="18" charset="0"/>
            </a:endParaRPr>
          </a:p>
          <a:p>
            <a:endParaRPr lang="en-GB" dirty="0" smtClean="0">
              <a:latin typeface="Perpetua" pitchFamily="18" charset="0"/>
            </a:endParaRPr>
          </a:p>
          <a:p>
            <a:r>
              <a:rPr lang="en-GB" dirty="0" smtClean="0">
                <a:latin typeface="Perpetua" pitchFamily="18" charset="0"/>
              </a:rPr>
              <a:t>Quality departments </a:t>
            </a:r>
            <a:r>
              <a:rPr lang="en-GB" dirty="0">
                <a:latin typeface="Perpetua" pitchFamily="18" charset="0"/>
              </a:rPr>
              <a:t>have been significantly reduced and functions have been </a:t>
            </a:r>
            <a:r>
              <a:rPr lang="en-GB" dirty="0" smtClean="0">
                <a:latin typeface="Perpetua" pitchFamily="18" charset="0"/>
              </a:rPr>
              <a:t>transferred to </a:t>
            </a:r>
            <a:r>
              <a:rPr lang="en-GB" dirty="0">
                <a:latin typeface="Perpetua" pitchFamily="18" charset="0"/>
              </a:rPr>
              <a:t>the performing level or eliminated altogether. </a:t>
            </a:r>
            <a:endParaRPr lang="en-GB" dirty="0" smtClean="0">
              <a:latin typeface="Perpetua" pitchFamily="18" charset="0"/>
            </a:endParaRPr>
          </a:p>
          <a:p>
            <a:r>
              <a:rPr lang="en-GB" b="1" dirty="0" smtClean="0">
                <a:latin typeface="Perpetua" pitchFamily="18" charset="0"/>
              </a:rPr>
              <a:t>Nowadays</a:t>
            </a:r>
            <a:r>
              <a:rPr lang="en-GB" b="1" dirty="0">
                <a:latin typeface="Perpetua" pitchFamily="18" charset="0"/>
              </a:rPr>
              <a:t>, </a:t>
            </a:r>
            <a:r>
              <a:rPr lang="en-GB" b="1" dirty="0" smtClean="0">
                <a:latin typeface="Perpetua" pitchFamily="18" charset="0"/>
              </a:rPr>
              <a:t>everyone is </a:t>
            </a:r>
            <a:r>
              <a:rPr lang="en-GB" b="1" dirty="0">
                <a:latin typeface="Perpetua" pitchFamily="18" charset="0"/>
              </a:rPr>
              <a:t>responsible for quality</a:t>
            </a:r>
            <a:r>
              <a:rPr lang="en-GB" b="1" dirty="0" smtClean="0">
                <a:latin typeface="Perpetua" pitchFamily="18" charset="0"/>
              </a:rPr>
              <a:t>.</a:t>
            </a:r>
          </a:p>
          <a:p>
            <a:pPr>
              <a:buNone/>
            </a:pPr>
            <a:endParaRPr lang="en-GB" b="1" dirty="0" smtClean="0">
              <a:latin typeface="Perpetua" pitchFamily="18" charset="0"/>
            </a:endParaRPr>
          </a:p>
          <a:p>
            <a:pPr algn="r">
              <a:buNone/>
            </a:pPr>
            <a:r>
              <a:rPr lang="en-GB" b="1" dirty="0" smtClean="0">
                <a:latin typeface="Perpetua" pitchFamily="18" charset="0"/>
              </a:rPr>
              <a:t>THE END </a:t>
            </a:r>
            <a:endParaRPr lang="en-GB" b="1" dirty="0" smtClean="0">
              <a:latin typeface="Perpetua" pitchFamily="18" charset="0"/>
            </a:endParaRPr>
          </a:p>
          <a:p>
            <a:pPr>
              <a:buNone/>
            </a:pPr>
            <a:endParaRPr lang="en-GB" dirty="0">
              <a:latin typeface="Perpetu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fontScale="85000" lnSpcReduction="20000"/>
          </a:bodyPr>
          <a:lstStyle/>
          <a:p>
            <a:r>
              <a:rPr lang="en-GB" dirty="0">
                <a:latin typeface="Perpetua" pitchFamily="18" charset="0"/>
              </a:rPr>
              <a:t>The need for more items, produced faster, put a fatal strain on craftsmen</a:t>
            </a:r>
            <a:r>
              <a:rPr lang="en-GB" dirty="0" smtClean="0">
                <a:latin typeface="Perpetua" pitchFamily="18" charset="0"/>
              </a:rPr>
              <a:t>.</a:t>
            </a:r>
          </a:p>
          <a:p>
            <a:pPr marL="342900" lvl="1" indent="-342900">
              <a:buFont typeface="Arial" pitchFamily="34" charset="0"/>
              <a:buChar char="•"/>
            </a:pPr>
            <a:r>
              <a:rPr lang="en-US" dirty="0" smtClean="0">
                <a:latin typeface="Perpetua" pitchFamily="18" charset="0"/>
              </a:rPr>
              <a:t>Groups of craftsman joined together and set </a:t>
            </a:r>
            <a:r>
              <a:rPr lang="en-US" i="1" dirty="0" smtClean="0">
                <a:latin typeface="Perpetua" pitchFamily="18" charset="0"/>
              </a:rPr>
              <a:t>standards for their field. </a:t>
            </a:r>
          </a:p>
          <a:p>
            <a:r>
              <a:rPr lang="en-GB" dirty="0" smtClean="0">
                <a:latin typeface="Perpetua" pitchFamily="18" charset="0"/>
              </a:rPr>
              <a:t>Work </a:t>
            </a:r>
            <a:r>
              <a:rPr lang="en-GB" dirty="0">
                <a:latin typeface="Perpetua" pitchFamily="18" charset="0"/>
              </a:rPr>
              <a:t>began to move to central locations where many workers combined </a:t>
            </a:r>
            <a:r>
              <a:rPr lang="en-GB" dirty="0" smtClean="0">
                <a:latin typeface="Perpetua" pitchFamily="18" charset="0"/>
              </a:rPr>
              <a:t>their efforts </a:t>
            </a:r>
            <a:r>
              <a:rPr lang="en-GB" dirty="0">
                <a:latin typeface="Perpetua" pitchFamily="18" charset="0"/>
              </a:rPr>
              <a:t>toward a common goal. Factories arose and the industrial </a:t>
            </a:r>
            <a:r>
              <a:rPr lang="en-GB" dirty="0" smtClean="0">
                <a:latin typeface="Perpetua" pitchFamily="18" charset="0"/>
              </a:rPr>
              <a:t>revolution changed </a:t>
            </a:r>
            <a:r>
              <a:rPr lang="en-GB" dirty="0">
                <a:latin typeface="Perpetua" pitchFamily="18" charset="0"/>
              </a:rPr>
              <a:t>production in ways that emphasized </a:t>
            </a:r>
            <a:r>
              <a:rPr lang="en-GB" b="1" dirty="0">
                <a:latin typeface="Perpetua" pitchFamily="18" charset="0"/>
              </a:rPr>
              <a:t>quantity and commonality. </a:t>
            </a:r>
            <a:endParaRPr lang="en-GB" b="1" dirty="0" smtClean="0">
              <a:latin typeface="Perpetua" pitchFamily="18" charset="0"/>
            </a:endParaRPr>
          </a:p>
          <a:p>
            <a:endParaRPr lang="en-GB" dirty="0" smtClean="0">
              <a:latin typeface="Perpetua" pitchFamily="18" charset="0"/>
            </a:endParaRPr>
          </a:p>
          <a:p>
            <a:r>
              <a:rPr lang="en-GB" dirty="0" smtClean="0">
                <a:latin typeface="Perpetua" pitchFamily="18" charset="0"/>
              </a:rPr>
              <a:t>The production </a:t>
            </a:r>
            <a:r>
              <a:rPr lang="en-GB" dirty="0">
                <a:latin typeface="Perpetua" pitchFamily="18" charset="0"/>
              </a:rPr>
              <a:t>of a teapot, which </a:t>
            </a:r>
            <a:r>
              <a:rPr lang="en-GB" dirty="0" smtClean="0">
                <a:latin typeface="Perpetua" pitchFamily="18" charset="0"/>
              </a:rPr>
              <a:t>one person made </a:t>
            </a:r>
            <a:r>
              <a:rPr lang="en-GB" dirty="0">
                <a:latin typeface="Perpetua" pitchFamily="18" charset="0"/>
              </a:rPr>
              <a:t>himself from start to </a:t>
            </a:r>
            <a:r>
              <a:rPr lang="en-GB" dirty="0" smtClean="0">
                <a:latin typeface="Perpetua" pitchFamily="18" charset="0"/>
              </a:rPr>
              <a:t>finish, </a:t>
            </a:r>
            <a:r>
              <a:rPr lang="en-GB" dirty="0" smtClean="0">
                <a:solidFill>
                  <a:srgbClr val="0070C0"/>
                </a:solidFill>
                <a:latin typeface="Perpetua" pitchFamily="18" charset="0"/>
              </a:rPr>
              <a:t>was </a:t>
            </a:r>
            <a:r>
              <a:rPr lang="en-GB" dirty="0">
                <a:solidFill>
                  <a:srgbClr val="0070C0"/>
                </a:solidFill>
                <a:latin typeface="Perpetua" pitchFamily="18" charset="0"/>
              </a:rPr>
              <a:t>broken down into tasks</a:t>
            </a:r>
            <a:r>
              <a:rPr lang="en-GB" i="1" dirty="0">
                <a:solidFill>
                  <a:srgbClr val="0070C0"/>
                </a:solidFill>
                <a:latin typeface="Perpetua" pitchFamily="18" charset="0"/>
              </a:rPr>
              <a:t>. Individual workers were responsible for only </a:t>
            </a:r>
            <a:r>
              <a:rPr lang="en-GB" i="1" dirty="0" smtClean="0">
                <a:solidFill>
                  <a:srgbClr val="0070C0"/>
                </a:solidFill>
                <a:latin typeface="Perpetua" pitchFamily="18" charset="0"/>
              </a:rPr>
              <a:t>a part </a:t>
            </a:r>
            <a:r>
              <a:rPr lang="en-GB" i="1" dirty="0">
                <a:solidFill>
                  <a:srgbClr val="0070C0"/>
                </a:solidFill>
                <a:latin typeface="Perpetua" pitchFamily="18" charset="0"/>
              </a:rPr>
              <a:t>of the final product. </a:t>
            </a:r>
            <a:endParaRPr lang="en-GB" i="1" dirty="0" smtClean="0">
              <a:solidFill>
                <a:srgbClr val="0070C0"/>
              </a:solidFill>
              <a:latin typeface="Perpetua" pitchFamily="18" charset="0"/>
            </a:endParaRPr>
          </a:p>
          <a:p>
            <a:r>
              <a:rPr lang="en-GB" dirty="0" smtClean="0">
                <a:latin typeface="Perpetua" pitchFamily="18" charset="0"/>
              </a:rPr>
              <a:t>Often</a:t>
            </a:r>
            <a:r>
              <a:rPr lang="en-GB" dirty="0">
                <a:latin typeface="Perpetua" pitchFamily="18" charset="0"/>
              </a:rPr>
              <a:t>, the workers did not even have a view </a:t>
            </a:r>
            <a:r>
              <a:rPr lang="en-GB" dirty="0" smtClean="0">
                <a:latin typeface="Perpetua" pitchFamily="18" charset="0"/>
              </a:rPr>
              <a:t>of what </a:t>
            </a:r>
            <a:r>
              <a:rPr lang="en-GB" dirty="0">
                <a:latin typeface="Perpetua" pitchFamily="18" charset="0"/>
              </a:rPr>
              <a:t>the final product was; they were only responsible for their </a:t>
            </a:r>
            <a:r>
              <a:rPr lang="en-GB" dirty="0" smtClean="0">
                <a:latin typeface="Perpetua" pitchFamily="18" charset="0"/>
              </a:rPr>
              <a:t>particular piece</a:t>
            </a:r>
            <a:r>
              <a:rPr lang="en-GB" dirty="0">
                <a:latin typeface="Perpetua" pitchFamily="18" charset="0"/>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b="1" dirty="0" smtClean="0">
                <a:latin typeface="Perpetua" pitchFamily="18" charset="0"/>
              </a:rPr>
              <a:t>2.1.2. Scientific Management</a:t>
            </a:r>
            <a:br>
              <a:rPr lang="en-GB" b="1" dirty="0" smtClean="0">
                <a:latin typeface="Perpetua" pitchFamily="18" charset="0"/>
              </a:rPr>
            </a:br>
            <a:endParaRPr lang="en-GB" b="1" dirty="0">
              <a:latin typeface="Perpetua" pitchFamily="18" charset="0"/>
            </a:endParaRPr>
          </a:p>
        </p:txBody>
      </p:sp>
      <p:sp>
        <p:nvSpPr>
          <p:cNvPr id="3" name="Content Placeholder 2"/>
          <p:cNvSpPr>
            <a:spLocks noGrp="1"/>
          </p:cNvSpPr>
          <p:nvPr>
            <p:ph idx="1"/>
          </p:nvPr>
        </p:nvSpPr>
        <p:spPr/>
        <p:txBody>
          <a:bodyPr>
            <a:normAutofit fontScale="92500" lnSpcReduction="20000"/>
          </a:bodyPr>
          <a:lstStyle/>
          <a:p>
            <a:pPr algn="just">
              <a:lnSpc>
                <a:spcPct val="120000"/>
              </a:lnSpc>
            </a:pPr>
            <a:r>
              <a:rPr lang="en-GB" dirty="0" smtClean="0">
                <a:latin typeface="Perpetua" pitchFamily="18" charset="0"/>
              </a:rPr>
              <a:t>Frederick </a:t>
            </a:r>
            <a:r>
              <a:rPr lang="en-GB" dirty="0">
                <a:latin typeface="Perpetua" pitchFamily="18" charset="0"/>
              </a:rPr>
              <a:t>Winslow Taylor saw things a bit differently</a:t>
            </a:r>
            <a:r>
              <a:rPr lang="en-GB" dirty="0" smtClean="0">
                <a:latin typeface="Perpetua" pitchFamily="18" charset="0"/>
              </a:rPr>
              <a:t>.</a:t>
            </a:r>
          </a:p>
          <a:p>
            <a:pPr algn="just">
              <a:lnSpc>
                <a:spcPct val="120000"/>
              </a:lnSpc>
            </a:pPr>
            <a:r>
              <a:rPr lang="en-GB" dirty="0" smtClean="0">
                <a:latin typeface="Perpetua" pitchFamily="18" charset="0"/>
              </a:rPr>
              <a:t> </a:t>
            </a:r>
            <a:r>
              <a:rPr lang="en-GB" dirty="0">
                <a:latin typeface="Perpetua" pitchFamily="18" charset="0"/>
              </a:rPr>
              <a:t>In his view, if you </a:t>
            </a:r>
            <a:r>
              <a:rPr lang="en-GB" dirty="0" smtClean="0">
                <a:latin typeface="Perpetua" pitchFamily="18" charset="0"/>
              </a:rPr>
              <a:t>want to </a:t>
            </a:r>
            <a:r>
              <a:rPr lang="en-GB" dirty="0">
                <a:latin typeface="Perpetua" pitchFamily="18" charset="0"/>
              </a:rPr>
              <a:t>make the boat go faster, </a:t>
            </a:r>
            <a:r>
              <a:rPr lang="en-GB" b="1" dirty="0">
                <a:latin typeface="Perpetua" pitchFamily="18" charset="0"/>
              </a:rPr>
              <a:t>you should examine and analyze those things </a:t>
            </a:r>
            <a:r>
              <a:rPr lang="en-GB" b="1" dirty="0" smtClean="0">
                <a:latin typeface="Perpetua" pitchFamily="18" charset="0"/>
              </a:rPr>
              <a:t>that make </a:t>
            </a:r>
            <a:r>
              <a:rPr lang="en-GB" b="1" dirty="0">
                <a:latin typeface="Perpetua" pitchFamily="18" charset="0"/>
              </a:rPr>
              <a:t>the boat go and determine the best way to do it. </a:t>
            </a:r>
            <a:endParaRPr lang="en-GB" b="1" dirty="0" smtClean="0">
              <a:latin typeface="Perpetua" pitchFamily="18" charset="0"/>
            </a:endParaRPr>
          </a:p>
          <a:p>
            <a:pPr algn="just">
              <a:lnSpc>
                <a:spcPct val="120000"/>
              </a:lnSpc>
            </a:pPr>
            <a:r>
              <a:rPr lang="en-GB" dirty="0" smtClean="0">
                <a:latin typeface="Perpetua" pitchFamily="18" charset="0"/>
              </a:rPr>
              <a:t>In </a:t>
            </a:r>
            <a:r>
              <a:rPr lang="en-GB" dirty="0">
                <a:latin typeface="Perpetua" pitchFamily="18" charset="0"/>
              </a:rPr>
              <a:t>other words, </a:t>
            </a:r>
            <a:r>
              <a:rPr lang="en-GB" dirty="0" smtClean="0">
                <a:latin typeface="Perpetua" pitchFamily="18" charset="0"/>
              </a:rPr>
              <a:t>it is </a:t>
            </a:r>
            <a:r>
              <a:rPr lang="en-GB" dirty="0">
                <a:latin typeface="Perpetua" pitchFamily="18" charset="0"/>
              </a:rPr>
              <a:t>not </a:t>
            </a:r>
            <a:r>
              <a:rPr lang="en-GB" i="1" dirty="0">
                <a:latin typeface="Perpetua" pitchFamily="18" charset="0"/>
              </a:rPr>
              <a:t>what you do, but </a:t>
            </a:r>
            <a:r>
              <a:rPr lang="en-GB" b="1" i="1" dirty="0">
                <a:solidFill>
                  <a:srgbClr val="0070C0"/>
                </a:solidFill>
                <a:latin typeface="Perpetua" pitchFamily="18" charset="0"/>
              </a:rPr>
              <a:t>how you do it that counts. </a:t>
            </a:r>
            <a:endParaRPr lang="en-GB" b="1" i="1" dirty="0" smtClean="0">
              <a:solidFill>
                <a:srgbClr val="0070C0"/>
              </a:solidFill>
              <a:latin typeface="Perpetua" pitchFamily="18" charset="0"/>
            </a:endParaRPr>
          </a:p>
          <a:p>
            <a:pPr algn="just">
              <a:lnSpc>
                <a:spcPct val="120000"/>
              </a:lnSpc>
            </a:pPr>
            <a:r>
              <a:rPr lang="en-GB" i="1" dirty="0" smtClean="0">
                <a:latin typeface="Perpetua" pitchFamily="18" charset="0"/>
              </a:rPr>
              <a:t>In </a:t>
            </a:r>
            <a:r>
              <a:rPr lang="en-GB" i="1" dirty="0">
                <a:latin typeface="Perpetua" pitchFamily="18" charset="0"/>
              </a:rPr>
              <a:t>1911, he </a:t>
            </a:r>
            <a:r>
              <a:rPr lang="en-GB" i="1" dirty="0" smtClean="0">
                <a:latin typeface="Perpetua" pitchFamily="18" charset="0"/>
              </a:rPr>
              <a:t>published The </a:t>
            </a:r>
            <a:r>
              <a:rPr lang="en-GB" i="1" dirty="0">
                <a:latin typeface="Perpetua" pitchFamily="18" charset="0"/>
              </a:rPr>
              <a:t>Principles of Scientific Management, which described his approach. </a:t>
            </a:r>
            <a:endParaRPr lang="en-GB" i="1" dirty="0" smtClean="0">
              <a:latin typeface="Perpetu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85000" lnSpcReduction="10000"/>
          </a:bodyPr>
          <a:lstStyle/>
          <a:p>
            <a:pPr algn="just"/>
            <a:r>
              <a:rPr lang="en-GB" i="1" dirty="0" smtClean="0">
                <a:latin typeface="Perpetua" pitchFamily="18" charset="0"/>
              </a:rPr>
              <a:t>Taylor </a:t>
            </a:r>
            <a:r>
              <a:rPr lang="en-GB" dirty="0" smtClean="0">
                <a:latin typeface="Perpetua" pitchFamily="18" charset="0"/>
              </a:rPr>
              <a:t>suggested that </a:t>
            </a:r>
            <a:r>
              <a:rPr lang="en-GB" b="1" dirty="0" smtClean="0">
                <a:latin typeface="Perpetua" pitchFamily="18" charset="0"/>
              </a:rPr>
              <a:t>in getting things done, there is </a:t>
            </a:r>
            <a:r>
              <a:rPr lang="en-GB" b="1" dirty="0" smtClean="0">
                <a:solidFill>
                  <a:srgbClr val="0070C0"/>
                </a:solidFill>
                <a:latin typeface="Perpetua" pitchFamily="18" charset="0"/>
              </a:rPr>
              <a:t>“one best method,” </a:t>
            </a:r>
            <a:r>
              <a:rPr lang="en-GB" b="1" dirty="0" smtClean="0">
                <a:latin typeface="Perpetua" pitchFamily="18" charset="0"/>
              </a:rPr>
              <a:t>and it is management’s responsibility to determine that </a:t>
            </a:r>
            <a:r>
              <a:rPr lang="en-GB" b="1" dirty="0" smtClean="0">
                <a:solidFill>
                  <a:srgbClr val="0070C0"/>
                </a:solidFill>
                <a:latin typeface="Perpetua" pitchFamily="18" charset="0"/>
              </a:rPr>
              <a:t>method </a:t>
            </a:r>
            <a:r>
              <a:rPr lang="en-GB" b="1" dirty="0" smtClean="0">
                <a:latin typeface="Perpetua" pitchFamily="18" charset="0"/>
              </a:rPr>
              <a:t>and the worker’s responsibility </a:t>
            </a:r>
            <a:r>
              <a:rPr lang="en-GB" b="1" dirty="0" smtClean="0">
                <a:solidFill>
                  <a:srgbClr val="0070C0"/>
                </a:solidFill>
                <a:latin typeface="Perpetua" pitchFamily="18" charset="0"/>
              </a:rPr>
              <a:t>to follow </a:t>
            </a:r>
            <a:r>
              <a:rPr lang="en-GB" b="1" dirty="0" smtClean="0">
                <a:latin typeface="Perpetua" pitchFamily="18" charset="0"/>
              </a:rPr>
              <a:t>established procedures. </a:t>
            </a:r>
            <a:endParaRPr lang="en-GB" b="1" dirty="0" smtClean="0">
              <a:latin typeface="Perpetua" pitchFamily="18" charset="0"/>
            </a:endParaRPr>
          </a:p>
          <a:p>
            <a:endParaRPr lang="en-GB" b="1" dirty="0" smtClean="0">
              <a:latin typeface="Perpetua" pitchFamily="18" charset="0"/>
            </a:endParaRPr>
          </a:p>
          <a:p>
            <a:r>
              <a:rPr lang="en-GB" dirty="0" smtClean="0">
                <a:latin typeface="Perpetua" pitchFamily="18" charset="0"/>
              </a:rPr>
              <a:t>Taylor </a:t>
            </a:r>
            <a:r>
              <a:rPr lang="en-GB" dirty="0" smtClean="0">
                <a:latin typeface="Perpetua" pitchFamily="18" charset="0"/>
              </a:rPr>
              <a:t>changed the focus </a:t>
            </a:r>
            <a:r>
              <a:rPr lang="en-GB" b="1" dirty="0" smtClean="0">
                <a:latin typeface="Perpetua" pitchFamily="18" charset="0"/>
              </a:rPr>
              <a:t>from the worker </a:t>
            </a:r>
            <a:r>
              <a:rPr lang="en-GB" dirty="0" smtClean="0">
                <a:latin typeface="Perpetua" pitchFamily="18" charset="0"/>
              </a:rPr>
              <a:t>to</a:t>
            </a:r>
            <a:r>
              <a:rPr lang="en-GB" b="1" dirty="0" smtClean="0">
                <a:latin typeface="Perpetua" pitchFamily="18" charset="0"/>
              </a:rPr>
              <a:t> the process</a:t>
            </a:r>
            <a:r>
              <a:rPr lang="en-GB" dirty="0" smtClean="0">
                <a:latin typeface="Perpetua" pitchFamily="18" charset="0"/>
              </a:rPr>
              <a:t> and, most significantly, separated planning and execution. </a:t>
            </a:r>
          </a:p>
          <a:p>
            <a:endParaRPr lang="en-GB" dirty="0" smtClean="0">
              <a:latin typeface="Perpetua" pitchFamily="18" charset="0"/>
            </a:endParaRPr>
          </a:p>
          <a:p>
            <a:r>
              <a:rPr lang="en-GB" dirty="0" smtClean="0">
                <a:solidFill>
                  <a:srgbClr val="0070C0"/>
                </a:solidFill>
                <a:latin typeface="Perpetua" pitchFamily="18" charset="0"/>
              </a:rPr>
              <a:t>Planning</a:t>
            </a:r>
            <a:r>
              <a:rPr lang="en-GB" dirty="0" smtClean="0">
                <a:latin typeface="Perpetua" pitchFamily="18" charset="0"/>
              </a:rPr>
              <a:t> was a responsibility of management; </a:t>
            </a:r>
            <a:r>
              <a:rPr lang="en-GB" b="1" dirty="0" smtClean="0">
                <a:solidFill>
                  <a:srgbClr val="0070C0"/>
                </a:solidFill>
                <a:latin typeface="Perpetua" pitchFamily="18" charset="0"/>
              </a:rPr>
              <a:t>execution </a:t>
            </a:r>
            <a:r>
              <a:rPr lang="en-GB" dirty="0" smtClean="0">
                <a:latin typeface="Perpetua" pitchFamily="18" charset="0"/>
              </a:rPr>
              <a:t>was a responsibility of workers.</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77500" lnSpcReduction="20000"/>
          </a:bodyPr>
          <a:lstStyle/>
          <a:p>
            <a:r>
              <a:rPr lang="en-GB" dirty="0">
                <a:latin typeface="Perpetua" pitchFamily="18" charset="0"/>
              </a:rPr>
              <a:t>Taylor’s approach broke the </a:t>
            </a:r>
            <a:r>
              <a:rPr lang="en-GB" dirty="0" err="1">
                <a:latin typeface="Perpetua" pitchFamily="18" charset="0"/>
              </a:rPr>
              <a:t>mold</a:t>
            </a:r>
            <a:r>
              <a:rPr lang="en-GB" dirty="0">
                <a:latin typeface="Perpetua" pitchFamily="18" charset="0"/>
              </a:rPr>
              <a:t> of </a:t>
            </a:r>
            <a:r>
              <a:rPr lang="en-GB" b="1" dirty="0">
                <a:latin typeface="Perpetua" pitchFamily="18" charset="0"/>
              </a:rPr>
              <a:t>worker-focused quality</a:t>
            </a:r>
            <a:r>
              <a:rPr lang="en-GB" dirty="0">
                <a:latin typeface="Perpetua" pitchFamily="18" charset="0"/>
              </a:rPr>
              <a:t>, but </a:t>
            </a:r>
            <a:r>
              <a:rPr lang="en-GB" dirty="0" smtClean="0">
                <a:latin typeface="Perpetua" pitchFamily="18" charset="0"/>
              </a:rPr>
              <a:t>failed to </a:t>
            </a:r>
            <a:r>
              <a:rPr lang="en-GB" dirty="0">
                <a:latin typeface="Perpetua" pitchFamily="18" charset="0"/>
              </a:rPr>
              <a:t>recognize two key aspects of quality. </a:t>
            </a:r>
            <a:endParaRPr lang="en-GB" dirty="0" smtClean="0">
              <a:latin typeface="Perpetua" pitchFamily="18" charset="0"/>
            </a:endParaRPr>
          </a:p>
          <a:p>
            <a:pPr>
              <a:buNone/>
            </a:pPr>
            <a:r>
              <a:rPr lang="en-GB" b="1" dirty="0" smtClean="0">
                <a:latin typeface="Perpetua" pitchFamily="18" charset="0"/>
              </a:rPr>
              <a:t>1. Motivation.</a:t>
            </a:r>
          </a:p>
          <a:p>
            <a:r>
              <a:rPr lang="en-GB" dirty="0" smtClean="0">
                <a:latin typeface="Perpetua" pitchFamily="18" charset="0"/>
              </a:rPr>
              <a:t> </a:t>
            </a:r>
            <a:r>
              <a:rPr lang="en-GB" dirty="0">
                <a:latin typeface="Perpetua" pitchFamily="18" charset="0"/>
              </a:rPr>
              <a:t>Taylor </a:t>
            </a:r>
            <a:r>
              <a:rPr lang="en-GB" dirty="0" smtClean="0">
                <a:latin typeface="Perpetua" pitchFamily="18" charset="0"/>
              </a:rPr>
              <a:t>assumed that </a:t>
            </a:r>
            <a:r>
              <a:rPr lang="en-GB" dirty="0">
                <a:latin typeface="Perpetua" pitchFamily="18" charset="0"/>
              </a:rPr>
              <a:t>workers were principally motivated by money. He described </a:t>
            </a:r>
            <a:r>
              <a:rPr lang="en-GB" dirty="0" smtClean="0">
                <a:latin typeface="Perpetua" pitchFamily="18" charset="0"/>
              </a:rPr>
              <a:t>a “high-priced </a:t>
            </a:r>
            <a:r>
              <a:rPr lang="en-GB" dirty="0">
                <a:latin typeface="Perpetua" pitchFamily="18" charset="0"/>
              </a:rPr>
              <a:t>man” as a worker who will perform according to </a:t>
            </a:r>
            <a:r>
              <a:rPr lang="en-GB" dirty="0" smtClean="0">
                <a:latin typeface="Perpetua" pitchFamily="18" charset="0"/>
              </a:rPr>
              <a:t>management’s prescribed </a:t>
            </a:r>
            <a:r>
              <a:rPr lang="en-GB" dirty="0">
                <a:latin typeface="Perpetua" pitchFamily="18" charset="0"/>
              </a:rPr>
              <a:t>procedures for money</a:t>
            </a:r>
            <a:r>
              <a:rPr lang="en-GB" dirty="0" smtClean="0">
                <a:latin typeface="Perpetua" pitchFamily="18" charset="0"/>
              </a:rPr>
              <a:t>.</a:t>
            </a:r>
          </a:p>
          <a:p>
            <a:pPr>
              <a:buNone/>
            </a:pPr>
            <a:r>
              <a:rPr lang="en-GB" dirty="0" smtClean="0">
                <a:latin typeface="Perpetua" pitchFamily="18" charset="0"/>
              </a:rPr>
              <a:t>2. </a:t>
            </a:r>
            <a:r>
              <a:rPr lang="en-GB" b="1" dirty="0" smtClean="0">
                <a:latin typeface="Perpetua" pitchFamily="18" charset="0"/>
              </a:rPr>
              <a:t>Once an optimal procedure is defined, the results will be the same for every worker</a:t>
            </a:r>
            <a:r>
              <a:rPr lang="en-GB" dirty="0" smtClean="0">
                <a:latin typeface="Perpetua" pitchFamily="18" charset="0"/>
              </a:rPr>
              <a:t>.</a:t>
            </a:r>
            <a:endParaRPr lang="en-GB" dirty="0">
              <a:latin typeface="Perpetua" pitchFamily="18" charset="0"/>
            </a:endParaRPr>
          </a:p>
          <a:p>
            <a:r>
              <a:rPr lang="en-GB" dirty="0">
                <a:latin typeface="Perpetua" pitchFamily="18" charset="0"/>
              </a:rPr>
              <a:t>Taylor’s scientific management involves </a:t>
            </a:r>
            <a:endParaRPr lang="en-GB" dirty="0" smtClean="0">
              <a:latin typeface="Perpetua" pitchFamily="18" charset="0"/>
            </a:endParaRPr>
          </a:p>
          <a:p>
            <a:pPr lvl="1"/>
            <a:r>
              <a:rPr lang="en-GB" dirty="0" smtClean="0">
                <a:latin typeface="Perpetua" pitchFamily="18" charset="0"/>
              </a:rPr>
              <a:t>One way of doing something, </a:t>
            </a:r>
          </a:p>
          <a:p>
            <a:pPr lvl="1"/>
            <a:r>
              <a:rPr lang="en-GB" dirty="0" smtClean="0">
                <a:latin typeface="Perpetua" pitchFamily="18" charset="0"/>
              </a:rPr>
              <a:t>One standard worker,</a:t>
            </a:r>
          </a:p>
          <a:p>
            <a:pPr lvl="1"/>
            <a:r>
              <a:rPr lang="en-GB" dirty="0" smtClean="0">
                <a:latin typeface="Perpetua" pitchFamily="18" charset="0"/>
              </a:rPr>
              <a:t> No variation in performance, and </a:t>
            </a:r>
          </a:p>
          <a:p>
            <a:pPr lvl="1"/>
            <a:r>
              <a:rPr lang="en-GB" dirty="0" smtClean="0">
                <a:latin typeface="Perpetua" pitchFamily="18" charset="0"/>
              </a:rPr>
              <a:t>No communication between workers and management.</a:t>
            </a:r>
            <a:endParaRPr lang="en-GB" dirty="0">
              <a:latin typeface="Perpetu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latin typeface="Perpetua" pitchFamily="18" charset="0"/>
              </a:rPr>
              <a:t>2.1.3. Understanding Variation</a:t>
            </a:r>
            <a:br>
              <a:rPr lang="en-GB" dirty="0" smtClean="0">
                <a:latin typeface="Perpetua" pitchFamily="18" charset="0"/>
              </a:rPr>
            </a:br>
            <a:endParaRPr lang="en-GB" dirty="0">
              <a:latin typeface="Perpetua" pitchFamily="18" charset="0"/>
            </a:endParaRPr>
          </a:p>
        </p:txBody>
      </p:sp>
      <p:sp>
        <p:nvSpPr>
          <p:cNvPr id="3" name="Content Placeholder 2"/>
          <p:cNvSpPr>
            <a:spLocks noGrp="1"/>
          </p:cNvSpPr>
          <p:nvPr>
            <p:ph idx="1"/>
          </p:nvPr>
        </p:nvSpPr>
        <p:spPr/>
        <p:txBody>
          <a:bodyPr>
            <a:normAutofit fontScale="77500" lnSpcReduction="20000"/>
          </a:bodyPr>
          <a:lstStyle/>
          <a:p>
            <a:pPr>
              <a:lnSpc>
                <a:spcPct val="120000"/>
              </a:lnSpc>
            </a:pPr>
            <a:r>
              <a:rPr lang="en-GB" dirty="0" smtClean="0">
                <a:latin typeface="Perpetua" pitchFamily="18" charset="0"/>
              </a:rPr>
              <a:t>The </a:t>
            </a:r>
            <a:r>
              <a:rPr lang="en-GB" dirty="0">
                <a:latin typeface="Perpetua" pitchFamily="18" charset="0"/>
              </a:rPr>
              <a:t>next leap forward occurred when Walter </a:t>
            </a:r>
            <a:r>
              <a:rPr lang="en-GB" dirty="0" err="1">
                <a:latin typeface="Perpetua" pitchFamily="18" charset="0"/>
              </a:rPr>
              <a:t>Shewhart</a:t>
            </a:r>
            <a:r>
              <a:rPr lang="en-GB" dirty="0">
                <a:latin typeface="Perpetua" pitchFamily="18" charset="0"/>
              </a:rPr>
              <a:t> expanded </a:t>
            </a:r>
            <a:r>
              <a:rPr lang="en-GB" b="1" dirty="0">
                <a:latin typeface="Perpetua" pitchFamily="18" charset="0"/>
              </a:rPr>
              <a:t>the </a:t>
            </a:r>
            <a:r>
              <a:rPr lang="en-GB" b="1" dirty="0" smtClean="0">
                <a:latin typeface="Perpetua" pitchFamily="18" charset="0"/>
              </a:rPr>
              <a:t>quality focus </a:t>
            </a:r>
            <a:r>
              <a:rPr lang="en-GB" b="1" dirty="0">
                <a:latin typeface="Perpetua" pitchFamily="18" charset="0"/>
              </a:rPr>
              <a:t>to include variation. </a:t>
            </a:r>
            <a:endParaRPr lang="en-GB" b="1" dirty="0" smtClean="0">
              <a:latin typeface="Perpetua" pitchFamily="18" charset="0"/>
            </a:endParaRPr>
          </a:p>
          <a:p>
            <a:pPr>
              <a:lnSpc>
                <a:spcPct val="120000"/>
              </a:lnSpc>
            </a:pPr>
            <a:r>
              <a:rPr lang="en-GB" dirty="0" err="1" smtClean="0">
                <a:latin typeface="Perpetua" pitchFamily="18" charset="0"/>
              </a:rPr>
              <a:t>Shewhart</a:t>
            </a:r>
            <a:r>
              <a:rPr lang="en-GB" dirty="0" smtClean="0">
                <a:latin typeface="Perpetua" pitchFamily="18" charset="0"/>
              </a:rPr>
              <a:t> </a:t>
            </a:r>
            <a:r>
              <a:rPr lang="en-GB" dirty="0">
                <a:latin typeface="Perpetua" pitchFamily="18" charset="0"/>
              </a:rPr>
              <a:t>was </a:t>
            </a:r>
            <a:r>
              <a:rPr lang="en-GB" dirty="0" smtClean="0">
                <a:latin typeface="Perpetua" pitchFamily="18" charset="0"/>
              </a:rPr>
              <a:t>assigned a </a:t>
            </a:r>
            <a:r>
              <a:rPr lang="en-GB" dirty="0">
                <a:latin typeface="Perpetua" pitchFamily="18" charset="0"/>
              </a:rPr>
              <a:t>project to develop a radio headset for the military. </a:t>
            </a:r>
            <a:endParaRPr lang="en-GB" dirty="0" smtClean="0">
              <a:latin typeface="Perpetua" pitchFamily="18" charset="0"/>
            </a:endParaRPr>
          </a:p>
          <a:p>
            <a:pPr>
              <a:lnSpc>
                <a:spcPct val="120000"/>
              </a:lnSpc>
            </a:pPr>
            <a:r>
              <a:rPr lang="en-GB" dirty="0" smtClean="0">
                <a:latin typeface="Perpetua" pitchFamily="18" charset="0"/>
              </a:rPr>
              <a:t>The </a:t>
            </a:r>
            <a:r>
              <a:rPr lang="en-GB" dirty="0">
                <a:latin typeface="Perpetua" pitchFamily="18" charset="0"/>
              </a:rPr>
              <a:t>headsets had to </a:t>
            </a:r>
            <a:r>
              <a:rPr lang="en-GB" dirty="0" smtClean="0">
                <a:latin typeface="Perpetua" pitchFamily="18" charset="0"/>
              </a:rPr>
              <a:t>fit comfortably</a:t>
            </a:r>
            <a:r>
              <a:rPr lang="en-GB" dirty="0">
                <a:latin typeface="Perpetua" pitchFamily="18" charset="0"/>
              </a:rPr>
              <a:t>, so “head breadth” (the physical distance between the ears) </a:t>
            </a:r>
            <a:r>
              <a:rPr lang="en-GB" dirty="0" smtClean="0">
                <a:latin typeface="Perpetua" pitchFamily="18" charset="0"/>
              </a:rPr>
              <a:t>was one </a:t>
            </a:r>
            <a:r>
              <a:rPr lang="en-GB" dirty="0">
                <a:latin typeface="Perpetua" pitchFamily="18" charset="0"/>
              </a:rPr>
              <a:t>of the factors to be considered. </a:t>
            </a:r>
            <a:endParaRPr lang="en-GB" dirty="0" smtClean="0">
              <a:latin typeface="Perpetua" pitchFamily="18" charset="0"/>
            </a:endParaRPr>
          </a:p>
          <a:p>
            <a:pPr>
              <a:lnSpc>
                <a:spcPct val="120000"/>
              </a:lnSpc>
            </a:pPr>
            <a:r>
              <a:rPr lang="en-GB" dirty="0" smtClean="0">
                <a:latin typeface="Perpetua" pitchFamily="18" charset="0"/>
              </a:rPr>
              <a:t>When </a:t>
            </a:r>
            <a:r>
              <a:rPr lang="en-GB" dirty="0">
                <a:latin typeface="Perpetua" pitchFamily="18" charset="0"/>
              </a:rPr>
              <a:t>analyzing head breadth </a:t>
            </a:r>
            <a:r>
              <a:rPr lang="en-GB" dirty="0" smtClean="0">
                <a:latin typeface="Perpetua" pitchFamily="18" charset="0"/>
              </a:rPr>
              <a:t>data provided </a:t>
            </a:r>
            <a:r>
              <a:rPr lang="en-GB" dirty="0">
                <a:latin typeface="Perpetua" pitchFamily="18" charset="0"/>
              </a:rPr>
              <a:t>by the military, </a:t>
            </a:r>
            <a:r>
              <a:rPr lang="en-GB" dirty="0" err="1">
                <a:latin typeface="Perpetua" pitchFamily="18" charset="0"/>
              </a:rPr>
              <a:t>Shewhart</a:t>
            </a:r>
            <a:r>
              <a:rPr lang="en-GB" dirty="0">
                <a:latin typeface="Perpetua" pitchFamily="18" charset="0"/>
              </a:rPr>
              <a:t> noticed an orderly distribution. </a:t>
            </a:r>
            <a:r>
              <a:rPr lang="en-GB" dirty="0" smtClean="0">
                <a:latin typeface="Perpetua" pitchFamily="18" charset="0"/>
              </a:rPr>
              <a:t>Some people </a:t>
            </a:r>
            <a:r>
              <a:rPr lang="en-GB" dirty="0">
                <a:latin typeface="Perpetua" pitchFamily="18" charset="0"/>
              </a:rPr>
              <a:t>had wide heads, some had narrow heads, and a lot fell in between.</a:t>
            </a:r>
          </a:p>
          <a:p>
            <a:pPr>
              <a:lnSpc>
                <a:spcPct val="120000"/>
              </a:lnSpc>
            </a:pPr>
            <a:r>
              <a:rPr lang="en-GB" b="1" dirty="0">
                <a:latin typeface="Perpetua" pitchFamily="18" charset="0"/>
              </a:rPr>
              <a:t>The data seemed to follow a normal distribution pattern.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220</TotalTime>
  <Words>3444</Words>
  <Application>Microsoft Office PowerPoint</Application>
  <PresentationFormat>On-screen Show (4:3)</PresentationFormat>
  <Paragraphs>277</Paragraphs>
  <Slides>42</Slides>
  <Notes>1</Notes>
  <HiddenSlides>4</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 Chapter 2. Evolution of Quality and Its Contemporary Application to Projects</vt:lpstr>
      <vt:lpstr> 2.1. Progressive History  </vt:lpstr>
      <vt:lpstr>2.1.1. The Dark Ages [The Age of Craftsmanship (pre-1900)]</vt:lpstr>
      <vt:lpstr>Slide 4</vt:lpstr>
      <vt:lpstr>Slide 5</vt:lpstr>
      <vt:lpstr> 2.1.2. Scientific Management </vt:lpstr>
      <vt:lpstr>Slide 7</vt:lpstr>
      <vt:lpstr>Slide 8</vt:lpstr>
      <vt:lpstr> 2.1.3. Understanding Variation </vt:lpstr>
      <vt:lpstr>Slide 10</vt:lpstr>
      <vt:lpstr>Slide 11</vt:lpstr>
      <vt:lpstr> 2.1.4. Inspection reigns </vt:lpstr>
      <vt:lpstr>2.1.5. Japanese Quality </vt:lpstr>
      <vt:lpstr>W. Edwards Deming</vt:lpstr>
      <vt:lpstr>Slide 15</vt:lpstr>
      <vt:lpstr>Slide 16</vt:lpstr>
      <vt:lpstr>Slide 17</vt:lpstr>
      <vt:lpstr>Joseph Moses Juran </vt:lpstr>
      <vt:lpstr>Juran ten steps approach to quality improvement  </vt:lpstr>
      <vt:lpstr>Slide 20</vt:lpstr>
      <vt:lpstr>2.1.6. Customers and Systems </vt:lpstr>
      <vt:lpstr>Slide 22</vt:lpstr>
      <vt:lpstr>  2.1.7. Quality Then and Now </vt:lpstr>
      <vt:lpstr>Slide 24</vt:lpstr>
      <vt:lpstr> Table A. Quality Then and Now. </vt:lpstr>
      <vt:lpstr>Slide 26</vt:lpstr>
      <vt:lpstr> 2.2. The Wheel of Quality </vt:lpstr>
      <vt:lpstr>Figure 2.1. The Wheel of Quality. (Copyright ©2003 Kenneth H. Rose)</vt:lpstr>
      <vt:lpstr>2.2.1.Customer Focus </vt:lpstr>
      <vt:lpstr>Slide 30</vt:lpstr>
      <vt:lpstr>Slide 31</vt:lpstr>
      <vt:lpstr> 2.2.2. Variation </vt:lpstr>
      <vt:lpstr>Slide 33</vt:lpstr>
      <vt:lpstr>Slide 34</vt:lpstr>
      <vt:lpstr>2.2.3. Continuous Improvement </vt:lpstr>
      <vt:lpstr>2.2.3. Continuous Improvement </vt:lpstr>
      <vt:lpstr>Slide 37</vt:lpstr>
      <vt:lpstr>Slide 38</vt:lpstr>
      <vt:lpstr>2.2.4. Training and Leadership </vt:lpstr>
      <vt:lpstr>Slide 40</vt:lpstr>
      <vt:lpstr>2.2.5. The Wheel of Quality Model </vt:lpstr>
      <vt:lpstr>2.2.7. Quality and Responsibility </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Evolution of Quality and Its Contemporary Application to Projects</dc:title>
  <dc:creator>Abebaw</dc:creator>
  <cp:lastModifiedBy>Abebaw </cp:lastModifiedBy>
  <cp:revision>5</cp:revision>
  <dcterms:created xsi:type="dcterms:W3CDTF">2019-10-08T13:49:02Z</dcterms:created>
  <dcterms:modified xsi:type="dcterms:W3CDTF">2019-10-15T12:56:49Z</dcterms:modified>
</cp:coreProperties>
</file>