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7"/>
  </p:notesMasterIdLst>
  <p:sldIdLst>
    <p:sldId id="256" r:id="rId2"/>
    <p:sldId id="328" r:id="rId3"/>
    <p:sldId id="329" r:id="rId4"/>
    <p:sldId id="258" r:id="rId5"/>
    <p:sldId id="313" r:id="rId6"/>
    <p:sldId id="334" r:id="rId7"/>
    <p:sldId id="259" r:id="rId8"/>
    <p:sldId id="260" r:id="rId9"/>
    <p:sldId id="261" r:id="rId10"/>
    <p:sldId id="262" r:id="rId11"/>
    <p:sldId id="263" r:id="rId12"/>
    <p:sldId id="335" r:id="rId13"/>
    <p:sldId id="264" r:id="rId14"/>
    <p:sldId id="266" r:id="rId15"/>
    <p:sldId id="267" r:id="rId16"/>
    <p:sldId id="268" r:id="rId17"/>
    <p:sldId id="269" r:id="rId18"/>
    <p:sldId id="270" r:id="rId19"/>
    <p:sldId id="271" r:id="rId20"/>
    <p:sldId id="272" r:id="rId21"/>
    <p:sldId id="273" r:id="rId22"/>
    <p:sldId id="274" r:id="rId23"/>
    <p:sldId id="275" r:id="rId24"/>
    <p:sldId id="330" r:id="rId25"/>
    <p:sldId id="331" r:id="rId26"/>
    <p:sldId id="278" r:id="rId27"/>
    <p:sldId id="279" r:id="rId28"/>
    <p:sldId id="277" r:id="rId29"/>
    <p:sldId id="281" r:id="rId30"/>
    <p:sldId id="280"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7" r:id="rId46"/>
    <p:sldId id="332" r:id="rId47"/>
    <p:sldId id="298" r:id="rId48"/>
    <p:sldId id="296" r:id="rId49"/>
    <p:sldId id="314" r:id="rId50"/>
    <p:sldId id="315" r:id="rId51"/>
    <p:sldId id="316" r:id="rId52"/>
    <p:sldId id="317" r:id="rId53"/>
    <p:sldId id="318" r:id="rId54"/>
    <p:sldId id="319" r:id="rId55"/>
    <p:sldId id="321" r:id="rId56"/>
    <p:sldId id="322" r:id="rId57"/>
    <p:sldId id="323" r:id="rId58"/>
    <p:sldId id="325" r:id="rId59"/>
    <p:sldId id="299" r:id="rId60"/>
    <p:sldId id="300" r:id="rId61"/>
    <p:sldId id="301" r:id="rId62"/>
    <p:sldId id="302" r:id="rId63"/>
    <p:sldId id="303" r:id="rId64"/>
    <p:sldId id="304" r:id="rId65"/>
    <p:sldId id="305" r:id="rId66"/>
    <p:sldId id="306" r:id="rId67"/>
    <p:sldId id="307" r:id="rId68"/>
    <p:sldId id="308" r:id="rId69"/>
    <p:sldId id="309" r:id="rId70"/>
    <p:sldId id="310" r:id="rId71"/>
    <p:sldId id="311" r:id="rId72"/>
    <p:sldId id="326" r:id="rId73"/>
    <p:sldId id="333" r:id="rId74"/>
    <p:sldId id="336" r:id="rId75"/>
    <p:sldId id="327" r:id="rId7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lang="en-GB"/>
          </a:pPr>
          <a:endParaRPr lang="en-US"/>
        </a:p>
      </c:txPr>
    </c:title>
    <c:plotArea>
      <c:layout>
        <c:manualLayout>
          <c:layoutTarget val="inner"/>
          <c:xMode val="edge"/>
          <c:yMode val="edge"/>
          <c:x val="0.16723794566363911"/>
          <c:y val="6.3043729703278623E-2"/>
          <c:w val="0.79024248223766347"/>
          <c:h val="0.80834756884202941"/>
        </c:manualLayout>
      </c:layout>
      <c:scatterChart>
        <c:scatterStyle val="lineMarker"/>
        <c:ser>
          <c:idx val="0"/>
          <c:order val="0"/>
          <c:tx>
            <c:strRef>
              <c:f>Sheet1!$B$1</c:f>
              <c:strCache>
                <c:ptCount val="1"/>
                <c:pt idx="0">
                  <c:v>Thousands</c:v>
                </c:pt>
              </c:strCache>
            </c:strRef>
          </c:tx>
          <c:spPr>
            <a:ln w="30000">
              <a:noFill/>
            </a:ln>
          </c:spPr>
          <c:xVal>
            <c:numRef>
              <c:f>Sheet1!$A$5:$A$11</c:f>
              <c:numCache>
                <c:formatCode>General</c:formatCode>
                <c:ptCount val="7"/>
                <c:pt idx="0">
                  <c:v>400</c:v>
                </c:pt>
                <c:pt idx="1">
                  <c:v>500</c:v>
                </c:pt>
                <c:pt idx="2">
                  <c:v>600</c:v>
                </c:pt>
                <c:pt idx="3">
                  <c:v>700</c:v>
                </c:pt>
                <c:pt idx="4">
                  <c:v>800</c:v>
                </c:pt>
                <c:pt idx="5">
                  <c:v>900</c:v>
                </c:pt>
                <c:pt idx="6">
                  <c:v>1000</c:v>
                </c:pt>
              </c:numCache>
            </c:numRef>
          </c:xVal>
          <c:yVal>
            <c:numRef>
              <c:f>Sheet1!$B$2:$B$13</c:f>
              <c:numCache>
                <c:formatCode>General</c:formatCode>
                <c:ptCount val="12"/>
                <c:pt idx="0">
                  <c:v>32</c:v>
                </c:pt>
                <c:pt idx="1">
                  <c:v>42</c:v>
                </c:pt>
                <c:pt idx="2">
                  <c:v>52</c:v>
                </c:pt>
                <c:pt idx="3">
                  <c:v>62</c:v>
                </c:pt>
                <c:pt idx="4">
                  <c:v>72</c:v>
                </c:pt>
                <c:pt idx="5">
                  <c:v>81</c:v>
                </c:pt>
                <c:pt idx="6">
                  <c:v>92</c:v>
                </c:pt>
                <c:pt idx="7">
                  <c:v>102</c:v>
                </c:pt>
                <c:pt idx="8">
                  <c:v>112</c:v>
                </c:pt>
                <c:pt idx="9">
                  <c:v>122</c:v>
                </c:pt>
                <c:pt idx="10">
                  <c:v>0</c:v>
                </c:pt>
              </c:numCache>
            </c:numRef>
          </c:yVal>
        </c:ser>
        <c:axId val="71467392"/>
        <c:axId val="71468928"/>
      </c:scatterChart>
      <c:valAx>
        <c:axId val="71467392"/>
        <c:scaling>
          <c:orientation val="minMax"/>
        </c:scaling>
        <c:axPos val="b"/>
        <c:numFmt formatCode="General" sourceLinked="1"/>
        <c:tickLblPos val="nextTo"/>
        <c:txPr>
          <a:bodyPr/>
          <a:lstStyle/>
          <a:p>
            <a:pPr>
              <a:defRPr lang="en-GB"/>
            </a:pPr>
            <a:endParaRPr lang="en-US"/>
          </a:p>
        </c:txPr>
        <c:crossAx val="71468928"/>
        <c:crosses val="autoZero"/>
        <c:crossBetween val="midCat"/>
      </c:valAx>
      <c:valAx>
        <c:axId val="71468928"/>
        <c:scaling>
          <c:orientation val="minMax"/>
        </c:scaling>
        <c:axPos val="l"/>
        <c:majorGridlines/>
        <c:numFmt formatCode="General" sourceLinked="1"/>
        <c:tickLblPos val="nextTo"/>
        <c:txPr>
          <a:bodyPr/>
          <a:lstStyle/>
          <a:p>
            <a:pPr>
              <a:defRPr lang="en-GB"/>
            </a:pPr>
            <a:endParaRPr lang="en-US"/>
          </a:p>
        </c:txPr>
        <c:crossAx val="71467392"/>
        <c:crosses val="autoZero"/>
        <c:crossBetween val="midCat"/>
      </c:valAx>
    </c:plotArea>
    <c:legend>
      <c:legendPos val="r"/>
      <c:layout/>
      <c:txPr>
        <a:bodyPr/>
        <a:lstStyle/>
        <a:p>
          <a:pPr>
            <a:defRPr lang="en-GB"/>
          </a:pPr>
          <a:endParaRPr lang="en-US"/>
        </a:p>
      </c:txPr>
    </c:legend>
    <c:plotVisOnly val="1"/>
  </c:chart>
  <c:txPr>
    <a:bodyPr/>
    <a:lstStyle/>
    <a:p>
      <a:pPr>
        <a:defRPr sz="18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cdr:x>
      <cdr:y>0.25424</cdr:y>
    </cdr:from>
    <cdr:to>
      <cdr:x>0.07398</cdr:x>
      <cdr:y>0.96929</cdr:y>
    </cdr:to>
    <cdr:sp macro="" textlink="">
      <cdr:nvSpPr>
        <cdr:cNvPr id="2" name="Rectangle 1"/>
        <cdr:cNvSpPr/>
      </cdr:nvSpPr>
      <cdr:spPr>
        <a:xfrm xmlns:a="http://schemas.openxmlformats.org/drawingml/2006/main">
          <a:off x="0" y="1143008"/>
          <a:ext cx="571504" cy="321471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vert270"/>
        <a:lstStyle xmlns:a="http://schemas.openxmlformats.org/drawingml/2006/main"/>
        <a:p xmlns:a="http://schemas.openxmlformats.org/drawingml/2006/main">
          <a:r>
            <a:rPr lang="en-US" sz="2400" dirty="0" smtClean="0"/>
            <a:t>Number o f days </a:t>
          </a:r>
          <a:endParaRPr lang="en-US" sz="2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F4B802-819A-45DF-A1D3-F5234AC87CD3}" type="datetimeFigureOut">
              <a:rPr lang="en-US" smtClean="0"/>
              <a:pPr/>
              <a:t>11/12/2019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43A41F-AE51-47AA-82BC-09801CF903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51232EB2-1EC2-4AAB-A22F-8E9EBF2C755B}" type="slidenum">
              <a:rPr lang="en-US" smtClean="0"/>
              <a:pPr/>
              <a:t>12</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a:t>
            </a:r>
            <a:r>
              <a:rPr lang="en-US" sz="1200" b="1" i="0" kern="1200" dirty="0" smtClean="0">
                <a:solidFill>
                  <a:schemeClr val="tx1"/>
                </a:solidFill>
                <a:latin typeface="+mn-lt"/>
                <a:ea typeface="+mn-ea"/>
                <a:cs typeface="+mn-cs"/>
              </a:rPr>
              <a:t>check sheet</a:t>
            </a:r>
            <a:r>
              <a:rPr lang="en-US" sz="1200" b="0" i="0" kern="1200" dirty="0" smtClean="0">
                <a:solidFill>
                  <a:schemeClr val="tx1"/>
                </a:solidFill>
                <a:latin typeface="+mn-lt"/>
                <a:ea typeface="+mn-ea"/>
                <a:cs typeface="+mn-cs"/>
              </a:rPr>
              <a:t> is a form (document) used to collect data in real time at the location where the data is generated. The data it captures can be quantitative or qualitative. When the information is quantitative, the </a:t>
            </a:r>
            <a:r>
              <a:rPr lang="en-US" sz="1200" b="1" i="0" kern="1200" dirty="0" smtClean="0">
                <a:solidFill>
                  <a:schemeClr val="tx1"/>
                </a:solidFill>
                <a:latin typeface="+mn-lt"/>
                <a:ea typeface="+mn-ea"/>
                <a:cs typeface="+mn-cs"/>
              </a:rPr>
              <a:t>check sheet</a:t>
            </a:r>
            <a:r>
              <a:rPr lang="en-US" sz="1200" b="0" i="0" kern="1200" dirty="0" smtClean="0">
                <a:solidFill>
                  <a:schemeClr val="tx1"/>
                </a:solidFill>
                <a:latin typeface="+mn-lt"/>
                <a:ea typeface="+mn-ea"/>
                <a:cs typeface="+mn-cs"/>
              </a:rPr>
              <a:t> is sometimes called a tally </a:t>
            </a:r>
            <a:r>
              <a:rPr lang="en-US" sz="1200" b="1" i="0" kern="1200" dirty="0" smtClean="0">
                <a:solidFill>
                  <a:schemeClr val="tx1"/>
                </a:solidFill>
                <a:latin typeface="+mn-lt"/>
                <a:ea typeface="+mn-ea"/>
                <a:cs typeface="+mn-cs"/>
              </a:rPr>
              <a:t>sheet</a:t>
            </a:r>
            <a:r>
              <a:rPr lang="en-US" sz="1200" b="0" i="0" kern="120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D43A41F-AE51-47AA-82BC-09801CF90393}"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Rodeo</a:t>
            </a:r>
            <a:r>
              <a:rPr lang="en-US" baseline="0" dirty="0" smtClean="0"/>
              <a:t> = </a:t>
            </a:r>
            <a:r>
              <a:rPr lang="en-US" sz="1200" b="0" i="0" kern="1200" dirty="0" smtClean="0">
                <a:solidFill>
                  <a:schemeClr val="tx1"/>
                </a:solidFill>
                <a:latin typeface="+mn-lt"/>
                <a:ea typeface="+mn-ea"/>
                <a:cs typeface="+mn-cs"/>
              </a:rPr>
              <a:t>cattle herding</a:t>
            </a:r>
            <a:endParaRPr lang="en-US" dirty="0"/>
          </a:p>
        </p:txBody>
      </p:sp>
      <p:sp>
        <p:nvSpPr>
          <p:cNvPr id="4" name="Slide Number Placeholder 3"/>
          <p:cNvSpPr>
            <a:spLocks noGrp="1"/>
          </p:cNvSpPr>
          <p:nvPr>
            <p:ph type="sldNum" sz="quarter" idx="10"/>
          </p:nvPr>
        </p:nvSpPr>
        <p:spPr/>
        <p:txBody>
          <a:bodyPr/>
          <a:lstStyle/>
          <a:p>
            <a:fld id="{BD43A41F-AE51-47AA-82BC-09801CF90393}" type="slidenum">
              <a:rPr lang="en-US" smtClean="0"/>
              <a:pPr/>
              <a:t>54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Factor analysis </a:t>
            </a:r>
            <a:endParaRPr lang="en-US" dirty="0"/>
          </a:p>
        </p:txBody>
      </p:sp>
      <p:sp>
        <p:nvSpPr>
          <p:cNvPr id="4" name="Slide Number Placeholder 3"/>
          <p:cNvSpPr>
            <a:spLocks noGrp="1"/>
          </p:cNvSpPr>
          <p:nvPr>
            <p:ph type="sldNum" sz="quarter" idx="10"/>
          </p:nvPr>
        </p:nvSpPr>
        <p:spPr/>
        <p:txBody>
          <a:bodyPr/>
          <a:lstStyle/>
          <a:p>
            <a:fld id="{BD43A41F-AE51-47AA-82BC-09801CF90393}" type="slidenum">
              <a:rPr lang="en-US" smtClean="0"/>
              <a:pPr/>
              <a:t>70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Delphi method</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D43A41F-AE51-47AA-82BC-09801CF90393}" type="slidenum">
              <a:rPr lang="en-US" smtClean="0"/>
              <a:pPr/>
              <a:t>71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D66A96-1C0F-4850-81EA-3AED489CF3C1}" type="slidenum">
              <a:rPr lang="en-US"/>
              <a:pPr/>
              <a:t>74</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42B087C-42EE-4776-80BC-575E6A4516EA}" type="datetime1">
              <a:rPr lang="en-US" smtClean="0"/>
              <a:pPr/>
              <a:t>11/12/2019</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498D8E3-13BB-48E9-A361-15A0C2F2F9E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EF4853-6335-4F56-B3ED-903E159C3EFF}" type="datetime1">
              <a:rPr lang="en-US" smtClean="0"/>
              <a:pPr/>
              <a:t>11/12/2019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98D8E3-13BB-48E9-A361-15A0C2F2F9E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8D15AE8-862E-4762-B595-57590072E09F}" type="datetime1">
              <a:rPr lang="en-US" smtClean="0"/>
              <a:pPr/>
              <a:t>11/12/2019</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498D8E3-13BB-48E9-A361-15A0C2F2F9E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842F490-40D0-4132-93DE-93720BBFF426}" type="datetime1">
              <a:rPr lang="en-US" smtClean="0"/>
              <a:pPr/>
              <a:t>11/12/2019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498D8E3-13BB-48E9-A361-15A0C2F2F9E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F78ACE2-5CEF-4D6B-A78E-EACEFB489D64}" type="datetime1">
              <a:rPr lang="en-US" smtClean="0"/>
              <a:pPr/>
              <a:t>11/12/2019</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498D8E3-13BB-48E9-A361-15A0C2F2F9E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73DCCCB-ACDE-4310-BCB1-6B7B5F6E1F9F}" type="datetime1">
              <a:rPr lang="en-US" smtClean="0"/>
              <a:pPr/>
              <a:t>11/12/2019</a:t>
            </a:fld>
            <a:endParaRPr lang="en-GB"/>
          </a:p>
        </p:txBody>
      </p:sp>
      <p:sp>
        <p:nvSpPr>
          <p:cNvPr id="10" name="Slide Number Placeholder 9"/>
          <p:cNvSpPr>
            <a:spLocks noGrp="1"/>
          </p:cNvSpPr>
          <p:nvPr>
            <p:ph type="sldNum" sz="quarter" idx="16"/>
          </p:nvPr>
        </p:nvSpPr>
        <p:spPr/>
        <p:txBody>
          <a:bodyPr rtlCol="0"/>
          <a:lstStyle/>
          <a:p>
            <a:fld id="{4498D8E3-13BB-48E9-A361-15A0C2F2F9E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8EB0F51-53E5-42BD-8EBD-C7E2C6FE6CDE}" type="datetime1">
              <a:rPr lang="en-US" smtClean="0"/>
              <a:pPr/>
              <a:t>11/12/2019</a:t>
            </a:fld>
            <a:endParaRPr lang="en-GB"/>
          </a:p>
        </p:txBody>
      </p:sp>
      <p:sp>
        <p:nvSpPr>
          <p:cNvPr id="12" name="Slide Number Placeholder 11"/>
          <p:cNvSpPr>
            <a:spLocks noGrp="1"/>
          </p:cNvSpPr>
          <p:nvPr>
            <p:ph type="sldNum" sz="quarter" idx="16"/>
          </p:nvPr>
        </p:nvSpPr>
        <p:spPr/>
        <p:txBody>
          <a:bodyPr rtlCol="0"/>
          <a:lstStyle/>
          <a:p>
            <a:fld id="{4498D8E3-13BB-48E9-A361-15A0C2F2F9E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7F06AB2-7B61-47FB-98C5-A1525561C002}" type="datetime1">
              <a:rPr lang="en-US" smtClean="0"/>
              <a:pPr/>
              <a:t>11/12/2019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498D8E3-13BB-48E9-A361-15A0C2F2F9E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37F96-62B7-4A80-8429-6296B66A92EB}" type="datetime1">
              <a:rPr lang="en-US" smtClean="0"/>
              <a:pPr/>
              <a:t>11/12/2019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498D8E3-13BB-48E9-A361-15A0C2F2F9E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2EB435A-036E-461A-8A1B-8AFEA140EB06}" type="datetime1">
              <a:rPr lang="en-US" smtClean="0"/>
              <a:pPr/>
              <a:t>11/12/2019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498D8E3-13BB-48E9-A361-15A0C2F2F9E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791236C-9DAC-4574-AA81-843D13D15199}" type="datetime1">
              <a:rPr lang="en-US" smtClean="0"/>
              <a:pPr/>
              <a:t>11/12/2019</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498D8E3-13BB-48E9-A361-15A0C2F2F9E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7E561EC-F649-4DEA-84F8-4BCFF4B19D75}" type="datetime1">
              <a:rPr lang="en-US" smtClean="0"/>
              <a:pPr/>
              <a:t>11/12/2019</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498D8E3-13BB-48E9-A361-15A0C2F2F9E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57158" y="0"/>
            <a:ext cx="8786842" cy="714356"/>
          </a:xfrm>
        </p:spPr>
        <p:txBody>
          <a:bodyPr>
            <a:normAutofit fontScale="90000"/>
          </a:bodyPr>
          <a:lstStyle/>
          <a:p>
            <a:pPr algn="ctr"/>
            <a:r>
              <a:rPr lang="en-GB" dirty="0" smtClean="0">
                <a:latin typeface="Garamond" pitchFamily="18" charset="0"/>
              </a:rPr>
              <a:t/>
            </a:r>
            <a:br>
              <a:rPr lang="en-GB" dirty="0" smtClean="0">
                <a:latin typeface="Garamond" pitchFamily="18" charset="0"/>
              </a:rPr>
            </a:br>
            <a:r>
              <a:rPr lang="en-GB" dirty="0" smtClean="0">
                <a:solidFill>
                  <a:schemeClr val="tx1"/>
                </a:solidFill>
                <a:latin typeface="Garamond" pitchFamily="18" charset="0"/>
              </a:rPr>
              <a:t>Chapter </a:t>
            </a:r>
            <a:r>
              <a:rPr lang="en-GB" dirty="0" smtClean="0">
                <a:solidFill>
                  <a:schemeClr val="tx1"/>
                </a:solidFill>
                <a:latin typeface="Garamond" pitchFamily="18" charset="0"/>
              </a:rPr>
              <a:t>Five: </a:t>
            </a:r>
            <a:r>
              <a:rPr lang="en-GB" dirty="0" smtClean="0">
                <a:solidFill>
                  <a:schemeClr val="tx1"/>
                </a:solidFill>
                <a:latin typeface="Garamond" pitchFamily="18" charset="0"/>
              </a:rPr>
              <a:t>Quality Control</a:t>
            </a:r>
            <a:br>
              <a:rPr lang="en-GB" dirty="0" smtClean="0">
                <a:solidFill>
                  <a:schemeClr val="tx1"/>
                </a:solidFill>
                <a:latin typeface="Garamond" pitchFamily="18" charset="0"/>
              </a:rPr>
            </a:br>
            <a:endParaRPr lang="en-GB" dirty="0">
              <a:solidFill>
                <a:schemeClr val="tx1"/>
              </a:solidFill>
            </a:endParaRPr>
          </a:p>
        </p:txBody>
      </p:sp>
      <p:sp>
        <p:nvSpPr>
          <p:cNvPr id="5" name="Content Placeholder 4"/>
          <p:cNvSpPr>
            <a:spLocks noGrp="1"/>
          </p:cNvSpPr>
          <p:nvPr>
            <p:ph sz="quarter" idx="4294967295"/>
          </p:nvPr>
        </p:nvSpPr>
        <p:spPr>
          <a:xfrm>
            <a:off x="500034" y="857232"/>
            <a:ext cx="8143932" cy="5686443"/>
          </a:xfrm>
        </p:spPr>
        <p:txBody>
          <a:bodyPr>
            <a:normAutofit/>
          </a:bodyPr>
          <a:lstStyle/>
          <a:p>
            <a:pPr>
              <a:buNone/>
            </a:pPr>
            <a:endParaRPr lang="en-US" sz="2800" b="1" dirty="0" smtClean="0">
              <a:latin typeface="Garamond" pitchFamily="18" charset="0"/>
            </a:endParaRPr>
          </a:p>
          <a:p>
            <a:pPr>
              <a:buNone/>
            </a:pPr>
            <a:r>
              <a:rPr lang="en-US" sz="2800" b="1" dirty="0" smtClean="0">
                <a:latin typeface="Garamond" pitchFamily="18" charset="0"/>
              </a:rPr>
              <a:t>Contents</a:t>
            </a:r>
          </a:p>
          <a:p>
            <a:pPr marL="514350" indent="-514350">
              <a:buNone/>
            </a:pPr>
            <a:endParaRPr lang="en-US" sz="2800" b="1" dirty="0" smtClean="0">
              <a:latin typeface="Garamond" pitchFamily="18" charset="0"/>
            </a:endParaRPr>
          </a:p>
          <a:p>
            <a:pPr marL="514350" indent="-514350">
              <a:buNone/>
            </a:pPr>
            <a:r>
              <a:rPr lang="en-US" sz="2800" b="1" dirty="0" smtClean="0">
                <a:latin typeface="Garamond" pitchFamily="18" charset="0"/>
              </a:rPr>
              <a:t>5</a:t>
            </a:r>
            <a:r>
              <a:rPr lang="en-US" sz="2800" b="1" dirty="0" smtClean="0">
                <a:latin typeface="Garamond" pitchFamily="18" charset="0"/>
              </a:rPr>
              <a:t>.1</a:t>
            </a:r>
            <a:r>
              <a:rPr lang="en-US" sz="2800" b="1" dirty="0" smtClean="0">
                <a:latin typeface="Garamond" pitchFamily="18" charset="0"/>
              </a:rPr>
              <a:t>. Introduction </a:t>
            </a:r>
          </a:p>
          <a:p>
            <a:pPr marL="514350" indent="-514350">
              <a:buNone/>
            </a:pPr>
            <a:r>
              <a:rPr lang="en-US" sz="2800" b="1" dirty="0" smtClean="0">
                <a:latin typeface="Garamond" pitchFamily="18" charset="0"/>
              </a:rPr>
              <a:t>5</a:t>
            </a:r>
            <a:r>
              <a:rPr lang="en-US" sz="2800" b="1" dirty="0" smtClean="0">
                <a:latin typeface="Garamond" pitchFamily="18" charset="0"/>
              </a:rPr>
              <a:t>.2</a:t>
            </a:r>
            <a:r>
              <a:rPr lang="en-US" sz="2800" b="1" dirty="0" smtClean="0">
                <a:latin typeface="Garamond" pitchFamily="18" charset="0"/>
              </a:rPr>
              <a:t>. Tools and techniques of Quality Control</a:t>
            </a:r>
          </a:p>
          <a:p>
            <a:pPr marL="514350" indent="-514350">
              <a:buNone/>
            </a:pPr>
            <a:r>
              <a:rPr lang="en-US" sz="2800" b="1" dirty="0" smtClean="0">
                <a:latin typeface="Garamond" pitchFamily="18" charset="0"/>
              </a:rPr>
              <a:t>5</a:t>
            </a:r>
            <a:r>
              <a:rPr lang="en-US" sz="2800" b="1" dirty="0" smtClean="0">
                <a:latin typeface="Garamond" pitchFamily="18" charset="0"/>
              </a:rPr>
              <a:t>.3</a:t>
            </a:r>
            <a:r>
              <a:rPr lang="en-US" sz="2800" b="1" dirty="0" smtClean="0">
                <a:latin typeface="Garamond" pitchFamily="18" charset="0"/>
              </a:rPr>
              <a:t>. Outputs of quality control </a:t>
            </a:r>
            <a:endParaRPr lang="en-GB" sz="2000" b="1" dirty="0" smtClean="0">
              <a:latin typeface="Garamond" pitchFamily="18" charset="0"/>
            </a:endParaRPr>
          </a:p>
        </p:txBody>
      </p:sp>
      <p:sp>
        <p:nvSpPr>
          <p:cNvPr id="6" name="Date Placeholder 5"/>
          <p:cNvSpPr>
            <a:spLocks noGrp="1"/>
          </p:cNvSpPr>
          <p:nvPr>
            <p:ph type="dt" sz="half" idx="10"/>
          </p:nvPr>
        </p:nvSpPr>
        <p:spPr/>
        <p:txBody>
          <a:bodyPr/>
          <a:lstStyle/>
          <a:p>
            <a:fld id="{3BC19985-D3D8-4C6B-8662-23DC50FC3886}" type="datetime1">
              <a:rPr lang="en-US" smtClean="0"/>
              <a:pPr/>
              <a:t>11/12/2019</a:t>
            </a:fld>
            <a:endParaRPr lang="en-GB"/>
          </a:p>
        </p:txBody>
      </p:sp>
      <p:sp>
        <p:nvSpPr>
          <p:cNvPr id="7" name="Slide Number Placeholder 6"/>
          <p:cNvSpPr>
            <a:spLocks noGrp="1"/>
          </p:cNvSpPr>
          <p:nvPr>
            <p:ph type="sldNum" sz="quarter" idx="12"/>
          </p:nvPr>
        </p:nvSpPr>
        <p:spPr/>
        <p:txBody>
          <a:bodyPr/>
          <a:lstStyle/>
          <a:p>
            <a:fld id="{4498D8E3-13BB-48E9-A361-15A0C2F2F9E0}"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dirty="0" smtClean="0">
                <a:latin typeface="Garamond" pitchFamily="18" charset="0"/>
              </a:rPr>
              <a:t>Inspections may include several kinds of activities, such as:</a:t>
            </a:r>
          </a:p>
          <a:p>
            <a:pPr marL="514350" indent="-514350">
              <a:buFont typeface="+mj-lt"/>
              <a:buAutoNum type="arabicPeriod"/>
            </a:pPr>
            <a:r>
              <a:rPr lang="en-GB" i="1" dirty="0" smtClean="0">
                <a:latin typeface="Garamond" pitchFamily="18" charset="0"/>
              </a:rPr>
              <a:t>Measuring physical characteristics of products</a:t>
            </a:r>
          </a:p>
          <a:p>
            <a:pPr marL="514350" indent="-514350">
              <a:buFont typeface="+mj-lt"/>
              <a:buAutoNum type="arabicPeriod"/>
            </a:pPr>
            <a:r>
              <a:rPr lang="en-GB" dirty="0" smtClean="0">
                <a:latin typeface="Garamond" pitchFamily="18" charset="0"/>
              </a:rPr>
              <a:t> </a:t>
            </a:r>
            <a:r>
              <a:rPr lang="en-GB" i="1" dirty="0" smtClean="0">
                <a:latin typeface="Garamond" pitchFamily="18" charset="0"/>
              </a:rPr>
              <a:t>Examining products for completeness or correct assembly</a:t>
            </a:r>
          </a:p>
          <a:p>
            <a:pPr marL="514350" indent="-514350">
              <a:buFont typeface="+mj-lt"/>
              <a:buAutoNum type="arabicPeriod"/>
            </a:pPr>
            <a:r>
              <a:rPr lang="en-GB" dirty="0" smtClean="0">
                <a:latin typeface="Garamond" pitchFamily="18" charset="0"/>
              </a:rPr>
              <a:t> </a:t>
            </a:r>
            <a:r>
              <a:rPr lang="en-GB" i="1" dirty="0" smtClean="0">
                <a:latin typeface="Garamond" pitchFamily="18" charset="0"/>
              </a:rPr>
              <a:t>Testing products for performance</a:t>
            </a:r>
            <a:endParaRPr lang="en-GB" i="1" dirty="0">
              <a:latin typeface="Garamond" pitchFamily="18" charset="0"/>
            </a:endParaRPr>
          </a:p>
        </p:txBody>
      </p:sp>
      <p:sp>
        <p:nvSpPr>
          <p:cNvPr id="4" name="Date Placeholder 3"/>
          <p:cNvSpPr>
            <a:spLocks noGrp="1"/>
          </p:cNvSpPr>
          <p:nvPr>
            <p:ph type="dt" sz="half" idx="10"/>
          </p:nvPr>
        </p:nvSpPr>
        <p:spPr/>
        <p:txBody>
          <a:bodyPr/>
          <a:lstStyle/>
          <a:p>
            <a:fld id="{458298DE-F334-4E84-B7A2-F20A6507EFEC}"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5.2</a:t>
            </a:r>
            <a:r>
              <a:rPr lang="en-GB" dirty="0" smtClean="0">
                <a:latin typeface="Garamond" pitchFamily="18" charset="0"/>
              </a:rPr>
              <a:t>. Quality Control Tools</a:t>
            </a:r>
            <a:endParaRPr lang="en-GB" dirty="0">
              <a:latin typeface="Garamond" pitchFamily="18" charset="0"/>
            </a:endParaRPr>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Many quality control tools are available to the project team.</a:t>
            </a:r>
          </a:p>
          <a:p>
            <a:pPr algn="just"/>
            <a:r>
              <a:rPr lang="en-GB" dirty="0" smtClean="0">
                <a:latin typeface="Garamond" pitchFamily="18" charset="0"/>
              </a:rPr>
              <a:t> Quality control may be a simple matter of checking something.</a:t>
            </a:r>
          </a:p>
          <a:p>
            <a:pPr algn="just"/>
            <a:r>
              <a:rPr lang="en-GB" dirty="0" smtClean="0">
                <a:latin typeface="Garamond" pitchFamily="18" charset="0"/>
              </a:rPr>
              <a:t> It may involve the application of complex tools that require some expertise. </a:t>
            </a:r>
          </a:p>
          <a:p>
            <a:pPr algn="just"/>
            <a:r>
              <a:rPr lang="en-GB" sz="3500" i="1" dirty="0" smtClean="0">
                <a:latin typeface="Garamond" pitchFamily="18" charset="0"/>
              </a:rPr>
              <a:t>Many of the tools of quality control are also tools of quality improvement.</a:t>
            </a:r>
            <a:endParaRPr lang="en-GB" sz="3500" i="1" dirty="0">
              <a:latin typeface="Garamond" pitchFamily="18" charset="0"/>
            </a:endParaRPr>
          </a:p>
        </p:txBody>
      </p:sp>
      <p:sp>
        <p:nvSpPr>
          <p:cNvPr id="4" name="Date Placeholder 3"/>
          <p:cNvSpPr>
            <a:spLocks noGrp="1"/>
          </p:cNvSpPr>
          <p:nvPr>
            <p:ph type="dt" sz="half" idx="10"/>
          </p:nvPr>
        </p:nvSpPr>
        <p:spPr/>
        <p:txBody>
          <a:bodyPr/>
          <a:lstStyle/>
          <a:p>
            <a:fld id="{E5BA5B45-B65D-488C-989A-43423DF35964}"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pPr>
              <a:defRPr/>
            </a:pPr>
            <a:r>
              <a:rPr lang="en-US" b="1" dirty="0" smtClean="0">
                <a:latin typeface="Perpetua" pitchFamily="18" charset="0"/>
              </a:rPr>
              <a:t>   </a:t>
            </a:r>
          </a:p>
        </p:txBody>
      </p:sp>
      <p:sp>
        <p:nvSpPr>
          <p:cNvPr id="12291" name="AutoShape 4"/>
          <p:cNvSpPr>
            <a:spLocks noChangeArrowheads="1"/>
          </p:cNvSpPr>
          <p:nvPr/>
        </p:nvSpPr>
        <p:spPr bwMode="auto">
          <a:xfrm>
            <a:off x="3352800" y="1676400"/>
            <a:ext cx="2667000" cy="3429000"/>
          </a:xfrm>
          <a:prstGeom prst="wedgeRectCallout">
            <a:avLst>
              <a:gd name="adj1" fmla="val 69528"/>
              <a:gd name="adj2" fmla="val 57509"/>
            </a:avLst>
          </a:prstGeom>
          <a:solidFill>
            <a:schemeClr val="accent1"/>
          </a:solidFill>
          <a:ln w="9525">
            <a:solidFill>
              <a:schemeClr val="tx1"/>
            </a:solidFill>
            <a:miter lim="800000"/>
            <a:headEnd/>
            <a:tailEnd/>
          </a:ln>
        </p:spPr>
        <p:txBody>
          <a:bodyPr/>
          <a:lstStyle/>
          <a:p>
            <a:endParaRPr lang="en-US"/>
          </a:p>
        </p:txBody>
      </p:sp>
      <p:sp>
        <p:nvSpPr>
          <p:cNvPr id="12292" name="Text Box 5"/>
          <p:cNvSpPr txBox="1">
            <a:spLocks noChangeArrowheads="1"/>
          </p:cNvSpPr>
          <p:nvPr/>
        </p:nvSpPr>
        <p:spPr bwMode="auto">
          <a:xfrm>
            <a:off x="0" y="1447800"/>
            <a:ext cx="2057400" cy="523875"/>
          </a:xfrm>
          <a:prstGeom prst="rect">
            <a:avLst/>
          </a:prstGeom>
          <a:noFill/>
          <a:ln w="9525">
            <a:noFill/>
            <a:miter lim="800000"/>
            <a:headEnd/>
            <a:tailEnd/>
          </a:ln>
        </p:spPr>
        <p:txBody>
          <a:bodyPr>
            <a:spAutoFit/>
          </a:bodyPr>
          <a:lstStyle/>
          <a:p>
            <a:pPr algn="l">
              <a:spcBef>
                <a:spcPct val="50000"/>
              </a:spcBef>
            </a:pPr>
            <a:r>
              <a:rPr lang="en-US" sz="1400"/>
              <a:t>Project Management Plan</a:t>
            </a:r>
          </a:p>
        </p:txBody>
      </p:sp>
      <p:sp>
        <p:nvSpPr>
          <p:cNvPr id="12293" name="Text Box 6"/>
          <p:cNvSpPr txBox="1">
            <a:spLocks noChangeArrowheads="1"/>
          </p:cNvSpPr>
          <p:nvPr/>
        </p:nvSpPr>
        <p:spPr bwMode="auto">
          <a:xfrm>
            <a:off x="3352800" y="1676400"/>
            <a:ext cx="2667000" cy="3432175"/>
          </a:xfrm>
          <a:prstGeom prst="rect">
            <a:avLst/>
          </a:prstGeom>
          <a:noFill/>
          <a:ln w="9525">
            <a:noFill/>
            <a:miter lim="800000"/>
            <a:headEnd/>
            <a:tailEnd/>
          </a:ln>
        </p:spPr>
        <p:txBody>
          <a:bodyPr>
            <a:spAutoFit/>
          </a:bodyPr>
          <a:lstStyle/>
          <a:p>
            <a:pPr marL="177800" indent="-177800" algn="l">
              <a:spcBef>
                <a:spcPct val="50000"/>
              </a:spcBef>
              <a:buFont typeface="Wingdings" pitchFamily="2" charset="2"/>
              <a:buChar char="q"/>
            </a:pPr>
            <a:r>
              <a:rPr lang="en-US" sz="1400"/>
              <a:t>Cause and effect diagram</a:t>
            </a:r>
          </a:p>
          <a:p>
            <a:pPr marL="177800" indent="-177800" algn="l">
              <a:spcBef>
                <a:spcPct val="50000"/>
              </a:spcBef>
              <a:buFont typeface="Wingdings" pitchFamily="2" charset="2"/>
              <a:buChar char="q"/>
            </a:pPr>
            <a:r>
              <a:rPr lang="en-US" sz="1400"/>
              <a:t>Control charts</a:t>
            </a:r>
          </a:p>
          <a:p>
            <a:pPr marL="177800" indent="-177800" algn="l">
              <a:spcBef>
                <a:spcPct val="50000"/>
              </a:spcBef>
              <a:buFont typeface="Wingdings" pitchFamily="2" charset="2"/>
              <a:buChar char="q"/>
            </a:pPr>
            <a:r>
              <a:rPr lang="en-US" sz="1400"/>
              <a:t>Flowcharting</a:t>
            </a:r>
          </a:p>
          <a:p>
            <a:pPr marL="177800" indent="-177800" algn="l">
              <a:spcBef>
                <a:spcPct val="50000"/>
              </a:spcBef>
              <a:buFont typeface="Wingdings" pitchFamily="2" charset="2"/>
              <a:buChar char="q"/>
            </a:pPr>
            <a:r>
              <a:rPr lang="en-US" sz="1400"/>
              <a:t>Histogram</a:t>
            </a:r>
          </a:p>
          <a:p>
            <a:pPr marL="177800" indent="-177800" algn="l">
              <a:spcBef>
                <a:spcPct val="50000"/>
              </a:spcBef>
              <a:buFont typeface="Wingdings" pitchFamily="2" charset="2"/>
              <a:buChar char="q"/>
            </a:pPr>
            <a:r>
              <a:rPr lang="en-US" sz="1400"/>
              <a:t>Pareto Chart</a:t>
            </a:r>
          </a:p>
          <a:p>
            <a:pPr marL="177800" indent="-177800" algn="l">
              <a:spcBef>
                <a:spcPct val="50000"/>
              </a:spcBef>
              <a:buFont typeface="Wingdings" pitchFamily="2" charset="2"/>
              <a:buChar char="q"/>
            </a:pPr>
            <a:r>
              <a:rPr lang="en-US" sz="1400"/>
              <a:t>Run chart</a:t>
            </a:r>
          </a:p>
          <a:p>
            <a:pPr marL="177800" indent="-177800" algn="l">
              <a:spcBef>
                <a:spcPct val="50000"/>
              </a:spcBef>
              <a:buFont typeface="Wingdings" pitchFamily="2" charset="2"/>
              <a:buChar char="q"/>
            </a:pPr>
            <a:r>
              <a:rPr lang="en-US" sz="1400"/>
              <a:t>Scatter diagram</a:t>
            </a:r>
          </a:p>
          <a:p>
            <a:pPr marL="177800" indent="-177800" algn="l">
              <a:spcBef>
                <a:spcPct val="50000"/>
              </a:spcBef>
              <a:buFont typeface="Wingdings" pitchFamily="2" charset="2"/>
              <a:buChar char="q"/>
            </a:pPr>
            <a:r>
              <a:rPr lang="en-US" sz="1400"/>
              <a:t>Statistical sampling</a:t>
            </a:r>
          </a:p>
          <a:p>
            <a:pPr marL="177800" indent="-177800" algn="l">
              <a:spcBef>
                <a:spcPct val="50000"/>
              </a:spcBef>
              <a:buFont typeface="Wingdings" pitchFamily="2" charset="2"/>
              <a:buChar char="q"/>
            </a:pPr>
            <a:r>
              <a:rPr lang="en-US" sz="1400"/>
              <a:t>Inspection</a:t>
            </a:r>
          </a:p>
          <a:p>
            <a:pPr marL="177800" indent="-177800" algn="l">
              <a:spcBef>
                <a:spcPct val="50000"/>
              </a:spcBef>
              <a:buFont typeface="Wingdings" pitchFamily="2" charset="2"/>
              <a:buChar char="q"/>
            </a:pPr>
            <a:r>
              <a:rPr lang="en-US" sz="1400"/>
              <a:t>Approved change requests review</a:t>
            </a:r>
          </a:p>
        </p:txBody>
      </p:sp>
      <p:sp>
        <p:nvSpPr>
          <p:cNvPr id="12294" name="Text Box 7"/>
          <p:cNvSpPr txBox="1">
            <a:spLocks noChangeArrowheads="1"/>
          </p:cNvSpPr>
          <p:nvPr/>
        </p:nvSpPr>
        <p:spPr bwMode="auto">
          <a:xfrm>
            <a:off x="2209800" y="1295400"/>
            <a:ext cx="1447800" cy="336550"/>
          </a:xfrm>
          <a:prstGeom prst="rect">
            <a:avLst/>
          </a:prstGeom>
          <a:noFill/>
          <a:ln w="9525">
            <a:noFill/>
            <a:miter lim="800000"/>
            <a:headEnd/>
            <a:tailEnd/>
          </a:ln>
        </p:spPr>
        <p:txBody>
          <a:bodyPr>
            <a:spAutoFit/>
          </a:bodyPr>
          <a:lstStyle/>
          <a:p>
            <a:pPr algn="l">
              <a:spcBef>
                <a:spcPct val="50000"/>
              </a:spcBef>
            </a:pPr>
            <a:r>
              <a:rPr lang="en-US" sz="1600" i="1"/>
              <a:t>Inputs</a:t>
            </a:r>
          </a:p>
        </p:txBody>
      </p:sp>
      <p:sp>
        <p:nvSpPr>
          <p:cNvPr id="12295" name="Text Box 8"/>
          <p:cNvSpPr txBox="1">
            <a:spLocks noChangeArrowheads="1"/>
          </p:cNvSpPr>
          <p:nvPr/>
        </p:nvSpPr>
        <p:spPr bwMode="auto">
          <a:xfrm>
            <a:off x="6019800" y="1828800"/>
            <a:ext cx="1447800" cy="336550"/>
          </a:xfrm>
          <a:prstGeom prst="rect">
            <a:avLst/>
          </a:prstGeom>
          <a:noFill/>
          <a:ln w="9525">
            <a:noFill/>
            <a:miter lim="800000"/>
            <a:headEnd/>
            <a:tailEnd/>
          </a:ln>
        </p:spPr>
        <p:txBody>
          <a:bodyPr>
            <a:spAutoFit/>
          </a:bodyPr>
          <a:lstStyle/>
          <a:p>
            <a:pPr algn="l">
              <a:spcBef>
                <a:spcPct val="50000"/>
              </a:spcBef>
            </a:pPr>
            <a:r>
              <a:rPr lang="en-US" sz="1600" i="1"/>
              <a:t>Outputs</a:t>
            </a:r>
          </a:p>
        </p:txBody>
      </p:sp>
      <p:sp>
        <p:nvSpPr>
          <p:cNvPr id="12296" name="Text Box 9"/>
          <p:cNvSpPr txBox="1">
            <a:spLocks noChangeArrowheads="1"/>
          </p:cNvSpPr>
          <p:nvPr/>
        </p:nvSpPr>
        <p:spPr bwMode="auto">
          <a:xfrm>
            <a:off x="3581400" y="1295400"/>
            <a:ext cx="2438400" cy="336550"/>
          </a:xfrm>
          <a:prstGeom prst="rect">
            <a:avLst/>
          </a:prstGeom>
          <a:noFill/>
          <a:ln w="9525">
            <a:noFill/>
            <a:miter lim="800000"/>
            <a:headEnd/>
            <a:tailEnd/>
          </a:ln>
        </p:spPr>
        <p:txBody>
          <a:bodyPr>
            <a:spAutoFit/>
          </a:bodyPr>
          <a:lstStyle/>
          <a:p>
            <a:pPr algn="l">
              <a:spcBef>
                <a:spcPct val="50000"/>
              </a:spcBef>
            </a:pPr>
            <a:r>
              <a:rPr lang="en-US" sz="1600" i="1"/>
              <a:t>Tools &amp; Techniques</a:t>
            </a:r>
          </a:p>
        </p:txBody>
      </p:sp>
      <p:sp>
        <p:nvSpPr>
          <p:cNvPr id="12297" name="Text Box 11"/>
          <p:cNvSpPr txBox="1">
            <a:spLocks noChangeArrowheads="1"/>
          </p:cNvSpPr>
          <p:nvPr/>
        </p:nvSpPr>
        <p:spPr bwMode="auto">
          <a:xfrm>
            <a:off x="7086600" y="1676400"/>
            <a:ext cx="2057400" cy="517525"/>
          </a:xfrm>
          <a:prstGeom prst="rect">
            <a:avLst/>
          </a:prstGeom>
          <a:noFill/>
          <a:ln w="9525">
            <a:noFill/>
            <a:miter lim="800000"/>
            <a:headEnd/>
            <a:tailEnd/>
          </a:ln>
        </p:spPr>
        <p:txBody>
          <a:bodyPr>
            <a:spAutoFit/>
          </a:bodyPr>
          <a:lstStyle/>
          <a:p>
            <a:pPr algn="l">
              <a:spcBef>
                <a:spcPct val="50000"/>
              </a:spcBef>
            </a:pPr>
            <a:r>
              <a:rPr lang="en-US" sz="1400"/>
              <a:t>Quality Control Measurements</a:t>
            </a:r>
          </a:p>
        </p:txBody>
      </p:sp>
      <p:sp>
        <p:nvSpPr>
          <p:cNvPr id="12298" name="Text Box 13"/>
          <p:cNvSpPr txBox="1">
            <a:spLocks noChangeArrowheads="1"/>
          </p:cNvSpPr>
          <p:nvPr/>
        </p:nvSpPr>
        <p:spPr bwMode="auto">
          <a:xfrm>
            <a:off x="7086600" y="2514600"/>
            <a:ext cx="2057400" cy="307975"/>
          </a:xfrm>
          <a:prstGeom prst="rect">
            <a:avLst/>
          </a:prstGeom>
          <a:noFill/>
          <a:ln w="9525">
            <a:noFill/>
            <a:miter lim="800000"/>
            <a:headEnd/>
            <a:tailEnd/>
          </a:ln>
        </p:spPr>
        <p:txBody>
          <a:bodyPr>
            <a:spAutoFit/>
          </a:bodyPr>
          <a:lstStyle/>
          <a:p>
            <a:pPr algn="l">
              <a:spcBef>
                <a:spcPct val="50000"/>
              </a:spcBef>
            </a:pPr>
            <a:r>
              <a:rPr lang="en-US" sz="1400"/>
              <a:t>Validated Deliverables</a:t>
            </a:r>
          </a:p>
        </p:txBody>
      </p:sp>
      <p:sp>
        <p:nvSpPr>
          <p:cNvPr id="12299" name="AutoShape 14"/>
          <p:cNvSpPr>
            <a:spLocks noChangeArrowheads="1"/>
          </p:cNvSpPr>
          <p:nvPr/>
        </p:nvSpPr>
        <p:spPr bwMode="auto">
          <a:xfrm>
            <a:off x="6019800" y="2667000"/>
            <a:ext cx="1066800" cy="1447800"/>
          </a:xfrm>
          <a:prstGeom prst="notched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n-US"/>
          </a:p>
        </p:txBody>
      </p:sp>
      <p:sp>
        <p:nvSpPr>
          <p:cNvPr id="12300" name="Text Box 25"/>
          <p:cNvSpPr txBox="1">
            <a:spLocks noChangeArrowheads="1"/>
          </p:cNvSpPr>
          <p:nvPr/>
        </p:nvSpPr>
        <p:spPr bwMode="auto">
          <a:xfrm>
            <a:off x="7086600" y="2209800"/>
            <a:ext cx="2057400" cy="304800"/>
          </a:xfrm>
          <a:prstGeom prst="rect">
            <a:avLst/>
          </a:prstGeom>
          <a:noFill/>
          <a:ln w="9525">
            <a:noFill/>
            <a:miter lim="800000"/>
            <a:headEnd/>
            <a:tailEnd/>
          </a:ln>
        </p:spPr>
        <p:txBody>
          <a:bodyPr>
            <a:spAutoFit/>
          </a:bodyPr>
          <a:lstStyle/>
          <a:p>
            <a:pPr algn="l">
              <a:spcBef>
                <a:spcPct val="50000"/>
              </a:spcBef>
            </a:pPr>
            <a:r>
              <a:rPr lang="en-US" sz="1400"/>
              <a:t>Validated Changes</a:t>
            </a:r>
          </a:p>
        </p:txBody>
      </p:sp>
      <p:sp>
        <p:nvSpPr>
          <p:cNvPr id="12301" name="Text Box 27"/>
          <p:cNvSpPr txBox="1">
            <a:spLocks noChangeArrowheads="1"/>
          </p:cNvSpPr>
          <p:nvPr/>
        </p:nvSpPr>
        <p:spPr bwMode="auto">
          <a:xfrm>
            <a:off x="0" y="2057400"/>
            <a:ext cx="2286000" cy="304800"/>
          </a:xfrm>
          <a:prstGeom prst="rect">
            <a:avLst/>
          </a:prstGeom>
          <a:noFill/>
          <a:ln w="9525">
            <a:noFill/>
            <a:miter lim="800000"/>
            <a:headEnd/>
            <a:tailEnd/>
          </a:ln>
        </p:spPr>
        <p:txBody>
          <a:bodyPr>
            <a:spAutoFit/>
          </a:bodyPr>
          <a:lstStyle/>
          <a:p>
            <a:pPr algn="l">
              <a:spcBef>
                <a:spcPct val="50000"/>
              </a:spcBef>
            </a:pPr>
            <a:r>
              <a:rPr lang="en-US" sz="1400"/>
              <a:t>Quality Metrics</a:t>
            </a:r>
          </a:p>
        </p:txBody>
      </p:sp>
      <p:sp>
        <p:nvSpPr>
          <p:cNvPr id="12302" name="Text Box 28"/>
          <p:cNvSpPr txBox="1">
            <a:spLocks noChangeArrowheads="1"/>
          </p:cNvSpPr>
          <p:nvPr/>
        </p:nvSpPr>
        <p:spPr bwMode="auto">
          <a:xfrm>
            <a:off x="0" y="2590800"/>
            <a:ext cx="2667000" cy="304800"/>
          </a:xfrm>
          <a:prstGeom prst="rect">
            <a:avLst/>
          </a:prstGeom>
          <a:noFill/>
          <a:ln w="9525">
            <a:noFill/>
            <a:miter lim="800000"/>
            <a:headEnd/>
            <a:tailEnd/>
          </a:ln>
        </p:spPr>
        <p:txBody>
          <a:bodyPr>
            <a:spAutoFit/>
          </a:bodyPr>
          <a:lstStyle/>
          <a:p>
            <a:pPr algn="l">
              <a:spcBef>
                <a:spcPct val="50000"/>
              </a:spcBef>
            </a:pPr>
            <a:r>
              <a:rPr lang="en-US" sz="1400"/>
              <a:t>Quality Checklists</a:t>
            </a:r>
          </a:p>
        </p:txBody>
      </p:sp>
      <p:sp>
        <p:nvSpPr>
          <p:cNvPr id="12303" name="Text Box 29"/>
          <p:cNvSpPr txBox="1">
            <a:spLocks noChangeArrowheads="1"/>
          </p:cNvSpPr>
          <p:nvPr/>
        </p:nvSpPr>
        <p:spPr bwMode="auto">
          <a:xfrm>
            <a:off x="0" y="4648200"/>
            <a:ext cx="2286000" cy="517525"/>
          </a:xfrm>
          <a:prstGeom prst="rect">
            <a:avLst/>
          </a:prstGeom>
          <a:noFill/>
          <a:ln w="9525">
            <a:noFill/>
            <a:miter lim="800000"/>
            <a:headEnd/>
            <a:tailEnd/>
          </a:ln>
        </p:spPr>
        <p:txBody>
          <a:bodyPr>
            <a:spAutoFit/>
          </a:bodyPr>
          <a:lstStyle/>
          <a:p>
            <a:pPr algn="l">
              <a:spcBef>
                <a:spcPct val="50000"/>
              </a:spcBef>
            </a:pPr>
            <a:r>
              <a:rPr lang="en-US" sz="1400"/>
              <a:t>Organizational Process Assets</a:t>
            </a:r>
          </a:p>
        </p:txBody>
      </p:sp>
      <p:sp>
        <p:nvSpPr>
          <p:cNvPr id="12304" name="Text Box 30"/>
          <p:cNvSpPr txBox="1">
            <a:spLocks noChangeArrowheads="1"/>
          </p:cNvSpPr>
          <p:nvPr/>
        </p:nvSpPr>
        <p:spPr bwMode="auto">
          <a:xfrm>
            <a:off x="0" y="3048000"/>
            <a:ext cx="2286000" cy="523875"/>
          </a:xfrm>
          <a:prstGeom prst="rect">
            <a:avLst/>
          </a:prstGeom>
          <a:noFill/>
          <a:ln w="9525">
            <a:noFill/>
            <a:miter lim="800000"/>
            <a:headEnd/>
            <a:tailEnd/>
          </a:ln>
        </p:spPr>
        <p:txBody>
          <a:bodyPr>
            <a:spAutoFit/>
          </a:bodyPr>
          <a:lstStyle/>
          <a:p>
            <a:pPr algn="l">
              <a:spcBef>
                <a:spcPct val="50000"/>
              </a:spcBef>
            </a:pPr>
            <a:r>
              <a:rPr lang="en-US" sz="1400"/>
              <a:t>Work Performance Measurements</a:t>
            </a:r>
          </a:p>
        </p:txBody>
      </p:sp>
      <p:sp>
        <p:nvSpPr>
          <p:cNvPr id="12305" name="Text Box 31"/>
          <p:cNvSpPr txBox="1">
            <a:spLocks noChangeArrowheads="1"/>
          </p:cNvSpPr>
          <p:nvPr/>
        </p:nvSpPr>
        <p:spPr bwMode="auto">
          <a:xfrm>
            <a:off x="0" y="3581400"/>
            <a:ext cx="2286000" cy="517525"/>
          </a:xfrm>
          <a:prstGeom prst="rect">
            <a:avLst/>
          </a:prstGeom>
          <a:noFill/>
          <a:ln w="9525">
            <a:noFill/>
            <a:miter lim="800000"/>
            <a:headEnd/>
            <a:tailEnd/>
          </a:ln>
        </p:spPr>
        <p:txBody>
          <a:bodyPr>
            <a:spAutoFit/>
          </a:bodyPr>
          <a:lstStyle/>
          <a:p>
            <a:pPr algn="l">
              <a:spcBef>
                <a:spcPct val="50000"/>
              </a:spcBef>
            </a:pPr>
            <a:r>
              <a:rPr lang="en-US" sz="1400"/>
              <a:t>Approved Change Requests</a:t>
            </a:r>
          </a:p>
        </p:txBody>
      </p:sp>
      <p:sp>
        <p:nvSpPr>
          <p:cNvPr id="12306" name="Text Box 32"/>
          <p:cNvSpPr txBox="1">
            <a:spLocks noChangeArrowheads="1"/>
          </p:cNvSpPr>
          <p:nvPr/>
        </p:nvSpPr>
        <p:spPr bwMode="auto">
          <a:xfrm>
            <a:off x="0" y="4191000"/>
            <a:ext cx="2971800" cy="304800"/>
          </a:xfrm>
          <a:prstGeom prst="rect">
            <a:avLst/>
          </a:prstGeom>
          <a:noFill/>
          <a:ln w="9525">
            <a:noFill/>
            <a:miter lim="800000"/>
            <a:headEnd/>
            <a:tailEnd/>
          </a:ln>
        </p:spPr>
        <p:txBody>
          <a:bodyPr>
            <a:spAutoFit/>
          </a:bodyPr>
          <a:lstStyle/>
          <a:p>
            <a:pPr algn="l">
              <a:spcBef>
                <a:spcPct val="50000"/>
              </a:spcBef>
            </a:pPr>
            <a:r>
              <a:rPr lang="en-US" sz="1400"/>
              <a:t>Deliverables</a:t>
            </a:r>
          </a:p>
        </p:txBody>
      </p:sp>
      <p:sp>
        <p:nvSpPr>
          <p:cNvPr id="12307" name="AutoShape 36"/>
          <p:cNvSpPr>
            <a:spLocks noChangeArrowheads="1"/>
          </p:cNvSpPr>
          <p:nvPr/>
        </p:nvSpPr>
        <p:spPr bwMode="auto">
          <a:xfrm>
            <a:off x="2057400" y="1447800"/>
            <a:ext cx="1295400" cy="533400"/>
          </a:xfrm>
          <a:prstGeom prst="notchedRightArrow">
            <a:avLst>
              <a:gd name="adj1" fmla="val 50000"/>
              <a:gd name="adj2" fmla="val 60714"/>
            </a:avLst>
          </a:prstGeom>
          <a:solidFill>
            <a:schemeClr val="accent1"/>
          </a:solidFill>
          <a:ln w="9525">
            <a:solidFill>
              <a:schemeClr val="tx1"/>
            </a:solidFill>
            <a:miter lim="800000"/>
            <a:headEnd/>
            <a:tailEnd/>
          </a:ln>
        </p:spPr>
        <p:txBody>
          <a:bodyPr wrap="none" anchor="ctr"/>
          <a:lstStyle/>
          <a:p>
            <a:endParaRPr lang="en-US"/>
          </a:p>
        </p:txBody>
      </p:sp>
      <p:sp>
        <p:nvSpPr>
          <p:cNvPr id="12308" name="AutoShape 37"/>
          <p:cNvSpPr>
            <a:spLocks noChangeArrowheads="1"/>
          </p:cNvSpPr>
          <p:nvPr/>
        </p:nvSpPr>
        <p:spPr bwMode="auto">
          <a:xfrm>
            <a:off x="2057400" y="1981200"/>
            <a:ext cx="1295400" cy="533400"/>
          </a:xfrm>
          <a:prstGeom prst="notchedRightArrow">
            <a:avLst>
              <a:gd name="adj1" fmla="val 50000"/>
              <a:gd name="adj2" fmla="val 60714"/>
            </a:avLst>
          </a:prstGeom>
          <a:solidFill>
            <a:schemeClr val="accent1"/>
          </a:solidFill>
          <a:ln w="9525">
            <a:solidFill>
              <a:schemeClr val="tx1"/>
            </a:solidFill>
            <a:miter lim="800000"/>
            <a:headEnd/>
            <a:tailEnd/>
          </a:ln>
        </p:spPr>
        <p:txBody>
          <a:bodyPr wrap="none" anchor="ctr"/>
          <a:lstStyle/>
          <a:p>
            <a:endParaRPr lang="en-US"/>
          </a:p>
        </p:txBody>
      </p:sp>
      <p:sp>
        <p:nvSpPr>
          <p:cNvPr id="12309" name="AutoShape 38"/>
          <p:cNvSpPr>
            <a:spLocks noChangeArrowheads="1"/>
          </p:cNvSpPr>
          <p:nvPr/>
        </p:nvSpPr>
        <p:spPr bwMode="auto">
          <a:xfrm>
            <a:off x="2057400" y="2514600"/>
            <a:ext cx="1295400" cy="533400"/>
          </a:xfrm>
          <a:prstGeom prst="notchedRightArrow">
            <a:avLst>
              <a:gd name="adj1" fmla="val 50000"/>
              <a:gd name="adj2" fmla="val 60714"/>
            </a:avLst>
          </a:prstGeom>
          <a:solidFill>
            <a:schemeClr val="accent1"/>
          </a:solidFill>
          <a:ln w="9525">
            <a:solidFill>
              <a:schemeClr val="tx1"/>
            </a:solidFill>
            <a:miter lim="800000"/>
            <a:headEnd/>
            <a:tailEnd/>
          </a:ln>
        </p:spPr>
        <p:txBody>
          <a:bodyPr wrap="none" anchor="ctr"/>
          <a:lstStyle/>
          <a:p>
            <a:endParaRPr lang="en-US"/>
          </a:p>
        </p:txBody>
      </p:sp>
      <p:sp>
        <p:nvSpPr>
          <p:cNvPr id="12310" name="AutoShape 39"/>
          <p:cNvSpPr>
            <a:spLocks noChangeArrowheads="1"/>
          </p:cNvSpPr>
          <p:nvPr/>
        </p:nvSpPr>
        <p:spPr bwMode="auto">
          <a:xfrm>
            <a:off x="2057400" y="3048000"/>
            <a:ext cx="1295400" cy="533400"/>
          </a:xfrm>
          <a:prstGeom prst="notchedRightArrow">
            <a:avLst>
              <a:gd name="adj1" fmla="val 50000"/>
              <a:gd name="adj2" fmla="val 60714"/>
            </a:avLst>
          </a:prstGeom>
          <a:solidFill>
            <a:schemeClr val="accent1"/>
          </a:solidFill>
          <a:ln w="9525">
            <a:solidFill>
              <a:schemeClr val="tx1"/>
            </a:solidFill>
            <a:miter lim="800000"/>
            <a:headEnd/>
            <a:tailEnd/>
          </a:ln>
        </p:spPr>
        <p:txBody>
          <a:bodyPr wrap="none" anchor="ctr"/>
          <a:lstStyle/>
          <a:p>
            <a:endParaRPr lang="en-US"/>
          </a:p>
        </p:txBody>
      </p:sp>
      <p:sp>
        <p:nvSpPr>
          <p:cNvPr id="12311" name="AutoShape 40"/>
          <p:cNvSpPr>
            <a:spLocks noChangeArrowheads="1"/>
          </p:cNvSpPr>
          <p:nvPr/>
        </p:nvSpPr>
        <p:spPr bwMode="auto">
          <a:xfrm>
            <a:off x="2057400" y="3581400"/>
            <a:ext cx="1295400" cy="533400"/>
          </a:xfrm>
          <a:prstGeom prst="notchedRightArrow">
            <a:avLst>
              <a:gd name="adj1" fmla="val 50000"/>
              <a:gd name="adj2" fmla="val 60714"/>
            </a:avLst>
          </a:prstGeom>
          <a:solidFill>
            <a:schemeClr val="accent1"/>
          </a:solidFill>
          <a:ln w="9525">
            <a:solidFill>
              <a:schemeClr val="tx1"/>
            </a:solidFill>
            <a:miter lim="800000"/>
            <a:headEnd/>
            <a:tailEnd/>
          </a:ln>
        </p:spPr>
        <p:txBody>
          <a:bodyPr wrap="none" anchor="ctr"/>
          <a:lstStyle/>
          <a:p>
            <a:endParaRPr lang="en-US"/>
          </a:p>
        </p:txBody>
      </p:sp>
      <p:sp>
        <p:nvSpPr>
          <p:cNvPr id="12312" name="AutoShape 41"/>
          <p:cNvSpPr>
            <a:spLocks noChangeArrowheads="1"/>
          </p:cNvSpPr>
          <p:nvPr/>
        </p:nvSpPr>
        <p:spPr bwMode="auto">
          <a:xfrm>
            <a:off x="2057400" y="4114800"/>
            <a:ext cx="1295400" cy="533400"/>
          </a:xfrm>
          <a:prstGeom prst="notchedRightArrow">
            <a:avLst>
              <a:gd name="adj1" fmla="val 50000"/>
              <a:gd name="adj2" fmla="val 60714"/>
            </a:avLst>
          </a:prstGeom>
          <a:solidFill>
            <a:schemeClr val="accent1"/>
          </a:solidFill>
          <a:ln w="9525">
            <a:solidFill>
              <a:schemeClr val="tx1"/>
            </a:solidFill>
            <a:miter lim="800000"/>
            <a:headEnd/>
            <a:tailEnd/>
          </a:ln>
        </p:spPr>
        <p:txBody>
          <a:bodyPr wrap="none" anchor="ctr"/>
          <a:lstStyle/>
          <a:p>
            <a:endParaRPr lang="en-US"/>
          </a:p>
        </p:txBody>
      </p:sp>
      <p:sp>
        <p:nvSpPr>
          <p:cNvPr id="12313" name="AutoShape 42"/>
          <p:cNvSpPr>
            <a:spLocks noChangeArrowheads="1"/>
          </p:cNvSpPr>
          <p:nvPr/>
        </p:nvSpPr>
        <p:spPr bwMode="auto">
          <a:xfrm>
            <a:off x="2057400" y="4648200"/>
            <a:ext cx="1295400" cy="533400"/>
          </a:xfrm>
          <a:prstGeom prst="notchedRightArrow">
            <a:avLst>
              <a:gd name="adj1" fmla="val 50000"/>
              <a:gd name="adj2" fmla="val 60714"/>
            </a:avLst>
          </a:prstGeom>
          <a:solidFill>
            <a:schemeClr val="accent1"/>
          </a:solidFill>
          <a:ln w="9525">
            <a:solidFill>
              <a:schemeClr val="tx1"/>
            </a:solidFill>
            <a:miter lim="800000"/>
            <a:headEnd/>
            <a:tailEnd/>
          </a:ln>
        </p:spPr>
        <p:txBody>
          <a:bodyPr wrap="none" anchor="ctr"/>
          <a:lstStyle/>
          <a:p>
            <a:endParaRPr lang="en-US"/>
          </a:p>
        </p:txBody>
      </p:sp>
      <p:sp>
        <p:nvSpPr>
          <p:cNvPr id="12314" name="Text Box 43"/>
          <p:cNvSpPr txBox="1">
            <a:spLocks noChangeArrowheads="1"/>
          </p:cNvSpPr>
          <p:nvPr/>
        </p:nvSpPr>
        <p:spPr bwMode="auto">
          <a:xfrm>
            <a:off x="7086600" y="3352800"/>
            <a:ext cx="2057400" cy="307975"/>
          </a:xfrm>
          <a:prstGeom prst="rect">
            <a:avLst/>
          </a:prstGeom>
          <a:noFill/>
          <a:ln w="9525">
            <a:noFill/>
            <a:miter lim="800000"/>
            <a:headEnd/>
            <a:tailEnd/>
          </a:ln>
        </p:spPr>
        <p:txBody>
          <a:bodyPr>
            <a:spAutoFit/>
          </a:bodyPr>
          <a:lstStyle/>
          <a:p>
            <a:pPr algn="l">
              <a:spcBef>
                <a:spcPct val="50000"/>
              </a:spcBef>
            </a:pPr>
            <a:r>
              <a:rPr lang="en-US" sz="1400"/>
              <a:t>Change Requests</a:t>
            </a:r>
          </a:p>
        </p:txBody>
      </p:sp>
      <p:sp>
        <p:nvSpPr>
          <p:cNvPr id="12315" name="Text Box 45"/>
          <p:cNvSpPr txBox="1">
            <a:spLocks noChangeArrowheads="1"/>
          </p:cNvSpPr>
          <p:nvPr/>
        </p:nvSpPr>
        <p:spPr bwMode="auto">
          <a:xfrm>
            <a:off x="7086600" y="3673475"/>
            <a:ext cx="2057400" cy="523875"/>
          </a:xfrm>
          <a:prstGeom prst="rect">
            <a:avLst/>
          </a:prstGeom>
          <a:noFill/>
          <a:ln w="9525">
            <a:noFill/>
            <a:miter lim="800000"/>
            <a:headEnd/>
            <a:tailEnd/>
          </a:ln>
        </p:spPr>
        <p:txBody>
          <a:bodyPr>
            <a:spAutoFit/>
          </a:bodyPr>
          <a:lstStyle/>
          <a:p>
            <a:pPr algn="l">
              <a:spcBef>
                <a:spcPct val="50000"/>
              </a:spcBef>
            </a:pPr>
            <a:r>
              <a:rPr lang="en-US" sz="1400"/>
              <a:t>Project Management Plan Updates</a:t>
            </a:r>
          </a:p>
        </p:txBody>
      </p:sp>
      <p:sp>
        <p:nvSpPr>
          <p:cNvPr id="12316" name="Text Box 46"/>
          <p:cNvSpPr txBox="1">
            <a:spLocks noChangeArrowheads="1"/>
          </p:cNvSpPr>
          <p:nvPr/>
        </p:nvSpPr>
        <p:spPr bwMode="auto">
          <a:xfrm>
            <a:off x="7086600" y="2819400"/>
            <a:ext cx="2057400" cy="517525"/>
          </a:xfrm>
          <a:prstGeom prst="rect">
            <a:avLst/>
          </a:prstGeom>
          <a:noFill/>
          <a:ln w="9525">
            <a:noFill/>
            <a:miter lim="800000"/>
            <a:headEnd/>
            <a:tailEnd/>
          </a:ln>
        </p:spPr>
        <p:txBody>
          <a:bodyPr>
            <a:spAutoFit/>
          </a:bodyPr>
          <a:lstStyle/>
          <a:p>
            <a:pPr algn="l">
              <a:spcBef>
                <a:spcPct val="50000"/>
              </a:spcBef>
            </a:pPr>
            <a:r>
              <a:rPr lang="en-US" sz="1400"/>
              <a:t>Organizational Process Assets Updates</a:t>
            </a:r>
          </a:p>
        </p:txBody>
      </p:sp>
      <p:sp>
        <p:nvSpPr>
          <p:cNvPr id="12317" name="Text Box 48"/>
          <p:cNvSpPr txBox="1">
            <a:spLocks noChangeArrowheads="1"/>
          </p:cNvSpPr>
          <p:nvPr/>
        </p:nvSpPr>
        <p:spPr bwMode="auto">
          <a:xfrm>
            <a:off x="7086600" y="4191000"/>
            <a:ext cx="2057400" cy="523875"/>
          </a:xfrm>
          <a:prstGeom prst="rect">
            <a:avLst/>
          </a:prstGeom>
          <a:noFill/>
          <a:ln w="9525">
            <a:noFill/>
            <a:miter lim="800000"/>
            <a:headEnd/>
            <a:tailEnd/>
          </a:ln>
        </p:spPr>
        <p:txBody>
          <a:bodyPr>
            <a:spAutoFit/>
          </a:bodyPr>
          <a:lstStyle/>
          <a:p>
            <a:pPr algn="l">
              <a:spcBef>
                <a:spcPct val="50000"/>
              </a:spcBef>
            </a:pPr>
            <a:r>
              <a:rPr lang="en-US" sz="1400"/>
              <a:t>Project Document Updates</a:t>
            </a:r>
          </a:p>
        </p:txBody>
      </p:sp>
      <p:grpSp>
        <p:nvGrpSpPr>
          <p:cNvPr id="2" name="Group 92"/>
          <p:cNvGrpSpPr>
            <a:grpSpLocks/>
          </p:cNvGrpSpPr>
          <p:nvPr/>
        </p:nvGrpSpPr>
        <p:grpSpPr bwMode="auto">
          <a:xfrm>
            <a:off x="1524000" y="5257800"/>
            <a:ext cx="6019800" cy="1371600"/>
            <a:chOff x="960" y="3312"/>
            <a:chExt cx="3792" cy="864"/>
          </a:xfrm>
        </p:grpSpPr>
        <p:sp>
          <p:nvSpPr>
            <p:cNvPr id="12319" name="Rectangle 5"/>
            <p:cNvSpPr>
              <a:spLocks noChangeArrowheads="1"/>
            </p:cNvSpPr>
            <p:nvPr/>
          </p:nvSpPr>
          <p:spPr bwMode="auto">
            <a:xfrm>
              <a:off x="960" y="3312"/>
              <a:ext cx="859" cy="864"/>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320" name="AutoShape 28"/>
            <p:cNvSpPr>
              <a:spLocks noChangeArrowheads="1"/>
            </p:cNvSpPr>
            <p:nvPr/>
          </p:nvSpPr>
          <p:spPr bwMode="auto">
            <a:xfrm>
              <a:off x="1890" y="3528"/>
              <a:ext cx="464" cy="504"/>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n-US"/>
            </a:p>
          </p:txBody>
        </p:sp>
        <p:sp>
          <p:nvSpPr>
            <p:cNvPr id="12321" name="Rectangle 56"/>
            <p:cNvSpPr>
              <a:spLocks noChangeArrowheads="1"/>
            </p:cNvSpPr>
            <p:nvPr/>
          </p:nvSpPr>
          <p:spPr bwMode="auto">
            <a:xfrm>
              <a:off x="2391" y="3312"/>
              <a:ext cx="859" cy="864"/>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322" name="AutoShape 57"/>
            <p:cNvSpPr>
              <a:spLocks noChangeArrowheads="1"/>
            </p:cNvSpPr>
            <p:nvPr/>
          </p:nvSpPr>
          <p:spPr bwMode="auto">
            <a:xfrm>
              <a:off x="3321" y="3528"/>
              <a:ext cx="464" cy="504"/>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n-US"/>
            </a:p>
          </p:txBody>
        </p:sp>
        <p:sp>
          <p:nvSpPr>
            <p:cNvPr id="12323" name="Text Box 58"/>
            <p:cNvSpPr txBox="1">
              <a:spLocks noChangeArrowheads="1"/>
            </p:cNvSpPr>
            <p:nvPr/>
          </p:nvSpPr>
          <p:spPr bwMode="auto">
            <a:xfrm>
              <a:off x="2352" y="3456"/>
              <a:ext cx="944" cy="577"/>
            </a:xfrm>
            <a:prstGeom prst="rect">
              <a:avLst/>
            </a:prstGeom>
            <a:noFill/>
            <a:ln w="9525">
              <a:noFill/>
              <a:miter lim="800000"/>
              <a:headEnd/>
              <a:tailEnd/>
            </a:ln>
          </p:spPr>
          <p:txBody>
            <a:bodyPr>
              <a:spAutoFit/>
            </a:bodyPr>
            <a:lstStyle/>
            <a:p>
              <a:pPr>
                <a:spcBef>
                  <a:spcPct val="50000"/>
                </a:spcBef>
              </a:pPr>
              <a:r>
                <a:rPr lang="en-US"/>
                <a:t>Perform Quality Assurance</a:t>
              </a:r>
            </a:p>
          </p:txBody>
        </p:sp>
        <p:sp>
          <p:nvSpPr>
            <p:cNvPr id="12324" name="Rectangle 59"/>
            <p:cNvSpPr>
              <a:spLocks noChangeArrowheads="1"/>
            </p:cNvSpPr>
            <p:nvPr/>
          </p:nvSpPr>
          <p:spPr bwMode="auto">
            <a:xfrm>
              <a:off x="3822" y="3312"/>
              <a:ext cx="858" cy="864"/>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2325" name="Text Box 61"/>
            <p:cNvSpPr txBox="1">
              <a:spLocks noChangeArrowheads="1"/>
            </p:cNvSpPr>
            <p:nvPr/>
          </p:nvSpPr>
          <p:spPr bwMode="auto">
            <a:xfrm>
              <a:off x="3750" y="3456"/>
              <a:ext cx="1002" cy="577"/>
            </a:xfrm>
            <a:prstGeom prst="rect">
              <a:avLst/>
            </a:prstGeom>
            <a:noFill/>
            <a:ln w="9525">
              <a:noFill/>
              <a:miter lim="800000"/>
              <a:headEnd/>
              <a:tailEnd/>
            </a:ln>
          </p:spPr>
          <p:txBody>
            <a:bodyPr>
              <a:spAutoFit/>
            </a:bodyPr>
            <a:lstStyle/>
            <a:p>
              <a:pPr>
                <a:spcBef>
                  <a:spcPct val="50000"/>
                </a:spcBef>
              </a:pPr>
              <a:r>
                <a:rPr lang="en-US"/>
                <a:t>Perform Quality Control</a:t>
              </a:r>
            </a:p>
          </p:txBody>
        </p:sp>
        <p:sp>
          <p:nvSpPr>
            <p:cNvPr id="12326" name="Text Box 36"/>
            <p:cNvSpPr txBox="1">
              <a:spLocks noChangeArrowheads="1"/>
            </p:cNvSpPr>
            <p:nvPr/>
          </p:nvSpPr>
          <p:spPr bwMode="auto">
            <a:xfrm>
              <a:off x="960" y="3504"/>
              <a:ext cx="816" cy="407"/>
            </a:xfrm>
            <a:prstGeom prst="rect">
              <a:avLst/>
            </a:prstGeom>
            <a:noFill/>
            <a:ln w="9525">
              <a:noFill/>
              <a:miter lim="800000"/>
              <a:headEnd/>
              <a:tailEnd/>
            </a:ln>
          </p:spPr>
          <p:txBody>
            <a:bodyPr>
              <a:spAutoFit/>
            </a:bodyPr>
            <a:lstStyle/>
            <a:p>
              <a:pPr>
                <a:spcBef>
                  <a:spcPct val="50000"/>
                </a:spcBef>
              </a:pPr>
              <a:r>
                <a:rPr lang="en-US"/>
                <a:t>Plan Quality</a:t>
              </a:r>
            </a:p>
          </p:txBody>
        </p:sp>
      </p:grpSp>
      <p:sp>
        <p:nvSpPr>
          <p:cNvPr id="39" name="Rectangle 38"/>
          <p:cNvSpPr/>
          <p:nvPr/>
        </p:nvSpPr>
        <p:spPr>
          <a:xfrm>
            <a:off x="571472" y="357166"/>
            <a:ext cx="6929485" cy="646331"/>
          </a:xfrm>
          <a:prstGeom prst="rect">
            <a:avLst/>
          </a:prstGeom>
        </p:spPr>
        <p:txBody>
          <a:bodyPr wrap="square">
            <a:spAutoFit/>
          </a:bodyPr>
          <a:lstStyle/>
          <a:p>
            <a:r>
              <a:rPr lang="en-GB" sz="3600" b="1" dirty="0" smtClean="0">
                <a:latin typeface="Garamond" pitchFamily="18" charset="0"/>
              </a:rPr>
              <a:t>Quality Control Tools</a:t>
            </a:r>
            <a:endParaRPr lang="en-US" sz="3600" b="1" dirty="0"/>
          </a:p>
        </p:txBody>
      </p:sp>
      <p:sp>
        <p:nvSpPr>
          <p:cNvPr id="40" name="Date Placeholder 39"/>
          <p:cNvSpPr>
            <a:spLocks noGrp="1"/>
          </p:cNvSpPr>
          <p:nvPr>
            <p:ph type="dt" sz="half" idx="10"/>
          </p:nvPr>
        </p:nvSpPr>
        <p:spPr/>
        <p:txBody>
          <a:bodyPr/>
          <a:lstStyle/>
          <a:p>
            <a:fld id="{6FE9EFC8-3B3A-44AD-9A62-D12DD94F896F}" type="datetime1">
              <a:rPr lang="en-US" smtClean="0"/>
              <a:pPr/>
              <a:t>11/12/2019</a:t>
            </a:fld>
            <a:endParaRPr lang="en-GB"/>
          </a:p>
        </p:txBody>
      </p:sp>
      <p:sp>
        <p:nvSpPr>
          <p:cNvPr id="41" name="Slide Number Placeholder 40"/>
          <p:cNvSpPr>
            <a:spLocks noGrp="1"/>
          </p:cNvSpPr>
          <p:nvPr>
            <p:ph type="sldNum" sz="quarter" idx="12"/>
          </p:nvPr>
        </p:nvSpPr>
        <p:spPr/>
        <p:txBody>
          <a:bodyPr>
            <a:normAutofit fontScale="85000" lnSpcReduction="20000"/>
          </a:bodyPr>
          <a:lstStyle/>
          <a:p>
            <a:fld id="{4498D8E3-13BB-48E9-A361-15A0C2F2F9E0}"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Garamond" pitchFamily="18" charset="0"/>
              </a:rPr>
              <a:t>Tools for Managing Project Quality</a:t>
            </a:r>
            <a:endParaRPr lang="en-GB" dirty="0">
              <a:latin typeface="Garamond" pitchFamily="18" charset="0"/>
            </a:endParaRPr>
          </a:p>
        </p:txBody>
      </p:sp>
      <p:sp>
        <p:nvSpPr>
          <p:cNvPr id="3" name="Content Placeholder 2"/>
          <p:cNvSpPr>
            <a:spLocks noGrp="1"/>
          </p:cNvSpPr>
          <p:nvPr>
            <p:ph sz="quarter" idx="1"/>
          </p:nvPr>
        </p:nvSpPr>
        <p:spPr/>
        <p:txBody>
          <a:bodyPr>
            <a:normAutofit fontScale="92500" lnSpcReduction="20000"/>
          </a:bodyPr>
          <a:lstStyle/>
          <a:p>
            <a:pPr algn="just"/>
            <a:r>
              <a:rPr lang="en-GB" dirty="0" smtClean="0">
                <a:latin typeface="Garamond" pitchFamily="18" charset="0"/>
              </a:rPr>
              <a:t>The evolution of quality theory and practice has created </a:t>
            </a:r>
            <a:r>
              <a:rPr lang="en-GB" i="1" dirty="0" smtClean="0">
                <a:latin typeface="Garamond" pitchFamily="18" charset="0"/>
              </a:rPr>
              <a:t>a number of tools that may be applied to manage project quality.</a:t>
            </a:r>
          </a:p>
          <a:p>
            <a:pPr algn="just">
              <a:buNone/>
            </a:pPr>
            <a:r>
              <a:rPr lang="en-GB" dirty="0" smtClean="0">
                <a:latin typeface="Garamond" pitchFamily="18" charset="0"/>
              </a:rPr>
              <a:t> </a:t>
            </a:r>
          </a:p>
          <a:p>
            <a:pPr algn="just"/>
            <a:r>
              <a:rPr lang="en-GB" dirty="0" smtClean="0">
                <a:latin typeface="Garamond" pitchFamily="18" charset="0"/>
              </a:rPr>
              <a:t>The tools  that is generally relevant to project management could fall into five categories, including tools for:</a:t>
            </a:r>
          </a:p>
          <a:p>
            <a:pPr marL="514350" indent="-514350" algn="just">
              <a:buFont typeface="+mj-lt"/>
              <a:buAutoNum type="alphaUcPeriod"/>
            </a:pPr>
            <a:r>
              <a:rPr lang="en-GB" dirty="0" smtClean="0">
                <a:latin typeface="Garamond" pitchFamily="18" charset="0"/>
              </a:rPr>
              <a:t> Collecting data</a:t>
            </a:r>
          </a:p>
          <a:p>
            <a:pPr marL="514350" indent="-514350" algn="just">
              <a:buFont typeface="+mj-lt"/>
              <a:buAutoNum type="alphaUcPeriod"/>
            </a:pPr>
            <a:r>
              <a:rPr lang="en-GB" dirty="0" smtClean="0">
                <a:latin typeface="Garamond" pitchFamily="18" charset="0"/>
              </a:rPr>
              <a:t> Understanding data</a:t>
            </a:r>
          </a:p>
          <a:p>
            <a:pPr marL="514350" indent="-514350" algn="just">
              <a:buFont typeface="+mj-lt"/>
              <a:buAutoNum type="alphaUcPeriod"/>
            </a:pPr>
            <a:r>
              <a:rPr lang="en-GB" dirty="0" smtClean="0">
                <a:latin typeface="Garamond" pitchFamily="18" charset="0"/>
              </a:rPr>
              <a:t> Understanding processes</a:t>
            </a:r>
          </a:p>
          <a:p>
            <a:pPr marL="514350" indent="-514350" algn="just">
              <a:buFont typeface="+mj-lt"/>
              <a:buAutoNum type="alphaUcPeriod"/>
            </a:pPr>
            <a:r>
              <a:rPr lang="en-GB" dirty="0" smtClean="0">
                <a:latin typeface="Garamond" pitchFamily="18" charset="0"/>
              </a:rPr>
              <a:t> Analyzing processes</a:t>
            </a:r>
          </a:p>
          <a:p>
            <a:pPr marL="514350" indent="-514350" algn="just">
              <a:buFont typeface="+mj-lt"/>
              <a:buAutoNum type="alphaUcPeriod"/>
            </a:pPr>
            <a:r>
              <a:rPr lang="en-GB" dirty="0" smtClean="0">
                <a:latin typeface="Garamond" pitchFamily="18" charset="0"/>
              </a:rPr>
              <a:t> Solving problems</a:t>
            </a:r>
            <a:endParaRPr lang="en-GB" dirty="0">
              <a:latin typeface="Garamond" pitchFamily="18" charset="0"/>
            </a:endParaRPr>
          </a:p>
        </p:txBody>
      </p:sp>
      <p:sp>
        <p:nvSpPr>
          <p:cNvPr id="4" name="Date Placeholder 3"/>
          <p:cNvSpPr>
            <a:spLocks noGrp="1"/>
          </p:cNvSpPr>
          <p:nvPr>
            <p:ph type="dt" sz="half" idx="10"/>
          </p:nvPr>
        </p:nvSpPr>
        <p:spPr/>
        <p:txBody>
          <a:bodyPr/>
          <a:lstStyle/>
          <a:p>
            <a:fld id="{B997D701-5C53-4D22-B4EF-18C9ED52BF5E}"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a:bodyPr>
          <a:lstStyle/>
          <a:p>
            <a:pPr algn="just"/>
            <a:r>
              <a:rPr lang="en-GB" dirty="0" smtClean="0">
                <a:latin typeface="Garamond" pitchFamily="18" charset="0"/>
              </a:rPr>
              <a:t>The set includes the seven basic tools of quality described by Ishikawa in his book </a:t>
            </a:r>
            <a:r>
              <a:rPr lang="en-GB" i="1" dirty="0" smtClean="0">
                <a:latin typeface="Garamond" pitchFamily="18" charset="0"/>
              </a:rPr>
              <a:t>Guide to Quality Control.</a:t>
            </a:r>
          </a:p>
          <a:p>
            <a:pPr marL="514350" indent="-514350" algn="just">
              <a:buFont typeface="+mj-lt"/>
              <a:buAutoNum type="arabicPeriod"/>
            </a:pPr>
            <a:r>
              <a:rPr lang="en-GB" dirty="0" smtClean="0">
                <a:latin typeface="Garamond" pitchFamily="18" charset="0"/>
              </a:rPr>
              <a:t> Check sheet</a:t>
            </a:r>
          </a:p>
          <a:p>
            <a:pPr marL="514350" indent="-514350" algn="just">
              <a:buFont typeface="+mj-lt"/>
              <a:buAutoNum type="arabicPeriod"/>
            </a:pPr>
            <a:r>
              <a:rPr lang="en-GB" dirty="0" smtClean="0">
                <a:latin typeface="Garamond" pitchFamily="18" charset="0"/>
              </a:rPr>
              <a:t> Graph</a:t>
            </a:r>
          </a:p>
          <a:p>
            <a:pPr marL="514350" indent="-514350" algn="just">
              <a:buFont typeface="+mj-lt"/>
              <a:buAutoNum type="arabicPeriod"/>
            </a:pPr>
            <a:r>
              <a:rPr lang="en-GB" dirty="0" smtClean="0">
                <a:latin typeface="Garamond" pitchFamily="18" charset="0"/>
              </a:rPr>
              <a:t> Histogram</a:t>
            </a:r>
          </a:p>
          <a:p>
            <a:pPr marL="514350" indent="-514350" algn="just">
              <a:buFont typeface="+mj-lt"/>
              <a:buAutoNum type="arabicPeriod"/>
            </a:pPr>
            <a:r>
              <a:rPr lang="en-GB" dirty="0" smtClean="0">
                <a:latin typeface="Garamond" pitchFamily="18" charset="0"/>
              </a:rPr>
              <a:t> Pareto chart</a:t>
            </a:r>
          </a:p>
          <a:p>
            <a:pPr marL="514350" indent="-514350" algn="just">
              <a:buFont typeface="+mj-lt"/>
              <a:buAutoNum type="arabicPeriod"/>
            </a:pPr>
            <a:r>
              <a:rPr lang="en-GB" dirty="0" smtClean="0">
                <a:latin typeface="Garamond" pitchFamily="18" charset="0"/>
              </a:rPr>
              <a:t> Scatter diagram</a:t>
            </a:r>
          </a:p>
          <a:p>
            <a:pPr marL="514350" indent="-514350" algn="just">
              <a:buFont typeface="+mj-lt"/>
              <a:buAutoNum type="arabicPeriod"/>
            </a:pPr>
            <a:r>
              <a:rPr lang="en-GB" dirty="0" smtClean="0">
                <a:latin typeface="Garamond" pitchFamily="18" charset="0"/>
              </a:rPr>
              <a:t> Control chart</a:t>
            </a:r>
          </a:p>
          <a:p>
            <a:pPr marL="514350" indent="-514350" algn="just">
              <a:buFont typeface="+mj-lt"/>
              <a:buAutoNum type="arabicPeriod"/>
            </a:pPr>
            <a:r>
              <a:rPr lang="en-GB" dirty="0" smtClean="0">
                <a:latin typeface="Garamond" pitchFamily="18" charset="0"/>
              </a:rPr>
              <a:t> Cause and effect diagram</a:t>
            </a:r>
            <a:endParaRPr lang="en-GB" dirty="0">
              <a:latin typeface="Garamond" pitchFamily="18" charset="0"/>
            </a:endParaRPr>
          </a:p>
        </p:txBody>
      </p:sp>
      <p:sp>
        <p:nvSpPr>
          <p:cNvPr id="4" name="Date Placeholder 3"/>
          <p:cNvSpPr>
            <a:spLocks noGrp="1"/>
          </p:cNvSpPr>
          <p:nvPr>
            <p:ph type="dt" sz="half" idx="10"/>
          </p:nvPr>
        </p:nvSpPr>
        <p:spPr/>
        <p:txBody>
          <a:bodyPr/>
          <a:lstStyle/>
          <a:p>
            <a:fld id="{45E4ADB0-F326-40BB-B73E-5CC473528338}"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5043510"/>
          </a:xfrm>
        </p:spPr>
        <p:txBody>
          <a:bodyPr>
            <a:normAutofit lnSpcReduction="10000"/>
          </a:bodyPr>
          <a:lstStyle/>
          <a:p>
            <a:r>
              <a:rPr lang="en-GB" dirty="0" smtClean="0">
                <a:latin typeface="Garamond" pitchFamily="18" charset="0"/>
              </a:rPr>
              <a:t>Eight  additional tools could be:</a:t>
            </a:r>
          </a:p>
          <a:p>
            <a:pPr marL="514350" indent="-514350">
              <a:buFont typeface="+mj-lt"/>
              <a:buAutoNum type="arabicPeriod"/>
            </a:pPr>
            <a:r>
              <a:rPr lang="en-GB" dirty="0" smtClean="0">
                <a:latin typeface="Garamond" pitchFamily="18" charset="0"/>
              </a:rPr>
              <a:t>Six Sigma</a:t>
            </a:r>
          </a:p>
          <a:p>
            <a:pPr marL="514350" indent="-514350">
              <a:buFont typeface="+mj-lt"/>
              <a:buAutoNum type="arabicPeriod"/>
            </a:pPr>
            <a:r>
              <a:rPr lang="en-GB" dirty="0" smtClean="0">
                <a:latin typeface="Garamond" pitchFamily="18" charset="0"/>
              </a:rPr>
              <a:t>Flow chart</a:t>
            </a:r>
          </a:p>
          <a:p>
            <a:pPr marL="514350" indent="-514350">
              <a:buFont typeface="+mj-lt"/>
              <a:buAutoNum type="arabicPeriod"/>
            </a:pPr>
            <a:r>
              <a:rPr lang="en-GB" dirty="0" smtClean="0">
                <a:latin typeface="Garamond" pitchFamily="18" charset="0"/>
              </a:rPr>
              <a:t> Run chart</a:t>
            </a:r>
          </a:p>
          <a:p>
            <a:pPr marL="514350" indent="-514350">
              <a:buFont typeface="+mj-lt"/>
              <a:buAutoNum type="arabicPeriod"/>
            </a:pPr>
            <a:r>
              <a:rPr lang="en-GB" dirty="0" smtClean="0">
                <a:latin typeface="Garamond" pitchFamily="18" charset="0"/>
              </a:rPr>
              <a:t> Brainstorming</a:t>
            </a:r>
          </a:p>
          <a:p>
            <a:pPr marL="514350" indent="-514350">
              <a:buFont typeface="+mj-lt"/>
              <a:buAutoNum type="arabicPeriod"/>
            </a:pPr>
            <a:r>
              <a:rPr lang="en-GB" dirty="0" smtClean="0">
                <a:latin typeface="Garamond" pitchFamily="18" charset="0"/>
              </a:rPr>
              <a:t> Affinity diagram</a:t>
            </a:r>
          </a:p>
          <a:p>
            <a:pPr marL="514350" indent="-514350">
              <a:buFont typeface="+mj-lt"/>
              <a:buAutoNum type="arabicPeriod"/>
            </a:pPr>
            <a:r>
              <a:rPr lang="en-GB" dirty="0" smtClean="0">
                <a:latin typeface="Garamond" pitchFamily="18" charset="0"/>
              </a:rPr>
              <a:t> Nominal group technique and </a:t>
            </a:r>
            <a:r>
              <a:rPr lang="en-GB" dirty="0" err="1" smtClean="0">
                <a:latin typeface="Garamond" pitchFamily="18" charset="0"/>
              </a:rPr>
              <a:t>multivoting</a:t>
            </a:r>
            <a:endParaRPr lang="en-GB" dirty="0" smtClean="0">
              <a:latin typeface="Garamond" pitchFamily="18" charset="0"/>
            </a:endParaRPr>
          </a:p>
          <a:p>
            <a:pPr marL="514350" indent="-514350">
              <a:buFont typeface="+mj-lt"/>
              <a:buAutoNum type="arabicPeriod"/>
            </a:pPr>
            <a:r>
              <a:rPr lang="en-GB" dirty="0" smtClean="0">
                <a:latin typeface="Garamond" pitchFamily="18" charset="0"/>
              </a:rPr>
              <a:t> Force field analysis</a:t>
            </a:r>
          </a:p>
          <a:p>
            <a:pPr marL="514350" indent="-514350">
              <a:buFont typeface="+mj-lt"/>
              <a:buAutoNum type="arabicPeriod"/>
            </a:pPr>
            <a:r>
              <a:rPr lang="en-GB" dirty="0" smtClean="0">
                <a:latin typeface="Garamond" pitchFamily="18" charset="0"/>
              </a:rPr>
              <a:t> Pillar diagram</a:t>
            </a:r>
          </a:p>
          <a:p>
            <a:pPr algn="just">
              <a:buNone/>
            </a:pPr>
            <a:r>
              <a:rPr lang="en-GB" dirty="0" smtClean="0">
                <a:latin typeface="Garamond" pitchFamily="18" charset="0"/>
              </a:rPr>
              <a:t> </a:t>
            </a:r>
            <a:endParaRPr lang="en-GB" dirty="0">
              <a:latin typeface="Garamond" pitchFamily="18" charset="0"/>
            </a:endParaRPr>
          </a:p>
        </p:txBody>
      </p:sp>
      <p:sp>
        <p:nvSpPr>
          <p:cNvPr id="4" name="Date Placeholder 3"/>
          <p:cNvSpPr>
            <a:spLocks noGrp="1"/>
          </p:cNvSpPr>
          <p:nvPr>
            <p:ph type="dt" sz="half" idx="10"/>
          </p:nvPr>
        </p:nvSpPr>
        <p:spPr/>
        <p:txBody>
          <a:bodyPr/>
          <a:lstStyle/>
          <a:p>
            <a:fld id="{3A50531C-EDF6-47AF-B27D-E4C18EA722C1}"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Garamond" pitchFamily="18" charset="0"/>
              </a:rPr>
              <a:t>A. Tools for Collecting Data</a:t>
            </a:r>
            <a:endParaRPr lang="en-GB" b="1" dirty="0">
              <a:latin typeface="Garamond" pitchFamily="18" charset="0"/>
            </a:endParaRPr>
          </a:p>
        </p:txBody>
      </p:sp>
      <p:sp>
        <p:nvSpPr>
          <p:cNvPr id="3" name="Content Placeholder 2"/>
          <p:cNvSpPr>
            <a:spLocks noGrp="1"/>
          </p:cNvSpPr>
          <p:nvPr>
            <p:ph sz="quarter" idx="1"/>
          </p:nvPr>
        </p:nvSpPr>
        <p:spPr>
          <a:xfrm>
            <a:off x="612648" y="1428736"/>
            <a:ext cx="8153400" cy="5072098"/>
          </a:xfrm>
        </p:spPr>
        <p:txBody>
          <a:bodyPr>
            <a:normAutofit fontScale="77500" lnSpcReduction="20000"/>
          </a:bodyPr>
          <a:lstStyle/>
          <a:p>
            <a:r>
              <a:rPr lang="en-GB" dirty="0" smtClean="0">
                <a:latin typeface="Garamond" pitchFamily="18" charset="0"/>
              </a:rPr>
              <a:t>Improper or incomplete collection of data is a fundamental error with an effect that may be magnified many times by subsequent action.</a:t>
            </a:r>
          </a:p>
          <a:p>
            <a:pPr>
              <a:buNone/>
            </a:pPr>
            <a:r>
              <a:rPr lang="en-GB" b="1" dirty="0" smtClean="0">
                <a:latin typeface="Garamond" pitchFamily="18" charset="0"/>
              </a:rPr>
              <a:t>1. Check Sheet</a:t>
            </a:r>
          </a:p>
          <a:p>
            <a:r>
              <a:rPr lang="en-GB" dirty="0" smtClean="0">
                <a:latin typeface="Garamond" pitchFamily="18" charset="0"/>
              </a:rPr>
              <a:t>A check sheet is a simple yet powerful tool for collecting data. </a:t>
            </a:r>
          </a:p>
          <a:p>
            <a:r>
              <a:rPr lang="en-GB" sz="3100" i="1" dirty="0" smtClean="0">
                <a:latin typeface="Garamond" pitchFamily="18" charset="0"/>
              </a:rPr>
              <a:t>It is used </a:t>
            </a:r>
            <a:r>
              <a:rPr lang="en-GB" sz="3100" i="1" dirty="0" smtClean="0">
                <a:solidFill>
                  <a:srgbClr val="FF0000"/>
                </a:solidFill>
                <a:latin typeface="Garamond" pitchFamily="18" charset="0"/>
              </a:rPr>
              <a:t>to compile and record data from a continuous period observations </a:t>
            </a:r>
            <a:r>
              <a:rPr lang="en-GB" sz="3100" i="1" dirty="0" smtClean="0">
                <a:latin typeface="Garamond" pitchFamily="18" charset="0"/>
              </a:rPr>
              <a:t>or historical data, nothing more. </a:t>
            </a:r>
          </a:p>
          <a:p>
            <a:r>
              <a:rPr lang="en-GB" dirty="0" smtClean="0">
                <a:latin typeface="Garamond" pitchFamily="18" charset="0"/>
              </a:rPr>
              <a:t>Using a check sheet involves four steps:</a:t>
            </a:r>
          </a:p>
          <a:p>
            <a:pPr marL="514350" indent="-514350">
              <a:buAutoNum type="arabicPeriod"/>
            </a:pPr>
            <a:r>
              <a:rPr lang="en-GB" b="1" dirty="0" smtClean="0">
                <a:latin typeface="Garamond" pitchFamily="18" charset="0"/>
              </a:rPr>
              <a:t>Define events and data. </a:t>
            </a:r>
            <a:r>
              <a:rPr lang="en-GB" dirty="0" smtClean="0">
                <a:latin typeface="Garamond" pitchFamily="18" charset="0"/>
              </a:rPr>
              <a:t>It is important to describe precisely </a:t>
            </a:r>
            <a:r>
              <a:rPr lang="en-GB" dirty="0" smtClean="0">
                <a:solidFill>
                  <a:srgbClr val="FF0000"/>
                </a:solidFill>
                <a:latin typeface="Garamond" pitchFamily="18" charset="0"/>
              </a:rPr>
              <a:t>what will be collected</a:t>
            </a:r>
            <a:r>
              <a:rPr lang="en-GB" dirty="0" smtClean="0">
                <a:latin typeface="Garamond" pitchFamily="18" charset="0"/>
              </a:rPr>
              <a:t> and to establish the boundaries of the collection effort.</a:t>
            </a:r>
          </a:p>
          <a:p>
            <a:pPr marL="514350" indent="-514350">
              <a:buAutoNum type="arabicPeriod"/>
            </a:pPr>
            <a:r>
              <a:rPr lang="en-GB" dirty="0" smtClean="0">
                <a:latin typeface="Garamond" pitchFamily="18" charset="0"/>
              </a:rPr>
              <a:t> </a:t>
            </a:r>
            <a:r>
              <a:rPr lang="en-GB" b="1" dirty="0" smtClean="0">
                <a:latin typeface="Garamond" pitchFamily="18" charset="0"/>
              </a:rPr>
              <a:t>Decide who, what, when, where, how, and why. </a:t>
            </a:r>
            <a:r>
              <a:rPr lang="en-GB" dirty="0" smtClean="0">
                <a:latin typeface="Garamond" pitchFamily="18" charset="0"/>
              </a:rPr>
              <a:t>These aspects of the collection effort are essential to its ultimate success. Determining who collects the data establishes </a:t>
            </a:r>
            <a:r>
              <a:rPr lang="en-GB" b="1" dirty="0" smtClean="0">
                <a:solidFill>
                  <a:srgbClr val="FF0000"/>
                </a:solidFill>
                <a:latin typeface="Garamond" pitchFamily="18" charset="0"/>
              </a:rPr>
              <a:t>responsibility</a:t>
            </a:r>
            <a:r>
              <a:rPr lang="en-GB" b="1" dirty="0" smtClean="0">
                <a:latin typeface="Garamond" pitchFamily="18" charset="0"/>
              </a:rPr>
              <a:t>.</a:t>
            </a:r>
            <a:r>
              <a:rPr lang="en-GB" dirty="0" smtClean="0">
                <a:latin typeface="Garamond" pitchFamily="18" charset="0"/>
              </a:rPr>
              <a:t> What data will be collected is determined by adding detail to the </a:t>
            </a:r>
            <a:r>
              <a:rPr lang="en-GB" dirty="0" smtClean="0">
                <a:solidFill>
                  <a:srgbClr val="FF0000"/>
                </a:solidFill>
                <a:latin typeface="Garamond" pitchFamily="18" charset="0"/>
              </a:rPr>
              <a:t>definition of events</a:t>
            </a:r>
            <a:r>
              <a:rPr lang="en-GB" dirty="0" smtClean="0">
                <a:latin typeface="Garamond" pitchFamily="18" charset="0"/>
              </a:rPr>
              <a:t> and data in the previous step to prescribe exact data elements. </a:t>
            </a:r>
          </a:p>
        </p:txBody>
      </p:sp>
      <p:sp>
        <p:nvSpPr>
          <p:cNvPr id="4" name="Date Placeholder 3"/>
          <p:cNvSpPr>
            <a:spLocks noGrp="1"/>
          </p:cNvSpPr>
          <p:nvPr>
            <p:ph type="dt" sz="half" idx="10"/>
          </p:nvPr>
        </p:nvSpPr>
        <p:spPr/>
        <p:txBody>
          <a:bodyPr/>
          <a:lstStyle/>
          <a:p>
            <a:fld id="{8D056332-5689-4A69-BB1D-1ADEC0ADA536}"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5043510"/>
          </a:xfrm>
        </p:spPr>
        <p:txBody>
          <a:bodyPr>
            <a:normAutofit fontScale="85000" lnSpcReduction="20000"/>
          </a:bodyPr>
          <a:lstStyle/>
          <a:p>
            <a:pPr algn="just"/>
            <a:r>
              <a:rPr lang="en-GB" dirty="0" smtClean="0">
                <a:latin typeface="Garamond" pitchFamily="18" charset="0"/>
              </a:rPr>
              <a:t>The when and where aspects determine the </a:t>
            </a:r>
            <a:r>
              <a:rPr lang="en-GB" dirty="0" smtClean="0">
                <a:solidFill>
                  <a:srgbClr val="FF0000"/>
                </a:solidFill>
                <a:latin typeface="Garamond" pitchFamily="18" charset="0"/>
              </a:rPr>
              <a:t>conditions </a:t>
            </a:r>
            <a:r>
              <a:rPr lang="en-GB" dirty="0" smtClean="0">
                <a:latin typeface="Garamond" pitchFamily="18" charset="0"/>
              </a:rPr>
              <a:t>under which the data will be collected.</a:t>
            </a:r>
          </a:p>
          <a:p>
            <a:pPr algn="just"/>
            <a:r>
              <a:rPr lang="en-GB" dirty="0" smtClean="0">
                <a:latin typeface="Garamond" pitchFamily="18" charset="0"/>
              </a:rPr>
              <a:t> The how aspect describes the collection method and specific instructions for use of the check sheet. Last, it is important to establish the reason for collecting the data (the why aspect) so that data collectors may understand the goal and may then respond appropriately to unexpected situations.</a:t>
            </a:r>
          </a:p>
          <a:p>
            <a:pPr algn="just">
              <a:buNone/>
            </a:pPr>
            <a:r>
              <a:rPr lang="en-GB" dirty="0" smtClean="0">
                <a:latin typeface="Garamond" pitchFamily="18" charset="0"/>
              </a:rPr>
              <a:t>3. </a:t>
            </a:r>
            <a:r>
              <a:rPr lang="en-GB" b="1" dirty="0" smtClean="0">
                <a:latin typeface="Garamond" pitchFamily="18" charset="0"/>
              </a:rPr>
              <a:t>Design the check sheet. </a:t>
            </a:r>
            <a:r>
              <a:rPr lang="en-GB" dirty="0" smtClean="0">
                <a:latin typeface="Garamond" pitchFamily="18" charset="0"/>
              </a:rPr>
              <a:t>The check sheet should be </a:t>
            </a:r>
            <a:r>
              <a:rPr lang="en-GB" dirty="0" smtClean="0">
                <a:solidFill>
                  <a:srgbClr val="FF0000"/>
                </a:solidFill>
                <a:latin typeface="Garamond" pitchFamily="18" charset="0"/>
              </a:rPr>
              <a:t>clear and easy to use</a:t>
            </a:r>
            <a:r>
              <a:rPr lang="en-GB" dirty="0" smtClean="0">
                <a:latin typeface="Garamond" pitchFamily="18" charset="0"/>
              </a:rPr>
              <a:t>. Instructions and terms should be unambiguous. </a:t>
            </a:r>
          </a:p>
          <a:p>
            <a:pPr algn="just">
              <a:buNone/>
            </a:pPr>
            <a:r>
              <a:rPr lang="en-GB" dirty="0" smtClean="0">
                <a:latin typeface="Garamond" pitchFamily="18" charset="0"/>
              </a:rPr>
              <a:t>	Physical layout should facilitate easy navigation by users and should follow the logical order of the collection sequence of actions.</a:t>
            </a:r>
          </a:p>
          <a:p>
            <a:pPr>
              <a:buNone/>
            </a:pPr>
            <a:r>
              <a:rPr lang="en-GB" b="1" dirty="0" smtClean="0">
                <a:latin typeface="Garamond" pitchFamily="18" charset="0"/>
              </a:rPr>
              <a:t>4. Collect data. </a:t>
            </a:r>
            <a:r>
              <a:rPr lang="en-GB" dirty="0" smtClean="0">
                <a:latin typeface="Garamond" pitchFamily="18" charset="0"/>
              </a:rPr>
              <a:t>When all preparations are complete, </a:t>
            </a:r>
            <a:r>
              <a:rPr lang="en-GB" dirty="0" smtClean="0">
                <a:solidFill>
                  <a:srgbClr val="FF0000"/>
                </a:solidFill>
                <a:latin typeface="Garamond" pitchFamily="18" charset="0"/>
              </a:rPr>
              <a:t>take action to collect the data.</a:t>
            </a:r>
          </a:p>
          <a:p>
            <a:pPr>
              <a:buNone/>
            </a:pPr>
            <a:endParaRPr lang="en-GB" dirty="0"/>
          </a:p>
        </p:txBody>
      </p:sp>
      <p:sp>
        <p:nvSpPr>
          <p:cNvPr id="4" name="Date Placeholder 3"/>
          <p:cNvSpPr>
            <a:spLocks noGrp="1"/>
          </p:cNvSpPr>
          <p:nvPr>
            <p:ph type="dt" sz="half" idx="10"/>
          </p:nvPr>
        </p:nvSpPr>
        <p:spPr/>
        <p:txBody>
          <a:bodyPr/>
          <a:lstStyle/>
          <a:p>
            <a:fld id="{FE9CF557-D414-421B-B1DB-2DE2F5926C9F}"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lnSpcReduction="10000"/>
          </a:bodyPr>
          <a:lstStyle/>
          <a:p>
            <a:pPr algn="just"/>
            <a:r>
              <a:rPr lang="en-GB" dirty="0" smtClean="0">
                <a:latin typeface="Garamond" pitchFamily="18" charset="0"/>
              </a:rPr>
              <a:t>The check sheet is used to collect data that can </a:t>
            </a:r>
            <a:r>
              <a:rPr lang="en-GB" dirty="0" smtClean="0">
                <a:solidFill>
                  <a:srgbClr val="FF0000"/>
                </a:solidFill>
                <a:latin typeface="Garamond" pitchFamily="18" charset="0"/>
              </a:rPr>
              <a:t>disclose the true nature of the problem and provided a foundation for subsequent analysis and action</a:t>
            </a:r>
            <a:r>
              <a:rPr lang="en-GB" dirty="0" smtClean="0">
                <a:latin typeface="Garamond" pitchFamily="18" charset="0"/>
              </a:rPr>
              <a:t>.</a:t>
            </a:r>
          </a:p>
          <a:p>
            <a:pPr algn="just"/>
            <a:r>
              <a:rPr lang="en-GB" dirty="0" smtClean="0">
                <a:latin typeface="Garamond" pitchFamily="18" charset="0"/>
              </a:rPr>
              <a:t>That is One final point on nomenclature: A check </a:t>
            </a:r>
            <a:r>
              <a:rPr lang="en-GB" i="1" dirty="0" smtClean="0">
                <a:latin typeface="Garamond" pitchFamily="18" charset="0"/>
              </a:rPr>
              <a:t>sheet is </a:t>
            </a:r>
            <a:r>
              <a:rPr lang="en-GB" i="1" dirty="0" smtClean="0">
                <a:solidFill>
                  <a:srgbClr val="FF0000"/>
                </a:solidFill>
                <a:latin typeface="Garamond" pitchFamily="18" charset="0"/>
              </a:rPr>
              <a:t>used to collect data</a:t>
            </a:r>
            <a:r>
              <a:rPr lang="en-GB" i="1" dirty="0" smtClean="0">
                <a:latin typeface="Garamond" pitchFamily="18" charset="0"/>
              </a:rPr>
              <a:t>; </a:t>
            </a:r>
            <a:r>
              <a:rPr lang="en-GB" dirty="0" smtClean="0">
                <a:latin typeface="Garamond" pitchFamily="18" charset="0"/>
              </a:rPr>
              <a:t>a check</a:t>
            </a:r>
            <a:r>
              <a:rPr lang="en-GB" i="1" dirty="0" smtClean="0">
                <a:latin typeface="Garamond" pitchFamily="18" charset="0"/>
              </a:rPr>
              <a:t>list (an entirely different tool) is used </a:t>
            </a:r>
            <a:r>
              <a:rPr lang="en-GB" i="1" dirty="0" smtClean="0">
                <a:solidFill>
                  <a:srgbClr val="FF0000"/>
                </a:solidFill>
                <a:latin typeface="Garamond" pitchFamily="18" charset="0"/>
              </a:rPr>
              <a:t>to establish things to do. </a:t>
            </a:r>
          </a:p>
          <a:p>
            <a:pPr algn="just"/>
            <a:r>
              <a:rPr lang="en-GB" i="1" dirty="0" smtClean="0">
                <a:latin typeface="Garamond" pitchFamily="18" charset="0"/>
              </a:rPr>
              <a:t>The </a:t>
            </a:r>
            <a:r>
              <a:rPr lang="en-GB" dirty="0" smtClean="0">
                <a:latin typeface="Garamond" pitchFamily="18" charset="0"/>
              </a:rPr>
              <a:t>task manager used a check sheet to identify errors. The task manager might now prepare a checklist of things to do in order to prepare monthly status reports to ensure correctness.</a:t>
            </a:r>
          </a:p>
          <a:p>
            <a:pPr>
              <a:buNone/>
            </a:pPr>
            <a:endParaRPr lang="en-GB" dirty="0"/>
          </a:p>
        </p:txBody>
      </p:sp>
      <p:sp>
        <p:nvSpPr>
          <p:cNvPr id="4" name="Date Placeholder 3"/>
          <p:cNvSpPr>
            <a:spLocks noGrp="1"/>
          </p:cNvSpPr>
          <p:nvPr>
            <p:ph type="dt" sz="half" idx="10"/>
          </p:nvPr>
        </p:nvSpPr>
        <p:spPr/>
        <p:txBody>
          <a:bodyPr/>
          <a:lstStyle/>
          <a:p>
            <a:fld id="{CA003079-0867-4932-A414-4AC60A8BE919}"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Garamond" pitchFamily="18" charset="0"/>
              </a:rPr>
              <a:t/>
            </a:r>
            <a:br>
              <a:rPr lang="en-GB" dirty="0" smtClean="0">
                <a:latin typeface="Garamond" pitchFamily="18" charset="0"/>
              </a:rPr>
            </a:br>
            <a:r>
              <a:rPr lang="en-GB" dirty="0" smtClean="0">
                <a:latin typeface="Garamond" pitchFamily="18" charset="0"/>
              </a:rPr>
              <a:t>B. Tools for Understanding Data</a:t>
            </a:r>
            <a:br>
              <a:rPr lang="en-GB" dirty="0" smtClean="0">
                <a:latin typeface="Garamond" pitchFamily="18" charset="0"/>
              </a:rPr>
            </a:br>
            <a:endParaRPr lang="en-GB" dirty="0"/>
          </a:p>
        </p:txBody>
      </p:sp>
      <p:sp>
        <p:nvSpPr>
          <p:cNvPr id="3" name="Content Placeholder 2"/>
          <p:cNvSpPr>
            <a:spLocks noGrp="1"/>
          </p:cNvSpPr>
          <p:nvPr>
            <p:ph sz="quarter" idx="1"/>
          </p:nvPr>
        </p:nvSpPr>
        <p:spPr/>
        <p:txBody>
          <a:bodyPr/>
          <a:lstStyle/>
          <a:p>
            <a:r>
              <a:rPr lang="en-GB" dirty="0" smtClean="0">
                <a:latin typeface="Garamond" pitchFamily="18" charset="0"/>
              </a:rPr>
              <a:t>Four tools may be helpful to project managers to understand data:</a:t>
            </a:r>
          </a:p>
          <a:p>
            <a:pPr marL="514350" indent="-514350">
              <a:buFont typeface="+mj-lt"/>
              <a:buAutoNum type="arabicPeriod"/>
            </a:pPr>
            <a:r>
              <a:rPr lang="en-GB" dirty="0" smtClean="0">
                <a:latin typeface="Garamond" pitchFamily="18" charset="0"/>
              </a:rPr>
              <a:t>Graphs,</a:t>
            </a:r>
          </a:p>
          <a:p>
            <a:pPr marL="514350" indent="-514350">
              <a:buFont typeface="+mj-lt"/>
              <a:buAutoNum type="arabicPeriod"/>
            </a:pPr>
            <a:r>
              <a:rPr lang="en-GB" dirty="0" smtClean="0">
                <a:latin typeface="Garamond" pitchFamily="18" charset="0"/>
              </a:rPr>
              <a:t>Histograms, </a:t>
            </a:r>
          </a:p>
          <a:p>
            <a:pPr marL="514350" indent="-514350">
              <a:buFont typeface="+mj-lt"/>
              <a:buAutoNum type="arabicPeriod"/>
            </a:pPr>
            <a:r>
              <a:rPr lang="en-GB" dirty="0" smtClean="0">
                <a:latin typeface="Garamond" pitchFamily="18" charset="0"/>
              </a:rPr>
              <a:t>Pareto charts, and </a:t>
            </a:r>
          </a:p>
          <a:p>
            <a:pPr marL="514350" indent="-514350">
              <a:buFont typeface="+mj-lt"/>
              <a:buAutoNum type="arabicPeriod"/>
            </a:pPr>
            <a:r>
              <a:rPr lang="en-GB" dirty="0" smtClean="0">
                <a:latin typeface="Garamond" pitchFamily="18" charset="0"/>
              </a:rPr>
              <a:t>Scatter diagrams.</a:t>
            </a:r>
            <a:endParaRPr lang="en-GB" dirty="0">
              <a:latin typeface="Garamond" pitchFamily="18" charset="0"/>
            </a:endParaRPr>
          </a:p>
        </p:txBody>
      </p:sp>
      <p:sp>
        <p:nvSpPr>
          <p:cNvPr id="4" name="Date Placeholder 3"/>
          <p:cNvSpPr>
            <a:spLocks noGrp="1"/>
          </p:cNvSpPr>
          <p:nvPr>
            <p:ph type="dt" sz="half" idx="10"/>
          </p:nvPr>
        </p:nvSpPr>
        <p:spPr/>
        <p:txBody>
          <a:bodyPr/>
          <a:lstStyle/>
          <a:p>
            <a:fld id="{E2A7C8E7-E243-4D85-A9EE-F4A0C787DF9A}"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latin typeface="Bell MT" pitchFamily="18" charset="0"/>
            </a:endParaRPr>
          </a:p>
        </p:txBody>
      </p:sp>
      <p:sp>
        <p:nvSpPr>
          <p:cNvPr id="3" name="Content Placeholder 2"/>
          <p:cNvSpPr>
            <a:spLocks noGrp="1"/>
          </p:cNvSpPr>
          <p:nvPr>
            <p:ph idx="1"/>
          </p:nvPr>
        </p:nvSpPr>
        <p:spPr/>
        <p:txBody>
          <a:bodyPr>
            <a:normAutofit lnSpcReduction="10000"/>
          </a:bodyPr>
          <a:lstStyle/>
          <a:p>
            <a:pPr algn="just">
              <a:buNone/>
            </a:pPr>
            <a:r>
              <a:rPr lang="en-US" b="1" dirty="0" smtClean="0">
                <a:latin typeface="Garamond" pitchFamily="18" charset="0"/>
              </a:rPr>
              <a:t>Introduction</a:t>
            </a:r>
          </a:p>
          <a:p>
            <a:pPr algn="just"/>
            <a:r>
              <a:rPr lang="en-US" b="1" dirty="0" smtClean="0">
                <a:latin typeface="Garamond" pitchFamily="18" charset="0"/>
              </a:rPr>
              <a:t>The meaning of control</a:t>
            </a:r>
          </a:p>
          <a:p>
            <a:pPr algn="just"/>
            <a:r>
              <a:rPr lang="en-US" dirty="0" smtClean="0">
                <a:latin typeface="Garamond" pitchFamily="18" charset="0"/>
              </a:rPr>
              <a:t>Control: refers the set of </a:t>
            </a:r>
            <a:r>
              <a:rPr lang="en-US" i="1" dirty="0" smtClean="0">
                <a:latin typeface="Garamond" pitchFamily="18" charset="0"/>
              </a:rPr>
              <a:t>objectives, tools, performance measures, systems </a:t>
            </a:r>
            <a:r>
              <a:rPr lang="en-US" dirty="0" smtClean="0">
                <a:latin typeface="Garamond" pitchFamily="18" charset="0"/>
              </a:rPr>
              <a:t>that organizations use to </a:t>
            </a:r>
            <a:r>
              <a:rPr lang="en-US" i="1" dirty="0" smtClean="0">
                <a:latin typeface="Garamond" pitchFamily="18" charset="0"/>
              </a:rPr>
              <a:t>guide and motivate </a:t>
            </a:r>
            <a:r>
              <a:rPr lang="en-US" dirty="0" smtClean="0">
                <a:latin typeface="Garamond" pitchFamily="18" charset="0"/>
              </a:rPr>
              <a:t>all employees to achieve organizational </a:t>
            </a:r>
            <a:r>
              <a:rPr lang="en-US" i="1" dirty="0" smtClean="0">
                <a:latin typeface="Garamond" pitchFamily="18" charset="0"/>
              </a:rPr>
              <a:t>objectives</a:t>
            </a:r>
            <a:r>
              <a:rPr lang="en-US" dirty="0" smtClean="0">
                <a:latin typeface="Garamond" pitchFamily="18" charset="0"/>
              </a:rPr>
              <a:t>.</a:t>
            </a:r>
          </a:p>
          <a:p>
            <a:pPr algn="just"/>
            <a:r>
              <a:rPr lang="en-US" dirty="0" smtClean="0">
                <a:latin typeface="Garamond" pitchFamily="18" charset="0"/>
              </a:rPr>
              <a:t>Out of control: a state when a system is not in a path to achieve organizational objectives. </a:t>
            </a:r>
          </a:p>
          <a:p>
            <a:pPr algn="just"/>
            <a:r>
              <a:rPr lang="en-US" dirty="0" smtClean="0">
                <a:latin typeface="Garamond" pitchFamily="18" charset="0"/>
              </a:rPr>
              <a:t>In control: a system that is  in a path to achieve organizational objective</a:t>
            </a:r>
            <a:endParaRPr lang="en-US" dirty="0">
              <a:latin typeface="Garamond" pitchFamily="18" charset="0"/>
            </a:endParaRPr>
          </a:p>
        </p:txBody>
      </p:sp>
      <p:sp>
        <p:nvSpPr>
          <p:cNvPr id="4" name="Date Placeholder 3"/>
          <p:cNvSpPr>
            <a:spLocks noGrp="1"/>
          </p:cNvSpPr>
          <p:nvPr>
            <p:ph type="dt" sz="half" idx="10"/>
          </p:nvPr>
        </p:nvSpPr>
        <p:spPr/>
        <p:txBody>
          <a:bodyPr/>
          <a:lstStyle/>
          <a:p>
            <a:fld id="{35F11357-02C1-4A61-81EE-85A45DD0B8D8}"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Garamond" pitchFamily="18" charset="0"/>
              </a:rPr>
              <a:t/>
            </a:r>
            <a:br>
              <a:rPr lang="en-GB" dirty="0" smtClean="0">
                <a:latin typeface="Garamond" pitchFamily="18" charset="0"/>
              </a:rPr>
            </a:br>
            <a:r>
              <a:rPr lang="en-GB" dirty="0" smtClean="0">
                <a:latin typeface="Garamond" pitchFamily="18" charset="0"/>
              </a:rPr>
              <a:t>2. Graphs</a:t>
            </a:r>
            <a:br>
              <a:rPr lang="en-GB" dirty="0" smtClean="0">
                <a:latin typeface="Garamond" pitchFamily="18" charset="0"/>
              </a:rPr>
            </a:br>
            <a:endParaRPr lang="en-GB" dirty="0"/>
          </a:p>
        </p:txBody>
      </p:sp>
      <p:sp>
        <p:nvSpPr>
          <p:cNvPr id="3" name="Content Placeholder 2"/>
          <p:cNvSpPr>
            <a:spLocks noGrp="1"/>
          </p:cNvSpPr>
          <p:nvPr>
            <p:ph sz="quarter" idx="1"/>
          </p:nvPr>
        </p:nvSpPr>
        <p:spPr/>
        <p:txBody>
          <a:bodyPr>
            <a:normAutofit fontScale="70000" lnSpcReduction="20000"/>
          </a:bodyPr>
          <a:lstStyle/>
          <a:p>
            <a:r>
              <a:rPr lang="en-GB" dirty="0" smtClean="0">
                <a:latin typeface="Garamond" pitchFamily="18" charset="0"/>
              </a:rPr>
              <a:t>Graphs are one of Ishikawa’s seven basic tools. </a:t>
            </a:r>
          </a:p>
          <a:p>
            <a:r>
              <a:rPr lang="en-GB" dirty="0" smtClean="0">
                <a:latin typeface="Garamond" pitchFamily="18" charset="0"/>
              </a:rPr>
              <a:t>The purpose of a graph is to </a:t>
            </a:r>
            <a:r>
              <a:rPr lang="en-GB" b="1" dirty="0" smtClean="0">
                <a:solidFill>
                  <a:srgbClr val="FF0000"/>
                </a:solidFill>
                <a:latin typeface="Garamond" pitchFamily="18" charset="0"/>
              </a:rPr>
              <a:t>organize, summarize, and display data, usually over time. </a:t>
            </a:r>
          </a:p>
          <a:p>
            <a:r>
              <a:rPr lang="en-GB" dirty="0" smtClean="0">
                <a:latin typeface="Garamond" pitchFamily="18" charset="0"/>
              </a:rPr>
              <a:t>Ishikawa described three different types of graphs, including line graphs, bar graphs, and circle graphs.</a:t>
            </a:r>
          </a:p>
          <a:p>
            <a:r>
              <a:rPr lang="en-GB" dirty="0" smtClean="0">
                <a:latin typeface="Garamond" pitchFamily="18" charset="0"/>
              </a:rPr>
              <a:t> Four steps are involved in preparing graphs:</a:t>
            </a:r>
          </a:p>
          <a:p>
            <a:pPr>
              <a:buNone/>
            </a:pPr>
            <a:r>
              <a:rPr lang="en-GB" dirty="0" smtClean="0">
                <a:latin typeface="Garamond" pitchFamily="18" charset="0"/>
              </a:rPr>
              <a:t>1. </a:t>
            </a:r>
            <a:r>
              <a:rPr lang="en-GB" b="1" dirty="0" smtClean="0">
                <a:latin typeface="Garamond" pitchFamily="18" charset="0"/>
              </a:rPr>
              <a:t>Define events and data. </a:t>
            </a:r>
            <a:r>
              <a:rPr lang="en-GB" dirty="0" smtClean="0">
                <a:latin typeface="Garamond" pitchFamily="18" charset="0"/>
              </a:rPr>
              <a:t>As with the check sheet, it is important to determine </a:t>
            </a:r>
            <a:r>
              <a:rPr lang="en-GB" dirty="0" smtClean="0">
                <a:solidFill>
                  <a:srgbClr val="FF0000"/>
                </a:solidFill>
                <a:latin typeface="Garamond" pitchFamily="18" charset="0"/>
              </a:rPr>
              <a:t>what information will be addressed </a:t>
            </a:r>
            <a:r>
              <a:rPr lang="en-GB" dirty="0" smtClean="0">
                <a:latin typeface="Garamond" pitchFamily="18" charset="0"/>
              </a:rPr>
              <a:t>in the graph.</a:t>
            </a:r>
          </a:p>
          <a:p>
            <a:pPr>
              <a:buNone/>
            </a:pPr>
            <a:r>
              <a:rPr lang="en-GB" dirty="0" smtClean="0">
                <a:latin typeface="Garamond" pitchFamily="18" charset="0"/>
              </a:rPr>
              <a:t>2. </a:t>
            </a:r>
            <a:r>
              <a:rPr lang="en-GB" b="1" dirty="0" smtClean="0">
                <a:latin typeface="Garamond" pitchFamily="18" charset="0"/>
              </a:rPr>
              <a:t>Design the graph. </a:t>
            </a:r>
            <a:r>
              <a:rPr lang="en-GB" dirty="0" smtClean="0">
                <a:latin typeface="Garamond" pitchFamily="18" charset="0"/>
              </a:rPr>
              <a:t>Select the type of graph to be used, considering the</a:t>
            </a:r>
          </a:p>
          <a:p>
            <a:pPr>
              <a:buNone/>
            </a:pPr>
            <a:r>
              <a:rPr lang="en-GB" dirty="0" smtClean="0">
                <a:latin typeface="Garamond" pitchFamily="18" charset="0"/>
              </a:rPr>
              <a:t>data and the audience of the graph.</a:t>
            </a:r>
          </a:p>
          <a:p>
            <a:pPr>
              <a:buNone/>
            </a:pPr>
            <a:r>
              <a:rPr lang="en-GB" dirty="0" smtClean="0">
                <a:latin typeface="Garamond" pitchFamily="18" charset="0"/>
              </a:rPr>
              <a:t>3. </a:t>
            </a:r>
            <a:r>
              <a:rPr lang="en-GB" b="1" dirty="0" smtClean="0">
                <a:latin typeface="Garamond" pitchFamily="18" charset="0"/>
              </a:rPr>
              <a:t>Collect data if this has not already been done. </a:t>
            </a:r>
            <a:r>
              <a:rPr lang="en-GB" dirty="0" smtClean="0">
                <a:latin typeface="Garamond" pitchFamily="18" charset="0"/>
              </a:rPr>
              <a:t>A check sheet may be useful for this step. Data may be collected incrementally and cumulatively</a:t>
            </a:r>
          </a:p>
          <a:p>
            <a:pPr>
              <a:buNone/>
            </a:pPr>
            <a:r>
              <a:rPr lang="en-GB" dirty="0" smtClean="0">
                <a:latin typeface="Garamond" pitchFamily="18" charset="0"/>
              </a:rPr>
              <a:t>      over time.</a:t>
            </a:r>
          </a:p>
          <a:p>
            <a:pPr>
              <a:buNone/>
            </a:pPr>
            <a:r>
              <a:rPr lang="en-GB" dirty="0" smtClean="0">
                <a:latin typeface="Garamond" pitchFamily="18" charset="0"/>
              </a:rPr>
              <a:t>4. </a:t>
            </a:r>
            <a:r>
              <a:rPr lang="en-GB" b="1" dirty="0" smtClean="0">
                <a:latin typeface="Garamond" pitchFamily="18" charset="0"/>
              </a:rPr>
              <a:t>Enter data. Prepare the graph by entering data.</a:t>
            </a:r>
            <a:endParaRPr lang="en-GB" dirty="0">
              <a:latin typeface="Garamond" pitchFamily="18" charset="0"/>
            </a:endParaRPr>
          </a:p>
        </p:txBody>
      </p:sp>
      <p:sp>
        <p:nvSpPr>
          <p:cNvPr id="4" name="Date Placeholder 3"/>
          <p:cNvSpPr>
            <a:spLocks noGrp="1"/>
          </p:cNvSpPr>
          <p:nvPr>
            <p:ph type="dt" sz="half" idx="10"/>
          </p:nvPr>
        </p:nvSpPr>
        <p:spPr/>
        <p:txBody>
          <a:bodyPr/>
          <a:lstStyle/>
          <a:p>
            <a:fld id="{B8FBA345-B46B-42A9-86B1-F833F9BCFF83}"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20</a:t>
            </a:fld>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Garamond" pitchFamily="18" charset="0"/>
              </a:rPr>
              <a:t/>
            </a:r>
            <a:br>
              <a:rPr lang="en-GB" dirty="0" smtClean="0">
                <a:latin typeface="Garamond" pitchFamily="18" charset="0"/>
              </a:rPr>
            </a:br>
            <a:r>
              <a:rPr lang="en-GB" dirty="0" smtClean="0">
                <a:latin typeface="Garamond" pitchFamily="18" charset="0"/>
              </a:rPr>
              <a:t>3. Histograms</a:t>
            </a:r>
            <a:br>
              <a:rPr lang="en-GB" dirty="0" smtClean="0">
                <a:latin typeface="Garamond" pitchFamily="18" charset="0"/>
              </a:rPr>
            </a:br>
            <a:endParaRPr lang="en-GB" dirty="0"/>
          </a:p>
        </p:txBody>
      </p:sp>
      <p:sp>
        <p:nvSpPr>
          <p:cNvPr id="3" name="Content Placeholder 2"/>
          <p:cNvSpPr>
            <a:spLocks noGrp="1"/>
          </p:cNvSpPr>
          <p:nvPr>
            <p:ph sz="quarter" idx="1"/>
          </p:nvPr>
        </p:nvSpPr>
        <p:spPr>
          <a:noFill/>
        </p:spPr>
        <p:txBody>
          <a:bodyPr>
            <a:normAutofit/>
          </a:bodyPr>
          <a:lstStyle/>
          <a:p>
            <a:pPr algn="just"/>
            <a:r>
              <a:rPr lang="en-GB" sz="2500" dirty="0" smtClean="0">
                <a:latin typeface="Perpetua" pitchFamily="18" charset="0"/>
              </a:rPr>
              <a:t>A histogram is a type of bar graph that deals with data that </a:t>
            </a:r>
            <a:r>
              <a:rPr lang="en-GB" sz="2500" dirty="0" smtClean="0">
                <a:solidFill>
                  <a:srgbClr val="FF0000"/>
                </a:solidFill>
                <a:latin typeface="Perpetua" pitchFamily="18" charset="0"/>
              </a:rPr>
              <a:t>exist in a continuous range from a low number to a high number. </a:t>
            </a:r>
          </a:p>
          <a:p>
            <a:pPr algn="just"/>
            <a:endParaRPr lang="en-GB" sz="2500" dirty="0" smtClean="0">
              <a:solidFill>
                <a:srgbClr val="FF0000"/>
              </a:solidFill>
              <a:latin typeface="Perpetua" pitchFamily="18" charset="0"/>
            </a:endParaRPr>
          </a:p>
          <a:p>
            <a:pPr algn="just"/>
            <a:r>
              <a:rPr lang="en-GB" sz="2500" dirty="0" smtClean="0">
                <a:latin typeface="Perpetua" pitchFamily="18" charset="0"/>
              </a:rPr>
              <a:t>Histograms display frequency distribution, or how often (frequency) individual data points occur across the range of the data from low to high (distribution).</a:t>
            </a:r>
          </a:p>
          <a:p>
            <a:pPr algn="just">
              <a:buNone/>
            </a:pPr>
            <a:r>
              <a:rPr lang="en-GB" sz="2500" dirty="0" smtClean="0">
                <a:latin typeface="Perpetua" pitchFamily="18" charset="0"/>
              </a:rPr>
              <a:t> </a:t>
            </a:r>
          </a:p>
          <a:p>
            <a:pPr algn="just"/>
            <a:r>
              <a:rPr lang="en-GB" sz="2500" dirty="0" smtClean="0">
                <a:latin typeface="Perpetua" pitchFamily="18" charset="0"/>
              </a:rPr>
              <a:t>Histograms summarize data in a form that is more easily understood than a table of collected numbers</a:t>
            </a:r>
            <a:r>
              <a:rPr lang="en-GB" dirty="0" smtClean="0">
                <a:latin typeface="Garamond" pitchFamily="18" charset="0"/>
              </a:rPr>
              <a:t>.</a:t>
            </a:r>
            <a:endParaRPr lang="en-GB" dirty="0">
              <a:latin typeface="Garamond" pitchFamily="18" charset="0"/>
            </a:endParaRPr>
          </a:p>
        </p:txBody>
      </p:sp>
      <p:sp>
        <p:nvSpPr>
          <p:cNvPr id="4" name="Date Placeholder 3"/>
          <p:cNvSpPr>
            <a:spLocks noGrp="1"/>
          </p:cNvSpPr>
          <p:nvPr>
            <p:ph type="dt" sz="half" idx="10"/>
          </p:nvPr>
        </p:nvSpPr>
        <p:spPr/>
        <p:txBody>
          <a:bodyPr/>
          <a:lstStyle/>
          <a:p>
            <a:fld id="{F8F41116-A281-40AA-B922-140AB78E1466}"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Garamond" pitchFamily="18" charset="0"/>
              </a:rPr>
              <a:t/>
            </a:r>
            <a:br>
              <a:rPr lang="en-GB" dirty="0" smtClean="0">
                <a:latin typeface="Garamond" pitchFamily="18" charset="0"/>
              </a:rPr>
            </a:br>
            <a:r>
              <a:rPr lang="en-GB" dirty="0" smtClean="0">
                <a:latin typeface="Garamond" pitchFamily="18" charset="0"/>
              </a:rPr>
              <a:t>4. Pareto Charts</a:t>
            </a:r>
            <a:br>
              <a:rPr lang="en-GB" dirty="0" smtClean="0">
                <a:latin typeface="Garamond" pitchFamily="18" charset="0"/>
              </a:rPr>
            </a:br>
            <a:endParaRPr lang="en-GB" dirty="0"/>
          </a:p>
        </p:txBody>
      </p:sp>
      <p:sp>
        <p:nvSpPr>
          <p:cNvPr id="3" name="Content Placeholder 2"/>
          <p:cNvSpPr>
            <a:spLocks noGrp="1"/>
          </p:cNvSpPr>
          <p:nvPr>
            <p:ph sz="quarter" idx="1"/>
          </p:nvPr>
        </p:nvSpPr>
        <p:spPr/>
        <p:txBody>
          <a:bodyPr>
            <a:normAutofit fontScale="85000" lnSpcReduction="20000"/>
          </a:bodyPr>
          <a:lstStyle/>
          <a:p>
            <a:pPr algn="just">
              <a:lnSpc>
                <a:spcPct val="120000"/>
              </a:lnSpc>
            </a:pPr>
            <a:r>
              <a:rPr lang="en-GB" dirty="0" smtClean="0">
                <a:latin typeface="Perpetua" pitchFamily="18" charset="0"/>
              </a:rPr>
              <a:t>A Pareto chart is a helpful tool </a:t>
            </a:r>
            <a:r>
              <a:rPr lang="en-GB" dirty="0" smtClean="0">
                <a:solidFill>
                  <a:srgbClr val="FF0000"/>
                </a:solidFill>
                <a:latin typeface="Perpetua" pitchFamily="18" charset="0"/>
              </a:rPr>
              <a:t>to identify the greatest opportunity for improvemen</a:t>
            </a:r>
            <a:r>
              <a:rPr lang="en-GB" dirty="0" smtClean="0">
                <a:latin typeface="Perpetua" pitchFamily="18" charset="0"/>
              </a:rPr>
              <a:t>t among a number of possibilities and to identify the small number of most influential causes (the “vital few”) among the complete set of possible sources of error. </a:t>
            </a:r>
          </a:p>
          <a:p>
            <a:pPr algn="just">
              <a:lnSpc>
                <a:spcPct val="120000"/>
              </a:lnSpc>
            </a:pPr>
            <a:r>
              <a:rPr lang="en-GB" dirty="0" smtClean="0">
                <a:latin typeface="Perpetua" pitchFamily="18" charset="0"/>
              </a:rPr>
              <a:t>It is named for </a:t>
            </a:r>
            <a:r>
              <a:rPr lang="en-GB" dirty="0" err="1" smtClean="0">
                <a:latin typeface="Perpetua" pitchFamily="18" charset="0"/>
              </a:rPr>
              <a:t>Vilfredo</a:t>
            </a:r>
            <a:r>
              <a:rPr lang="en-GB" dirty="0" smtClean="0">
                <a:latin typeface="Perpetua" pitchFamily="18" charset="0"/>
              </a:rPr>
              <a:t> Pareto, an Italian economist, who determined through study that wealth seems to be distributed in populations according to an 80/20 rule: 80 percent of the wealth is controlled by 20 percent of the population. </a:t>
            </a:r>
          </a:p>
          <a:p>
            <a:pPr algn="just">
              <a:lnSpc>
                <a:spcPct val="120000"/>
              </a:lnSpc>
            </a:pPr>
            <a:r>
              <a:rPr lang="en-GB" dirty="0" smtClean="0">
                <a:latin typeface="Perpetua" pitchFamily="18" charset="0"/>
              </a:rPr>
              <a:t>This rule also seems to be valid for defects in administrative and production processes: </a:t>
            </a:r>
            <a:r>
              <a:rPr lang="en-GB" b="1" i="1" dirty="0" smtClean="0">
                <a:latin typeface="Perpetua" pitchFamily="18" charset="0"/>
              </a:rPr>
              <a:t>80 percent of the defects are caused by 20 percent of the possible sources of error.</a:t>
            </a:r>
            <a:endParaRPr lang="en-GB" b="1" i="1" dirty="0">
              <a:latin typeface="Perpetua" pitchFamily="18" charset="0"/>
            </a:endParaRPr>
          </a:p>
        </p:txBody>
      </p:sp>
      <p:sp>
        <p:nvSpPr>
          <p:cNvPr id="4" name="Date Placeholder 3"/>
          <p:cNvSpPr>
            <a:spLocks noGrp="1"/>
          </p:cNvSpPr>
          <p:nvPr>
            <p:ph type="dt" sz="half" idx="10"/>
          </p:nvPr>
        </p:nvSpPr>
        <p:spPr/>
        <p:txBody>
          <a:bodyPr/>
          <a:lstStyle/>
          <a:p>
            <a:fld id="{BF7E259B-3AC0-438A-B27C-5E2158F2E351}"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22</a:t>
            </a:fld>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r>
              <a:rPr lang="en-US" sz="3200" dirty="0" smtClean="0"/>
              <a:t>80/20 Rule – 80% of your problems will come from 20% of your work!</a:t>
            </a:r>
          </a:p>
          <a:p>
            <a:pPr algn="just"/>
            <a:r>
              <a:rPr lang="en-GB" dirty="0" smtClean="0">
                <a:latin typeface="Garamond" pitchFamily="18" charset="0"/>
              </a:rPr>
              <a:t>A Pareto chart is a bar graph with data in descending order. </a:t>
            </a:r>
          </a:p>
          <a:p>
            <a:pPr algn="just"/>
            <a:r>
              <a:rPr lang="en-GB" dirty="0" smtClean="0">
                <a:latin typeface="Garamond" pitchFamily="18" charset="0"/>
              </a:rPr>
              <a:t>This deliberate arrangement of data in descending order from left to right on the chart is its mark characteristic. </a:t>
            </a:r>
          </a:p>
          <a:p>
            <a:pPr algn="just"/>
            <a:r>
              <a:rPr lang="en-GB" dirty="0" smtClean="0">
                <a:latin typeface="Garamond" pitchFamily="18" charset="0"/>
              </a:rPr>
              <a:t>So the first step in preparing a Pareto chart is to create a bar graph with the </a:t>
            </a:r>
            <a:r>
              <a:rPr lang="en-GB" dirty="0" smtClean="0">
                <a:solidFill>
                  <a:srgbClr val="FF0000"/>
                </a:solidFill>
                <a:latin typeface="Garamond" pitchFamily="18" charset="0"/>
              </a:rPr>
              <a:t>defect or error data </a:t>
            </a:r>
            <a:r>
              <a:rPr lang="en-GB" dirty="0" smtClean="0">
                <a:latin typeface="Garamond" pitchFamily="18" charset="0"/>
              </a:rPr>
              <a:t>arranged in descending order.</a:t>
            </a:r>
          </a:p>
          <a:p>
            <a:pPr algn="just"/>
            <a:r>
              <a:rPr lang="en-GB" dirty="0" smtClean="0">
                <a:latin typeface="Garamond" pitchFamily="18" charset="0"/>
              </a:rPr>
              <a:t> The left-hand scale (the y-axis of the chart) should account for the </a:t>
            </a:r>
            <a:r>
              <a:rPr lang="en-GB" dirty="0" smtClean="0">
                <a:solidFill>
                  <a:srgbClr val="FF0000"/>
                </a:solidFill>
                <a:latin typeface="Garamond" pitchFamily="18" charset="0"/>
              </a:rPr>
              <a:t>total number of defects</a:t>
            </a:r>
            <a:r>
              <a:rPr lang="en-GB" dirty="0" smtClean="0">
                <a:latin typeface="Garamond" pitchFamily="18" charset="0"/>
              </a:rPr>
              <a:t>.</a:t>
            </a:r>
          </a:p>
        </p:txBody>
      </p:sp>
      <p:sp>
        <p:nvSpPr>
          <p:cNvPr id="4" name="Date Placeholder 3"/>
          <p:cNvSpPr>
            <a:spLocks noGrp="1"/>
          </p:cNvSpPr>
          <p:nvPr>
            <p:ph type="dt" sz="half" idx="10"/>
          </p:nvPr>
        </p:nvSpPr>
        <p:spPr/>
        <p:txBody>
          <a:bodyPr/>
          <a:lstStyle/>
          <a:p>
            <a:fld id="{85BFC270-8954-4D56-8FAF-43B29A111F65}"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77500" lnSpcReduction="20000"/>
          </a:bodyPr>
          <a:lstStyle/>
          <a:p>
            <a:r>
              <a:rPr lang="en-GB" dirty="0" smtClean="0"/>
              <a:t>The next step is to add a cumulative percentage scale on the right-hand side of the chart. </a:t>
            </a:r>
          </a:p>
          <a:p>
            <a:r>
              <a:rPr lang="en-GB" dirty="0" smtClean="0"/>
              <a:t>This is a second scale along the vertical or y-axis that mirrors the scale along the left-hand side. The cumulative percentage curve is a line graph that extends over the top of the bar data.</a:t>
            </a:r>
          </a:p>
          <a:p>
            <a:r>
              <a:rPr lang="en-GB" dirty="0" smtClean="0"/>
              <a:t> The curve is plotted as a series of connected points that are obtained by successively adding the values of data from left to right and dividing by the total. For example, the first point along the cumulative percentage curve is determined by dividing the value of the first data bar on the left by the total number of defects or errors. </a:t>
            </a:r>
          </a:p>
          <a:p>
            <a:r>
              <a:rPr lang="en-GB" dirty="0" smtClean="0"/>
              <a:t>The second point is determined by adding the first two data bars and then dividing by the total. </a:t>
            </a:r>
          </a:p>
          <a:p>
            <a:r>
              <a:rPr lang="en-GB" dirty="0" smtClean="0"/>
              <a:t>Then add the first three and divide by the total and so on until all points have been determined and plotted on the chart. </a:t>
            </a:r>
            <a:endParaRPr lang="en-GB" dirty="0"/>
          </a:p>
        </p:txBody>
      </p:sp>
      <p:sp>
        <p:nvSpPr>
          <p:cNvPr id="4" name="Date Placeholder 3"/>
          <p:cNvSpPr>
            <a:spLocks noGrp="1"/>
          </p:cNvSpPr>
          <p:nvPr>
            <p:ph type="dt" sz="half" idx="10"/>
          </p:nvPr>
        </p:nvSpPr>
        <p:spPr/>
        <p:txBody>
          <a:bodyPr/>
          <a:lstStyle/>
          <a:p>
            <a:fld id="{5B23F199-6E18-43D4-A003-AFF8C90CD946}"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24</a:t>
            </a:fld>
            <a:endParaRPr lang="en-GB"/>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4"/>
          <p:cNvSpPr>
            <a:spLocks noGrp="1"/>
          </p:cNvSpPr>
          <p:nvPr>
            <p:ph type="sldNum" sz="quarter" idx="12"/>
          </p:nvPr>
        </p:nvSpPr>
        <p:spPr>
          <a:noFill/>
        </p:spPr>
        <p:txBody>
          <a:bodyPr>
            <a:normAutofit fontScale="85000" lnSpcReduction="20000"/>
          </a:bodyPr>
          <a:lstStyle/>
          <a:p>
            <a:fld id="{C209AA46-5E60-4ED9-928F-B41477740C70}" type="slidenum">
              <a:rPr lang="en-US"/>
              <a:pPr/>
              <a:t>25</a:t>
            </a:fld>
            <a:endParaRPr lang="en-US"/>
          </a:p>
        </p:txBody>
      </p:sp>
      <p:sp>
        <p:nvSpPr>
          <p:cNvPr id="17412" name="Rectangle 2"/>
          <p:cNvSpPr>
            <a:spLocks noGrp="1" noChangeArrowheads="1"/>
          </p:cNvSpPr>
          <p:nvPr>
            <p:ph type="title"/>
          </p:nvPr>
        </p:nvSpPr>
        <p:spPr/>
        <p:txBody>
          <a:bodyPr>
            <a:normAutofit/>
          </a:bodyPr>
          <a:lstStyle/>
          <a:p>
            <a:pPr eaLnBrk="1" hangingPunct="1"/>
            <a:r>
              <a:rPr lang="en-US" dirty="0" smtClean="0">
                <a:latin typeface="Garamond" pitchFamily="18" charset="0"/>
              </a:rPr>
              <a:t>Figure . Sample Pareto Diagram</a:t>
            </a:r>
          </a:p>
        </p:txBody>
      </p:sp>
      <p:pic>
        <p:nvPicPr>
          <p:cNvPr id="17413" name="Picture 3"/>
          <p:cNvPicPr>
            <a:picLocks noChangeAspect="1" noChangeArrowheads="1"/>
          </p:cNvPicPr>
          <p:nvPr/>
        </p:nvPicPr>
        <p:blipFill>
          <a:blip r:embed="rId2"/>
          <a:srcRect/>
          <a:stretch>
            <a:fillRect/>
          </a:stretch>
        </p:blipFill>
        <p:spPr bwMode="auto">
          <a:xfrm>
            <a:off x="838200" y="1371600"/>
            <a:ext cx="7691438" cy="4676775"/>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9F09C81E-25E2-4517-8B59-2B5FCF195466}" type="datetime1">
              <a:rPr lang="en-US" smtClean="0"/>
              <a:pPr/>
              <a:t>11/12/2019</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428736"/>
            <a:ext cx="8153400" cy="5214974"/>
          </a:xfrm>
        </p:spPr>
        <p:txBody>
          <a:bodyPr>
            <a:normAutofit fontScale="77500" lnSpcReduction="20000"/>
          </a:bodyPr>
          <a:lstStyle/>
          <a:p>
            <a:pPr algn="just"/>
            <a:r>
              <a:rPr lang="en-GB" dirty="0" smtClean="0">
                <a:latin typeface="Garamond" pitchFamily="18" charset="0"/>
              </a:rPr>
              <a:t>Pareto charts disclose two important bits of information.</a:t>
            </a:r>
          </a:p>
          <a:p>
            <a:pPr marL="514350" indent="-514350" algn="just">
              <a:buAutoNum type="arabicPeriod"/>
            </a:pPr>
            <a:r>
              <a:rPr lang="en-GB" dirty="0" smtClean="0">
                <a:latin typeface="Garamond" pitchFamily="18" charset="0"/>
              </a:rPr>
              <a:t>The leftmost bar indicates the greatest opportunity for improvement because it represents the source of error responsible for the most defects.</a:t>
            </a:r>
          </a:p>
          <a:p>
            <a:pPr marL="514350" indent="-514350" algn="just">
              <a:buAutoNum type="arabicPeriod"/>
            </a:pPr>
            <a:r>
              <a:rPr lang="en-GB" dirty="0" smtClean="0">
                <a:solidFill>
                  <a:srgbClr val="FF0000"/>
                </a:solidFill>
                <a:latin typeface="Garamond" pitchFamily="18" charset="0"/>
              </a:rPr>
              <a:t>The Pareto chart identifies the “vital few,” those few sources of error that account for most of the defects or errors. </a:t>
            </a:r>
          </a:p>
          <a:p>
            <a:pPr marL="514350" indent="-514350" algn="just">
              <a:buNone/>
            </a:pPr>
            <a:r>
              <a:rPr lang="en-GB" dirty="0" smtClean="0">
                <a:latin typeface="Garamond" pitchFamily="18" charset="0"/>
              </a:rPr>
              <a:t>	To define the vital few, go up the right hand scale to the 80 percent point. Then move to the left across the chart until you meet the cumulative percentage curve. Drop straight down to the horizontal axis. All the sources of error to the left of this point are those that account for 80 percent of the defects or errors. Eliminate these few, these vital few, sources of error and 80 percent of the defects in the process go with them. </a:t>
            </a:r>
          </a:p>
          <a:p>
            <a:pPr marL="514350" indent="-514350" algn="just">
              <a:buNone/>
            </a:pPr>
            <a:r>
              <a:rPr lang="en-GB" dirty="0" smtClean="0">
                <a:latin typeface="Garamond" pitchFamily="18" charset="0"/>
              </a:rPr>
              <a:t>	Recall the task manager and his assignment to improve the contracting situation.</a:t>
            </a:r>
            <a:endParaRPr lang="en-GB" dirty="0">
              <a:latin typeface="Garamond" pitchFamily="18" charset="0"/>
            </a:endParaRPr>
          </a:p>
        </p:txBody>
      </p:sp>
      <p:sp>
        <p:nvSpPr>
          <p:cNvPr id="4" name="Date Placeholder 3"/>
          <p:cNvSpPr>
            <a:spLocks noGrp="1"/>
          </p:cNvSpPr>
          <p:nvPr>
            <p:ph type="dt" sz="half" idx="10"/>
          </p:nvPr>
        </p:nvSpPr>
        <p:spPr/>
        <p:txBody>
          <a:bodyPr/>
          <a:lstStyle/>
          <a:p>
            <a:fld id="{49544DA0-3DA9-498E-AD61-53BF765A1853}"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26</a:t>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A Pareto chart includes a cumulative percentage curve that helps identify the “vital few,” the small number of sources of error (about 20 percent) that account for most of the defects (about 80 percent).</a:t>
            </a:r>
          </a:p>
          <a:p>
            <a:pPr algn="just"/>
            <a:endParaRPr lang="en-GB" dirty="0" smtClean="0">
              <a:latin typeface="Garamond" pitchFamily="18" charset="0"/>
            </a:endParaRPr>
          </a:p>
          <a:p>
            <a:pPr algn="just"/>
            <a:r>
              <a:rPr lang="en-GB" dirty="0" smtClean="0">
                <a:latin typeface="Garamond" pitchFamily="18" charset="0"/>
              </a:rPr>
              <a:t> When the cost of defects is more important than the number of defects, a Pareto chart should be constructed so that bars represent the cost of defects rather than the number.</a:t>
            </a:r>
            <a:endParaRPr lang="en-GB" dirty="0">
              <a:latin typeface="Garamond" pitchFamily="18" charset="0"/>
            </a:endParaRPr>
          </a:p>
        </p:txBody>
      </p:sp>
      <p:sp>
        <p:nvSpPr>
          <p:cNvPr id="4" name="Date Placeholder 3"/>
          <p:cNvSpPr>
            <a:spLocks noGrp="1"/>
          </p:cNvSpPr>
          <p:nvPr>
            <p:ph type="dt" sz="half" idx="10"/>
          </p:nvPr>
        </p:nvSpPr>
        <p:spPr/>
        <p:txBody>
          <a:bodyPr/>
          <a:lstStyle/>
          <a:p>
            <a:fld id="{DC409199-852D-4740-BA6C-3366CA7538E9}"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Garamond" pitchFamily="18" charset="0"/>
              </a:rPr>
              <a:t/>
            </a:r>
            <a:br>
              <a:rPr lang="en-GB" dirty="0" smtClean="0">
                <a:latin typeface="Garamond" pitchFamily="18" charset="0"/>
              </a:rPr>
            </a:br>
            <a:r>
              <a:rPr lang="en-GB" dirty="0" smtClean="0">
                <a:latin typeface="Garamond" pitchFamily="18" charset="0"/>
              </a:rPr>
              <a:t>5. Scatter Diagrams</a:t>
            </a:r>
            <a:br>
              <a:rPr lang="en-GB" dirty="0" smtClean="0">
                <a:latin typeface="Garamond" pitchFamily="18" charset="0"/>
              </a:rPr>
            </a:br>
            <a:endParaRPr lang="en-GB" dirty="0"/>
          </a:p>
        </p:txBody>
      </p:sp>
      <p:sp>
        <p:nvSpPr>
          <p:cNvPr id="3" name="Content Placeholder 2"/>
          <p:cNvSpPr>
            <a:spLocks noGrp="1"/>
          </p:cNvSpPr>
          <p:nvPr>
            <p:ph sz="quarter" idx="1"/>
          </p:nvPr>
        </p:nvSpPr>
        <p:spPr>
          <a:xfrm>
            <a:off x="612648" y="1428736"/>
            <a:ext cx="8153400" cy="5143536"/>
          </a:xfrm>
        </p:spPr>
        <p:txBody>
          <a:bodyPr>
            <a:normAutofit fontScale="70000" lnSpcReduction="20000"/>
          </a:bodyPr>
          <a:lstStyle/>
          <a:p>
            <a:pPr algn="just"/>
            <a:r>
              <a:rPr lang="en-GB" dirty="0" smtClean="0">
                <a:latin typeface="Garamond" pitchFamily="18" charset="0"/>
              </a:rPr>
              <a:t>A scatter diagram identifies possible relationships between two variables.</a:t>
            </a:r>
          </a:p>
          <a:p>
            <a:pPr algn="just"/>
            <a:r>
              <a:rPr lang="en-GB" dirty="0" smtClean="0">
                <a:latin typeface="Garamond" pitchFamily="18" charset="0"/>
              </a:rPr>
              <a:t>Understanding relationships among data elements is essential to understanding the data as a whole. The steps in creating a scatter diagram include:</a:t>
            </a:r>
          </a:p>
          <a:p>
            <a:pPr marL="514350" indent="-514350" algn="just">
              <a:buAutoNum type="arabicPeriod"/>
            </a:pPr>
            <a:r>
              <a:rPr lang="en-GB" b="1" dirty="0" smtClean="0">
                <a:latin typeface="Garamond" pitchFamily="18" charset="0"/>
              </a:rPr>
              <a:t>Define the theoretical relationship. Relationships between variables </a:t>
            </a:r>
            <a:r>
              <a:rPr lang="en-GB" dirty="0" smtClean="0">
                <a:latin typeface="Garamond" pitchFamily="18" charset="0"/>
              </a:rPr>
              <a:t>are not always obvious. Relationships are also easy to assume. This first step identifies the two variables that will be formally examined.</a:t>
            </a:r>
          </a:p>
          <a:p>
            <a:pPr marL="514350" indent="-514350" algn="just">
              <a:buAutoNum type="arabicPeriod"/>
            </a:pPr>
            <a:r>
              <a:rPr lang="en-GB" dirty="0" smtClean="0">
                <a:latin typeface="Garamond" pitchFamily="18" charset="0"/>
              </a:rPr>
              <a:t> </a:t>
            </a:r>
            <a:r>
              <a:rPr lang="en-GB" b="1" dirty="0" smtClean="0">
                <a:latin typeface="Garamond" pitchFamily="18" charset="0"/>
              </a:rPr>
              <a:t>Collect 50 to 100 paired samples of data. Analysis must be based on </a:t>
            </a:r>
            <a:r>
              <a:rPr lang="en-GB" dirty="0" smtClean="0">
                <a:latin typeface="Garamond" pitchFamily="18" charset="0"/>
              </a:rPr>
              <a:t>a sufficient amount of data. Too few data may result in erroneous conclusions that arise from random flukes among the limited data.</a:t>
            </a:r>
          </a:p>
          <a:p>
            <a:pPr algn="just">
              <a:buNone/>
            </a:pPr>
            <a:r>
              <a:rPr lang="en-GB" dirty="0" smtClean="0">
                <a:latin typeface="Garamond" pitchFamily="18" charset="0"/>
              </a:rPr>
              <a:t>3. </a:t>
            </a:r>
            <a:r>
              <a:rPr lang="en-GB" b="1" dirty="0" smtClean="0">
                <a:latin typeface="Garamond" pitchFamily="18" charset="0"/>
              </a:rPr>
              <a:t>Plot the data on x-y axes. The x-axis, the horizontal axis, should be </a:t>
            </a:r>
            <a:r>
              <a:rPr lang="en-GB" dirty="0" smtClean="0">
                <a:latin typeface="Garamond" pitchFamily="18" charset="0"/>
              </a:rPr>
              <a:t>used for the independent variable; that is, the variable that is the base. The data of the other variable will change in some regular way as the base changes if there is a relationship between the two. The y-axis should be used for the dependent variable; that is, the variable that may change in some regular way as the base changes.</a:t>
            </a:r>
          </a:p>
          <a:p>
            <a:pPr algn="just">
              <a:buNone/>
            </a:pPr>
            <a:r>
              <a:rPr lang="en-GB" dirty="0" smtClean="0">
                <a:latin typeface="Garamond" pitchFamily="18" charset="0"/>
              </a:rPr>
              <a:t>4. </a:t>
            </a:r>
            <a:r>
              <a:rPr lang="en-GB" b="1" dirty="0" smtClean="0">
                <a:latin typeface="Garamond" pitchFamily="18" charset="0"/>
              </a:rPr>
              <a:t>Interpret the data. Look for regular patterns among the plotted points.</a:t>
            </a:r>
            <a:endParaRPr lang="en-GB" dirty="0">
              <a:latin typeface="Garamond" pitchFamily="18" charset="0"/>
            </a:endParaRPr>
          </a:p>
        </p:txBody>
      </p:sp>
      <p:sp>
        <p:nvSpPr>
          <p:cNvPr id="4" name="Date Placeholder 3"/>
          <p:cNvSpPr>
            <a:spLocks noGrp="1"/>
          </p:cNvSpPr>
          <p:nvPr>
            <p:ph type="dt" sz="half" idx="10"/>
          </p:nvPr>
        </p:nvSpPr>
        <p:spPr/>
        <p:txBody>
          <a:bodyPr/>
          <a:lstStyle/>
          <a:p>
            <a:fld id="{D2FBC7B9-CD87-4533-A6E2-BB356AF07A4C}"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28</a:t>
            </a:fld>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Example</a:t>
            </a:r>
            <a:endParaRPr lang="en-GB" dirty="0"/>
          </a:p>
        </p:txBody>
      </p:sp>
      <p:sp>
        <p:nvSpPr>
          <p:cNvPr id="3" name="Content Placeholder 2"/>
          <p:cNvSpPr>
            <a:spLocks noGrp="1"/>
          </p:cNvSpPr>
          <p:nvPr>
            <p:ph sz="quarter" idx="1"/>
          </p:nvPr>
        </p:nvSpPr>
        <p:spPr/>
        <p:txBody>
          <a:bodyPr>
            <a:normAutofit lnSpcReduction="10000"/>
          </a:bodyPr>
          <a:lstStyle/>
          <a:p>
            <a:pPr algn="just"/>
            <a:r>
              <a:rPr lang="en-GB" dirty="0" smtClean="0">
                <a:latin typeface="Garamond" pitchFamily="18" charset="0"/>
              </a:rPr>
              <a:t>Assume that a contract processing time varied from sixteen to sixty-five days, but why did some contracts require more time than others? </a:t>
            </a:r>
          </a:p>
          <a:p>
            <a:pPr algn="just"/>
            <a:r>
              <a:rPr lang="en-GB" dirty="0" smtClean="0">
                <a:latin typeface="Garamond" pitchFamily="18" charset="0"/>
              </a:rPr>
              <a:t>The task manager suspects that some kind of relationship exists between the variables that influence the contracting process.</a:t>
            </a:r>
          </a:p>
          <a:p>
            <a:pPr algn="just"/>
            <a:r>
              <a:rPr lang="en-GB" dirty="0" smtClean="0">
                <a:latin typeface="Garamond" pitchFamily="18" charset="0"/>
              </a:rPr>
              <a:t> Perhaps processing time is related to the dollar value of the contract.</a:t>
            </a:r>
          </a:p>
          <a:p>
            <a:pPr algn="just"/>
            <a:r>
              <a:rPr lang="en-GB" dirty="0" smtClean="0">
                <a:latin typeface="Garamond" pitchFamily="18" charset="0"/>
              </a:rPr>
              <a:t> Perhaps it is related to the time of year during which the contract is processed.</a:t>
            </a:r>
            <a:endParaRPr lang="en-GB" dirty="0">
              <a:latin typeface="Garamond" pitchFamily="18" charset="0"/>
            </a:endParaRPr>
          </a:p>
        </p:txBody>
      </p:sp>
      <p:sp>
        <p:nvSpPr>
          <p:cNvPr id="4" name="Date Placeholder 3"/>
          <p:cNvSpPr>
            <a:spLocks noGrp="1"/>
          </p:cNvSpPr>
          <p:nvPr>
            <p:ph type="dt" sz="half" idx="10"/>
          </p:nvPr>
        </p:nvSpPr>
        <p:spPr/>
        <p:txBody>
          <a:bodyPr/>
          <a:lstStyle/>
          <a:p>
            <a:fld id="{F4F0218A-36E9-412B-B2DA-791AE68BCFD5}"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29</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latin typeface="Bell MT" pitchFamily="18" charset="0"/>
              </a:rPr>
              <a:t>The process of keeping an organization in control consists of 5 stages.</a:t>
            </a:r>
          </a:p>
          <a:p>
            <a:pPr marL="514350" indent="-514350">
              <a:buAutoNum type="arabicPeriod"/>
            </a:pPr>
            <a:r>
              <a:rPr lang="en-US" dirty="0" smtClean="0">
                <a:latin typeface="Bell MT" pitchFamily="18" charset="0"/>
              </a:rPr>
              <a:t>Planning: set objectives, activities and measures of evaluation.</a:t>
            </a:r>
          </a:p>
          <a:p>
            <a:pPr marL="514350" indent="-514350">
              <a:buAutoNum type="arabicPeriod"/>
            </a:pPr>
            <a:r>
              <a:rPr lang="en-US" dirty="0" smtClean="0">
                <a:latin typeface="Bell MT" pitchFamily="18" charset="0"/>
              </a:rPr>
              <a:t>Execution: implementation</a:t>
            </a:r>
          </a:p>
          <a:p>
            <a:pPr marL="514350" indent="-514350">
              <a:buAutoNum type="arabicPeriod"/>
            </a:pPr>
            <a:r>
              <a:rPr lang="en-US" dirty="0" smtClean="0">
                <a:latin typeface="Bell MT" pitchFamily="18" charset="0"/>
              </a:rPr>
              <a:t>Monitoring: measuring current level of performance</a:t>
            </a:r>
          </a:p>
          <a:p>
            <a:pPr marL="514350" indent="-514350">
              <a:buAutoNum type="arabicPeriod"/>
            </a:pPr>
            <a:r>
              <a:rPr lang="en-US" dirty="0" smtClean="0">
                <a:latin typeface="Bell MT" pitchFamily="18" charset="0"/>
              </a:rPr>
              <a:t>Evaluation: comparison</a:t>
            </a:r>
          </a:p>
          <a:p>
            <a:pPr marL="514350" indent="-514350">
              <a:buAutoNum type="arabicPeriod"/>
            </a:pPr>
            <a:r>
              <a:rPr lang="en-US" dirty="0" smtClean="0">
                <a:latin typeface="Bell MT" pitchFamily="18" charset="0"/>
              </a:rPr>
              <a:t>Correcting: actions</a:t>
            </a:r>
            <a:endParaRPr lang="en-US" dirty="0">
              <a:latin typeface="Bell MT" pitchFamily="18" charset="0"/>
            </a:endParaRPr>
          </a:p>
        </p:txBody>
      </p:sp>
      <p:sp>
        <p:nvSpPr>
          <p:cNvPr id="4" name="Date Placeholder 3"/>
          <p:cNvSpPr>
            <a:spLocks noGrp="1"/>
          </p:cNvSpPr>
          <p:nvPr>
            <p:ph type="dt" sz="half" idx="10"/>
          </p:nvPr>
        </p:nvSpPr>
        <p:spPr/>
        <p:txBody>
          <a:bodyPr/>
          <a:lstStyle/>
          <a:p>
            <a:fld id="{283A9F77-A601-4E68-9A87-35D1A15E69D4}"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algn="just"/>
            <a:r>
              <a:rPr lang="en-GB" dirty="0" smtClean="0">
                <a:latin typeface="Garamond" pitchFamily="18" charset="0"/>
              </a:rPr>
              <a:t>Scatter diagrams identify possible relationships between two variables.</a:t>
            </a:r>
          </a:p>
          <a:p>
            <a:pPr algn="just"/>
            <a:r>
              <a:rPr lang="en-GB" dirty="0" smtClean="0">
                <a:latin typeface="Garamond" pitchFamily="18" charset="0"/>
              </a:rPr>
              <a:t>Close groupings of data points suggest a strong relationship.</a:t>
            </a:r>
          </a:p>
          <a:p>
            <a:pPr algn="just"/>
            <a:r>
              <a:rPr lang="en-GB" dirty="0" smtClean="0">
                <a:latin typeface="Garamond" pitchFamily="18" charset="0"/>
              </a:rPr>
              <a:t> Very wide groupings or widely dispersed data points suggest weak relationships or no relationship.</a:t>
            </a:r>
          </a:p>
          <a:p>
            <a:pPr algn="just"/>
            <a:r>
              <a:rPr lang="en-GB" dirty="0" smtClean="0">
                <a:latin typeface="Garamond" pitchFamily="18" charset="0"/>
              </a:rPr>
              <a:t> Scatter diagrams cannot be used to predict values outside the range of data included in the diagram.</a:t>
            </a:r>
            <a:endParaRPr lang="en-GB" dirty="0">
              <a:latin typeface="Garamond" pitchFamily="18" charset="0"/>
            </a:endParaRPr>
          </a:p>
        </p:txBody>
      </p:sp>
      <p:sp>
        <p:nvSpPr>
          <p:cNvPr id="4" name="Date Placeholder 3"/>
          <p:cNvSpPr>
            <a:spLocks noGrp="1"/>
          </p:cNvSpPr>
          <p:nvPr>
            <p:ph type="dt" sz="half" idx="10"/>
          </p:nvPr>
        </p:nvSpPr>
        <p:spPr/>
        <p:txBody>
          <a:bodyPr/>
          <a:lstStyle/>
          <a:p>
            <a:fld id="{15D9A0CB-4321-40F8-9447-9E7FCD645465}"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sz="quarter" idx="1"/>
          </p:nvPr>
        </p:nvGraphicFramePr>
        <p:xfrm>
          <a:off x="428596" y="1571612"/>
          <a:ext cx="7724772"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p:cNvSpPr>
            <a:spLocks noGrp="1"/>
          </p:cNvSpPr>
          <p:nvPr>
            <p:ph type="dt" sz="half" idx="10"/>
          </p:nvPr>
        </p:nvSpPr>
        <p:spPr/>
        <p:txBody>
          <a:bodyPr/>
          <a:lstStyle/>
          <a:p>
            <a:fld id="{58416E16-B135-4B28-849E-CE2FAE3640A6}" type="datetime1">
              <a:rPr lang="en-US" smtClean="0"/>
              <a:pPr/>
              <a:t>11/12/2019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4498D8E3-13BB-48E9-A361-15A0C2F2F9E0}" type="slidenum">
              <a:rPr lang="en-GB" smtClean="0"/>
              <a:pPr/>
              <a:t>31</a:t>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Garamond" pitchFamily="18" charset="0"/>
              </a:rPr>
              <a:t>C. Understanding Project Processes</a:t>
            </a:r>
            <a:endParaRPr lang="en-GB" sz="2800" dirty="0">
              <a:latin typeface="Garamond" pitchFamily="18" charset="0"/>
            </a:endParaRPr>
          </a:p>
        </p:txBody>
      </p:sp>
      <p:sp>
        <p:nvSpPr>
          <p:cNvPr id="3" name="Content Placeholder 2"/>
          <p:cNvSpPr>
            <a:spLocks noGrp="1"/>
          </p:cNvSpPr>
          <p:nvPr>
            <p:ph sz="quarter" idx="1"/>
          </p:nvPr>
        </p:nvSpPr>
        <p:spPr/>
        <p:txBody>
          <a:bodyPr/>
          <a:lstStyle/>
          <a:p>
            <a:pPr algn="just"/>
            <a:r>
              <a:rPr lang="en-GB" dirty="0" smtClean="0">
                <a:latin typeface="Perpetua" pitchFamily="18" charset="0"/>
              </a:rPr>
              <a:t>Understanding data is important, but it is only an early step in managing project quality. </a:t>
            </a:r>
          </a:p>
          <a:p>
            <a:pPr algn="just"/>
            <a:r>
              <a:rPr lang="en-GB" dirty="0" smtClean="0">
                <a:solidFill>
                  <a:srgbClr val="FF0000"/>
                </a:solidFill>
                <a:latin typeface="Perpetua" pitchFamily="18" charset="0"/>
              </a:rPr>
              <a:t>Data are the voices of processes. </a:t>
            </a:r>
          </a:p>
          <a:p>
            <a:pPr algn="just"/>
            <a:r>
              <a:rPr lang="en-GB" dirty="0" smtClean="0">
                <a:solidFill>
                  <a:srgbClr val="FF0000"/>
                </a:solidFill>
                <a:latin typeface="Perpetua" pitchFamily="18" charset="0"/>
              </a:rPr>
              <a:t>When performed, processes produce some kind of result.</a:t>
            </a:r>
          </a:p>
          <a:p>
            <a:pPr algn="just"/>
            <a:r>
              <a:rPr lang="en-GB" dirty="0" smtClean="0">
                <a:solidFill>
                  <a:srgbClr val="FF0000"/>
                </a:solidFill>
                <a:latin typeface="Perpetua" pitchFamily="18" charset="0"/>
              </a:rPr>
              <a:t> Data are the expressions of those results. </a:t>
            </a:r>
          </a:p>
          <a:p>
            <a:pPr algn="just"/>
            <a:r>
              <a:rPr lang="en-GB" dirty="0" smtClean="0">
                <a:latin typeface="Perpetua" pitchFamily="18" charset="0"/>
              </a:rPr>
              <a:t>The next step in managing project quality is to understand processes.</a:t>
            </a:r>
            <a:endParaRPr lang="en-GB" dirty="0">
              <a:latin typeface="Perpetua" pitchFamily="18" charset="0"/>
            </a:endParaRPr>
          </a:p>
        </p:txBody>
      </p:sp>
      <p:sp>
        <p:nvSpPr>
          <p:cNvPr id="4" name="Date Placeholder 3"/>
          <p:cNvSpPr>
            <a:spLocks noGrp="1"/>
          </p:cNvSpPr>
          <p:nvPr>
            <p:ph type="dt" sz="half" idx="10"/>
          </p:nvPr>
        </p:nvSpPr>
        <p:spPr/>
        <p:txBody>
          <a:bodyPr/>
          <a:lstStyle/>
          <a:p>
            <a:fld id="{DF4B3A59-BD0C-4DA7-9E55-75B2A5A6B9B5}"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32</a:t>
            </a:fld>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Tools for Understanding Processes</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fontScale="92500" lnSpcReduction="10000"/>
          </a:bodyPr>
          <a:lstStyle/>
          <a:p>
            <a:r>
              <a:rPr lang="en-GB" dirty="0" smtClean="0">
                <a:latin typeface="Garamond" pitchFamily="18" charset="0"/>
              </a:rPr>
              <a:t>Three quality tools for understanding processes are useful for project managers.</a:t>
            </a:r>
          </a:p>
          <a:p>
            <a:r>
              <a:rPr lang="en-GB" dirty="0" smtClean="0">
                <a:latin typeface="Garamond" pitchFamily="18" charset="0"/>
              </a:rPr>
              <a:t>One of them is probably familiar to most project managers. </a:t>
            </a:r>
          </a:p>
          <a:p>
            <a:r>
              <a:rPr lang="en-GB" dirty="0" smtClean="0">
                <a:latin typeface="Garamond" pitchFamily="18" charset="0"/>
              </a:rPr>
              <a:t>The other two may be less familiar because of their traditional application to manufacturing processes.</a:t>
            </a:r>
          </a:p>
          <a:p>
            <a:r>
              <a:rPr lang="en-GB" dirty="0" smtClean="0">
                <a:latin typeface="Garamond" pitchFamily="18" charset="0"/>
              </a:rPr>
              <a:t>These are:</a:t>
            </a:r>
          </a:p>
          <a:p>
            <a:pPr marL="514350" indent="-514350">
              <a:buAutoNum type="arabicPeriod"/>
            </a:pPr>
            <a:r>
              <a:rPr lang="en-GB" dirty="0" smtClean="0">
                <a:latin typeface="Garamond" pitchFamily="18" charset="0"/>
              </a:rPr>
              <a:t>Flowcharts</a:t>
            </a:r>
          </a:p>
          <a:p>
            <a:pPr marL="514350" indent="-514350">
              <a:buAutoNum type="arabicPeriod"/>
            </a:pPr>
            <a:r>
              <a:rPr lang="en-GB" dirty="0" smtClean="0">
                <a:latin typeface="Garamond" pitchFamily="18" charset="0"/>
              </a:rPr>
              <a:t>Run Charts</a:t>
            </a:r>
          </a:p>
          <a:p>
            <a:pPr marL="514350" indent="-514350">
              <a:buAutoNum type="arabicPeriod"/>
            </a:pPr>
            <a:r>
              <a:rPr lang="en-GB" dirty="0" smtClean="0">
                <a:latin typeface="Garamond" pitchFamily="18" charset="0"/>
              </a:rPr>
              <a:t>Control Charts</a:t>
            </a:r>
            <a:endParaRPr lang="en-GB" dirty="0">
              <a:latin typeface="Garamond" pitchFamily="18" charset="0"/>
            </a:endParaRPr>
          </a:p>
        </p:txBody>
      </p:sp>
      <p:sp>
        <p:nvSpPr>
          <p:cNvPr id="4" name="Date Placeholder 3"/>
          <p:cNvSpPr>
            <a:spLocks noGrp="1"/>
          </p:cNvSpPr>
          <p:nvPr>
            <p:ph type="dt" sz="half" idx="10"/>
          </p:nvPr>
        </p:nvSpPr>
        <p:spPr/>
        <p:txBody>
          <a:bodyPr/>
          <a:lstStyle/>
          <a:p>
            <a:fld id="{E7E10F33-72EF-41AA-811B-5B1DD7669A6B}"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33</a:t>
            </a:fld>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6. Flowcharts  </a:t>
            </a:r>
            <a:endParaRPr lang="en-GB" dirty="0"/>
          </a:p>
        </p:txBody>
      </p:sp>
      <p:sp>
        <p:nvSpPr>
          <p:cNvPr id="3" name="Content Placeholder 2"/>
          <p:cNvSpPr>
            <a:spLocks noGrp="1"/>
          </p:cNvSpPr>
          <p:nvPr>
            <p:ph sz="quarter" idx="1"/>
          </p:nvPr>
        </p:nvSpPr>
        <p:spPr/>
        <p:txBody>
          <a:bodyPr/>
          <a:lstStyle/>
          <a:p>
            <a:pPr algn="just"/>
            <a:r>
              <a:rPr lang="en-GB" dirty="0" smtClean="0">
                <a:latin typeface="Garamond" pitchFamily="18" charset="0"/>
              </a:rPr>
              <a:t>Flow charts are probably familiar to most project managers.</a:t>
            </a:r>
          </a:p>
          <a:p>
            <a:pPr algn="just"/>
            <a:r>
              <a:rPr lang="en-GB" dirty="0" smtClean="0">
                <a:latin typeface="Garamond" pitchFamily="18" charset="0"/>
              </a:rPr>
              <a:t>They are common tools of basic management.</a:t>
            </a:r>
          </a:p>
          <a:p>
            <a:pPr algn="just"/>
            <a:r>
              <a:rPr lang="en-GB" dirty="0" smtClean="0">
                <a:latin typeface="Garamond" pitchFamily="18" charset="0"/>
              </a:rPr>
              <a:t> A flow chart identifies </a:t>
            </a:r>
            <a:r>
              <a:rPr lang="en-GB" i="1" dirty="0" smtClean="0">
                <a:solidFill>
                  <a:srgbClr val="FF0000"/>
                </a:solidFill>
                <a:latin typeface="Garamond" pitchFamily="18" charset="0"/>
              </a:rPr>
              <a:t>the sequence of events </a:t>
            </a:r>
            <a:r>
              <a:rPr lang="en-GB" dirty="0" smtClean="0">
                <a:latin typeface="Garamond" pitchFamily="18" charset="0"/>
              </a:rPr>
              <a:t>in a process.</a:t>
            </a:r>
          </a:p>
          <a:p>
            <a:pPr algn="just"/>
            <a:r>
              <a:rPr lang="en-GB" dirty="0" smtClean="0">
                <a:latin typeface="Garamond" pitchFamily="18" charset="0"/>
              </a:rPr>
              <a:t> Beyond that, it allows — even forces — identification of the sometimes-obscure elements in a process.</a:t>
            </a:r>
            <a:endParaRPr lang="en-GB" dirty="0">
              <a:latin typeface="Garamond" pitchFamily="18" charset="0"/>
            </a:endParaRPr>
          </a:p>
        </p:txBody>
      </p:sp>
      <p:sp>
        <p:nvSpPr>
          <p:cNvPr id="4" name="Date Placeholder 3"/>
          <p:cNvSpPr>
            <a:spLocks noGrp="1"/>
          </p:cNvSpPr>
          <p:nvPr>
            <p:ph type="dt" sz="half" idx="10"/>
          </p:nvPr>
        </p:nvSpPr>
        <p:spPr/>
        <p:txBody>
          <a:bodyPr/>
          <a:lstStyle/>
          <a:p>
            <a:fld id="{ECFD223E-A1EE-4C2D-A7EC-87B388D5653A}"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428736"/>
            <a:ext cx="8153400" cy="5214974"/>
          </a:xfrm>
        </p:spPr>
        <p:txBody>
          <a:bodyPr>
            <a:noAutofit/>
          </a:bodyPr>
          <a:lstStyle/>
          <a:p>
            <a:pPr algn="just">
              <a:buNone/>
            </a:pPr>
            <a:r>
              <a:rPr lang="en-GB" sz="2400" dirty="0" smtClean="0">
                <a:latin typeface="Garamond" pitchFamily="18" charset="0"/>
              </a:rPr>
              <a:t>Using flow charts requires six deliberate actions:</a:t>
            </a:r>
          </a:p>
          <a:p>
            <a:pPr algn="just">
              <a:buNone/>
            </a:pPr>
            <a:r>
              <a:rPr lang="en-GB" sz="2400" dirty="0" smtClean="0">
                <a:latin typeface="Garamond" pitchFamily="18" charset="0"/>
              </a:rPr>
              <a:t>1. </a:t>
            </a:r>
            <a:r>
              <a:rPr lang="en-GB" sz="2400" b="1" dirty="0" smtClean="0">
                <a:latin typeface="Garamond" pitchFamily="18" charset="0"/>
              </a:rPr>
              <a:t>Set boundaries. </a:t>
            </a:r>
            <a:r>
              <a:rPr lang="en-GB" sz="2400" dirty="0" smtClean="0">
                <a:latin typeface="Garamond" pitchFamily="18" charset="0"/>
              </a:rPr>
              <a:t>The individual or team should decide </a:t>
            </a:r>
            <a:r>
              <a:rPr lang="en-GB" sz="2400" b="1" dirty="0" smtClean="0">
                <a:solidFill>
                  <a:srgbClr val="FF0000"/>
                </a:solidFill>
                <a:latin typeface="Garamond" pitchFamily="18" charset="0"/>
              </a:rPr>
              <a:t>what they will consider</a:t>
            </a:r>
            <a:r>
              <a:rPr lang="en-GB" sz="2400" dirty="0" smtClean="0">
                <a:solidFill>
                  <a:srgbClr val="FF0000"/>
                </a:solidFill>
                <a:latin typeface="Garamond" pitchFamily="18" charset="0"/>
              </a:rPr>
              <a:t> in the flow-charting effort and what they will exclude.</a:t>
            </a:r>
          </a:p>
          <a:p>
            <a:pPr algn="just">
              <a:buNone/>
            </a:pPr>
            <a:r>
              <a:rPr lang="en-GB" sz="2400" dirty="0" smtClean="0">
                <a:latin typeface="Garamond" pitchFamily="18" charset="0"/>
              </a:rPr>
              <a:t> 	A good result often depends on properly framing the effort at the start. The team should also agree on the level of detail to be obtained. A top-level macro view may be all that is necessary at the moment.</a:t>
            </a:r>
          </a:p>
          <a:p>
            <a:pPr algn="just">
              <a:buNone/>
            </a:pPr>
            <a:endParaRPr lang="en-GB" sz="2400" dirty="0" smtClean="0">
              <a:latin typeface="Garamond" pitchFamily="18" charset="0"/>
            </a:endParaRPr>
          </a:p>
          <a:p>
            <a:pPr>
              <a:buNone/>
            </a:pPr>
            <a:r>
              <a:rPr lang="en-GB" sz="2400" dirty="0" smtClean="0">
                <a:latin typeface="Garamond" pitchFamily="18" charset="0"/>
              </a:rPr>
              <a:t>2. </a:t>
            </a:r>
            <a:r>
              <a:rPr lang="en-GB" sz="2400" b="1" dirty="0" smtClean="0">
                <a:latin typeface="Garamond" pitchFamily="18" charset="0"/>
              </a:rPr>
              <a:t>Determine the steps in the process. </a:t>
            </a:r>
            <a:r>
              <a:rPr lang="en-GB" sz="2400" dirty="0" smtClean="0">
                <a:latin typeface="Garamond" pitchFamily="18" charset="0"/>
              </a:rPr>
              <a:t>Before attempting to draw the chart, identify the basic framework of </a:t>
            </a:r>
            <a:r>
              <a:rPr lang="en-GB" sz="2400" dirty="0" smtClean="0">
                <a:solidFill>
                  <a:srgbClr val="FF0000"/>
                </a:solidFill>
                <a:latin typeface="Garamond" pitchFamily="18" charset="0"/>
              </a:rPr>
              <a:t>inputs, outputs, activities, and  decisions</a:t>
            </a:r>
            <a:r>
              <a:rPr lang="en-GB" sz="2400" dirty="0" smtClean="0">
                <a:latin typeface="Garamond" pitchFamily="18" charset="0"/>
              </a:rPr>
              <a:t>.</a:t>
            </a:r>
          </a:p>
        </p:txBody>
      </p:sp>
      <p:sp>
        <p:nvSpPr>
          <p:cNvPr id="4" name="Date Placeholder 3"/>
          <p:cNvSpPr>
            <a:spLocks noGrp="1"/>
          </p:cNvSpPr>
          <p:nvPr>
            <p:ph type="dt" sz="half" idx="10"/>
          </p:nvPr>
        </p:nvSpPr>
        <p:spPr/>
        <p:txBody>
          <a:bodyPr/>
          <a:lstStyle/>
          <a:p>
            <a:fld id="{7DBC5BAD-871D-4353-87A1-796BA7085FED}"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35</a:t>
            </a:fld>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72072"/>
          </a:xfrm>
        </p:spPr>
        <p:txBody>
          <a:bodyPr>
            <a:normAutofit/>
          </a:bodyPr>
          <a:lstStyle/>
          <a:p>
            <a:pPr algn="just">
              <a:buNone/>
            </a:pPr>
            <a:r>
              <a:rPr lang="en-GB" dirty="0" smtClean="0">
                <a:latin typeface="Garamond" pitchFamily="18" charset="0"/>
              </a:rPr>
              <a:t>3. </a:t>
            </a:r>
            <a:r>
              <a:rPr lang="en-GB" b="1" dirty="0" smtClean="0">
                <a:latin typeface="Garamond" pitchFamily="18" charset="0"/>
              </a:rPr>
              <a:t>Establish the sequence of process steps. </a:t>
            </a:r>
            <a:endParaRPr lang="en-GB" dirty="0" smtClean="0">
              <a:latin typeface="Garamond" pitchFamily="18" charset="0"/>
            </a:endParaRPr>
          </a:p>
          <a:p>
            <a:pPr algn="just">
              <a:buNone/>
            </a:pPr>
            <a:r>
              <a:rPr lang="en-GB" dirty="0" smtClean="0">
                <a:latin typeface="Garamond" pitchFamily="18" charset="0"/>
              </a:rPr>
              <a:t>4. </a:t>
            </a:r>
            <a:r>
              <a:rPr lang="en-GB" b="1" dirty="0" smtClean="0">
                <a:latin typeface="Garamond" pitchFamily="18" charset="0"/>
              </a:rPr>
              <a:t>Draw the flow chart. </a:t>
            </a:r>
            <a:r>
              <a:rPr lang="en-GB" dirty="0" smtClean="0">
                <a:latin typeface="Garamond" pitchFamily="18" charset="0"/>
              </a:rPr>
              <a:t>Automated tools are available to do this. These tools may include a variety of symbols to represent elements in the chart. The five basic symbols that may be sufficient for most project flow charts could be the following. </a:t>
            </a:r>
          </a:p>
          <a:p>
            <a:pPr algn="just">
              <a:buNone/>
            </a:pPr>
            <a:endParaRPr lang="en-GB" dirty="0" smtClean="0">
              <a:latin typeface="Garamond" pitchFamily="18" charset="0"/>
            </a:endParaRPr>
          </a:p>
        </p:txBody>
      </p:sp>
      <p:sp>
        <p:nvSpPr>
          <p:cNvPr id="4" name="Oval 3"/>
          <p:cNvSpPr/>
          <p:nvPr/>
        </p:nvSpPr>
        <p:spPr>
          <a:xfrm>
            <a:off x="857224" y="4500570"/>
            <a:ext cx="2714644"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Start  </a:t>
            </a:r>
            <a:r>
              <a:rPr lang="en-GB" sz="1000" dirty="0" smtClean="0"/>
              <a:t>end </a:t>
            </a:r>
            <a:r>
              <a:rPr lang="en-GB" sz="1000" dirty="0" err="1" smtClean="0"/>
              <a:t>End</a:t>
            </a:r>
            <a:r>
              <a:rPr lang="en-GB" sz="1000" dirty="0" smtClean="0"/>
              <a:t>  </a:t>
            </a:r>
            <a:r>
              <a:rPr lang="en-GB" sz="1200" dirty="0" smtClean="0"/>
              <a:t>points or inputs and outputs </a:t>
            </a:r>
            <a:endParaRPr lang="en-GB" sz="1200" dirty="0"/>
          </a:p>
        </p:txBody>
      </p:sp>
      <p:sp>
        <p:nvSpPr>
          <p:cNvPr id="5" name="Rectangle 4"/>
          <p:cNvSpPr/>
          <p:nvPr/>
        </p:nvSpPr>
        <p:spPr>
          <a:xfrm>
            <a:off x="1071538" y="5786454"/>
            <a:ext cx="2428892"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Activity </a:t>
            </a:r>
            <a:endParaRPr lang="en-GB" dirty="0"/>
          </a:p>
        </p:txBody>
      </p:sp>
      <p:sp>
        <p:nvSpPr>
          <p:cNvPr id="6" name="Oval 5"/>
          <p:cNvSpPr/>
          <p:nvPr/>
        </p:nvSpPr>
        <p:spPr>
          <a:xfrm>
            <a:off x="4143372" y="4429132"/>
            <a:ext cx="1928826" cy="142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Connection to another chart</a:t>
            </a:r>
            <a:endParaRPr lang="en-GB" sz="1200" dirty="0"/>
          </a:p>
        </p:txBody>
      </p:sp>
      <p:cxnSp>
        <p:nvCxnSpPr>
          <p:cNvPr id="8" name="Straight Arrow Connector 7"/>
          <p:cNvCxnSpPr/>
          <p:nvPr/>
        </p:nvCxnSpPr>
        <p:spPr>
          <a:xfrm>
            <a:off x="5214942" y="6072206"/>
            <a:ext cx="128588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786578" y="5786454"/>
            <a:ext cx="214314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Direction of process flow</a:t>
            </a:r>
            <a:endParaRPr lang="en-GB" dirty="0"/>
          </a:p>
        </p:txBody>
      </p:sp>
      <p:sp>
        <p:nvSpPr>
          <p:cNvPr id="12" name="Flowchart: Decision 11"/>
          <p:cNvSpPr/>
          <p:nvPr/>
        </p:nvSpPr>
        <p:spPr>
          <a:xfrm>
            <a:off x="6572264" y="4143380"/>
            <a:ext cx="2286016" cy="121444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Decision point</a:t>
            </a:r>
            <a:endParaRPr lang="en-GB" sz="1600" dirty="0"/>
          </a:p>
        </p:txBody>
      </p:sp>
      <p:sp>
        <p:nvSpPr>
          <p:cNvPr id="10" name="Date Placeholder 9"/>
          <p:cNvSpPr>
            <a:spLocks noGrp="1"/>
          </p:cNvSpPr>
          <p:nvPr>
            <p:ph type="dt" sz="half" idx="10"/>
          </p:nvPr>
        </p:nvSpPr>
        <p:spPr/>
        <p:txBody>
          <a:bodyPr/>
          <a:lstStyle/>
          <a:p>
            <a:fld id="{D1F88F18-CF25-405A-96BB-B15A175D22D4}" type="datetime1">
              <a:rPr lang="en-US" smtClean="0"/>
              <a:pPr/>
              <a:t>11/12/2019</a:t>
            </a:fld>
            <a:endParaRPr lang="en-GB"/>
          </a:p>
        </p:txBody>
      </p:sp>
      <p:sp>
        <p:nvSpPr>
          <p:cNvPr id="13" name="Slide Number Placeholder 12"/>
          <p:cNvSpPr>
            <a:spLocks noGrp="1"/>
          </p:cNvSpPr>
          <p:nvPr>
            <p:ph type="sldNum" sz="quarter" idx="12"/>
          </p:nvPr>
        </p:nvSpPr>
        <p:spPr/>
        <p:txBody>
          <a:bodyPr>
            <a:normAutofit fontScale="85000" lnSpcReduction="20000"/>
          </a:bodyPr>
          <a:lstStyle/>
          <a:p>
            <a:fld id="{4498D8E3-13BB-48E9-A361-15A0C2F2F9E0}"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a:buNone/>
            </a:pPr>
            <a:r>
              <a:rPr lang="en-GB" dirty="0" smtClean="0">
                <a:latin typeface="Garamond" pitchFamily="18" charset="0"/>
              </a:rPr>
              <a:t>5. </a:t>
            </a:r>
            <a:r>
              <a:rPr lang="en-GB" b="1" dirty="0" smtClean="0">
                <a:latin typeface="Garamond" pitchFamily="18" charset="0"/>
              </a:rPr>
              <a:t>Test the flow chart for completeness and accuracy. </a:t>
            </a:r>
            <a:r>
              <a:rPr lang="en-GB" dirty="0" smtClean="0">
                <a:latin typeface="Garamond" pitchFamily="18" charset="0"/>
              </a:rPr>
              <a:t>First, ensure that the chart is constructed correctly and that all symbols are properly used. Review the process flow to ensure that all activities are included and fully addressed. Above all, ensure that the chart reflects the way the process </a:t>
            </a:r>
            <a:r>
              <a:rPr lang="en-GB" i="1" dirty="0" smtClean="0">
                <a:latin typeface="Garamond" pitchFamily="18" charset="0"/>
              </a:rPr>
              <a:t>really works, not the way it should work.</a:t>
            </a:r>
          </a:p>
          <a:p>
            <a:pPr>
              <a:buNone/>
            </a:pPr>
            <a:endParaRPr lang="en-GB" i="1" dirty="0" smtClean="0">
              <a:latin typeface="Garamond" pitchFamily="18" charset="0"/>
            </a:endParaRPr>
          </a:p>
          <a:p>
            <a:pPr>
              <a:buNone/>
            </a:pPr>
            <a:r>
              <a:rPr lang="en-GB" dirty="0" smtClean="0">
                <a:latin typeface="Garamond" pitchFamily="18" charset="0"/>
              </a:rPr>
              <a:t>6. </a:t>
            </a:r>
            <a:r>
              <a:rPr lang="en-GB" b="1" dirty="0" smtClean="0">
                <a:latin typeface="Garamond" pitchFamily="18" charset="0"/>
              </a:rPr>
              <a:t>Finalize the chart. </a:t>
            </a:r>
            <a:r>
              <a:rPr lang="en-GB" dirty="0" smtClean="0">
                <a:latin typeface="Garamond" pitchFamily="18" charset="0"/>
              </a:rPr>
              <a:t>Put the chart in final form using consistent fonts and graphic alignment. A well-organized chart, even a “pretty” chart, is easier to read and understand.</a:t>
            </a:r>
          </a:p>
          <a:p>
            <a:pPr>
              <a:buNone/>
            </a:pPr>
            <a:endParaRPr lang="en-GB" dirty="0" smtClean="0">
              <a:latin typeface="Garamond" pitchFamily="18" charset="0"/>
            </a:endParaRPr>
          </a:p>
          <a:p>
            <a:pPr>
              <a:buNone/>
            </a:pPr>
            <a:endParaRPr lang="en-GB" dirty="0">
              <a:latin typeface="Garamond" pitchFamily="18" charset="0"/>
            </a:endParaRPr>
          </a:p>
        </p:txBody>
      </p:sp>
      <p:sp>
        <p:nvSpPr>
          <p:cNvPr id="4" name="Date Placeholder 3"/>
          <p:cNvSpPr>
            <a:spLocks noGrp="1"/>
          </p:cNvSpPr>
          <p:nvPr>
            <p:ph type="dt" sz="half" idx="10"/>
          </p:nvPr>
        </p:nvSpPr>
        <p:spPr/>
        <p:txBody>
          <a:bodyPr/>
          <a:lstStyle/>
          <a:p>
            <a:fld id="{FBE920F4-FCD2-4AF5-AEDB-714F4D25CBE3}"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37</a:t>
            </a:fld>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dirty="0" smtClean="0">
                <a:latin typeface="Garamond" pitchFamily="18" charset="0"/>
              </a:rPr>
              <a:t>Recall the task manager who used a check sheet to compile and record errors and then used a Pareto chart to identify the vital few sources of error in the process. </a:t>
            </a:r>
          </a:p>
          <a:p>
            <a:pPr algn="just"/>
            <a:endParaRPr lang="en-GB" dirty="0" smtClean="0">
              <a:latin typeface="Garamond" pitchFamily="18" charset="0"/>
            </a:endParaRPr>
          </a:p>
          <a:p>
            <a:pPr algn="just"/>
            <a:r>
              <a:rPr lang="en-GB" dirty="0" smtClean="0">
                <a:latin typeface="Garamond" pitchFamily="18" charset="0"/>
              </a:rPr>
              <a:t>The task manager may now use a flow chart to identify </a:t>
            </a:r>
            <a:r>
              <a:rPr lang="en-GB" i="1" dirty="0" smtClean="0">
                <a:latin typeface="Garamond" pitchFamily="18" charset="0"/>
              </a:rPr>
              <a:t>the sequence of events </a:t>
            </a:r>
            <a:r>
              <a:rPr lang="en-GB" dirty="0" smtClean="0">
                <a:latin typeface="Garamond" pitchFamily="18" charset="0"/>
              </a:rPr>
              <a:t>in the process of preparing monthly status reports and, in so doing, </a:t>
            </a:r>
            <a:r>
              <a:rPr lang="en-GB" i="1" dirty="0" smtClean="0">
                <a:latin typeface="Garamond" pitchFamily="18" charset="0"/>
              </a:rPr>
              <a:t>identify where and how things might go wrong.</a:t>
            </a:r>
            <a:endParaRPr lang="en-GB" i="1" dirty="0">
              <a:latin typeface="Garamond" pitchFamily="18" charset="0"/>
            </a:endParaRPr>
          </a:p>
        </p:txBody>
      </p:sp>
      <p:sp>
        <p:nvSpPr>
          <p:cNvPr id="4" name="Date Placeholder 3"/>
          <p:cNvSpPr>
            <a:spLocks noGrp="1"/>
          </p:cNvSpPr>
          <p:nvPr>
            <p:ph type="dt" sz="half" idx="10"/>
          </p:nvPr>
        </p:nvSpPr>
        <p:spPr/>
        <p:txBody>
          <a:bodyPr/>
          <a:lstStyle/>
          <a:p>
            <a:fld id="{E5DFA80F-270C-4B0D-A0EF-85770C26A408}"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7. Run Charts</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lstStyle/>
          <a:p>
            <a:r>
              <a:rPr lang="en-GB" i="1" dirty="0" smtClean="0">
                <a:latin typeface="Garamond" pitchFamily="18" charset="0"/>
              </a:rPr>
              <a:t>A run chart is used to observe process performance over time. </a:t>
            </a:r>
          </a:p>
          <a:p>
            <a:r>
              <a:rPr lang="en-GB" dirty="0" smtClean="0">
                <a:solidFill>
                  <a:srgbClr val="FF0000"/>
                </a:solidFill>
                <a:latin typeface="Garamond" pitchFamily="18" charset="0"/>
              </a:rPr>
              <a:t>It is a line graph with data that </a:t>
            </a:r>
            <a:r>
              <a:rPr lang="en-GB" i="1" dirty="0" smtClean="0">
                <a:solidFill>
                  <a:srgbClr val="FF0000"/>
                </a:solidFill>
                <a:latin typeface="Garamond" pitchFamily="18" charset="0"/>
              </a:rPr>
              <a:t>vary around a </a:t>
            </a:r>
            <a:r>
              <a:rPr lang="en-GB" i="1" dirty="0" err="1" smtClean="0">
                <a:solidFill>
                  <a:srgbClr val="FF0000"/>
                </a:solidFill>
                <a:latin typeface="Garamond" pitchFamily="18" charset="0"/>
              </a:rPr>
              <a:t>centerline</a:t>
            </a:r>
            <a:r>
              <a:rPr lang="en-GB" i="1" dirty="0" smtClean="0">
                <a:solidFill>
                  <a:srgbClr val="FF0000"/>
                </a:solidFill>
                <a:latin typeface="Garamond" pitchFamily="18" charset="0"/>
              </a:rPr>
              <a:t>, usually the mean</a:t>
            </a:r>
            <a:r>
              <a:rPr lang="en-GB" i="1" dirty="0" smtClean="0">
                <a:latin typeface="Garamond" pitchFamily="18" charset="0"/>
              </a:rPr>
              <a:t>. </a:t>
            </a:r>
          </a:p>
          <a:p>
            <a:r>
              <a:rPr lang="en-GB" i="1" dirty="0" smtClean="0">
                <a:latin typeface="Garamond" pitchFamily="18" charset="0"/>
              </a:rPr>
              <a:t>It is used for </a:t>
            </a:r>
            <a:r>
              <a:rPr lang="en-GB" dirty="0" smtClean="0">
                <a:latin typeface="Garamond" pitchFamily="18" charset="0"/>
              </a:rPr>
              <a:t>repeatable processes where performance is expected to be stable. </a:t>
            </a:r>
          </a:p>
          <a:p>
            <a:r>
              <a:rPr lang="en-GB" dirty="0" smtClean="0">
                <a:latin typeface="Garamond" pitchFamily="18" charset="0"/>
              </a:rPr>
              <a:t>A run chart will show </a:t>
            </a:r>
            <a:r>
              <a:rPr lang="en-GB" i="1" dirty="0" smtClean="0">
                <a:latin typeface="Garamond" pitchFamily="18" charset="0"/>
              </a:rPr>
              <a:t>defect trends, shifts, or cycles. </a:t>
            </a:r>
          </a:p>
          <a:p>
            <a:r>
              <a:rPr lang="en-GB" dirty="0" smtClean="0">
                <a:latin typeface="Garamond" pitchFamily="18" charset="0"/>
              </a:rPr>
              <a:t>To create a run chart:</a:t>
            </a:r>
            <a:endParaRPr lang="en-GB" dirty="0">
              <a:latin typeface="Garamond" pitchFamily="18" charset="0"/>
            </a:endParaRPr>
          </a:p>
        </p:txBody>
      </p:sp>
      <p:sp>
        <p:nvSpPr>
          <p:cNvPr id="4" name="Date Placeholder 3"/>
          <p:cNvSpPr>
            <a:spLocks noGrp="1"/>
          </p:cNvSpPr>
          <p:nvPr>
            <p:ph type="dt" sz="half" idx="10"/>
          </p:nvPr>
        </p:nvSpPr>
        <p:spPr/>
        <p:txBody>
          <a:bodyPr/>
          <a:lstStyle/>
          <a:p>
            <a:fld id="{5FEC1101-5736-49C7-98AE-8A3FD60DF303}"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39</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latin typeface="Garamond" pitchFamily="18" charset="0"/>
            </a:endParaRPr>
          </a:p>
        </p:txBody>
      </p:sp>
      <p:sp>
        <p:nvSpPr>
          <p:cNvPr id="3" name="Content Placeholder 2"/>
          <p:cNvSpPr>
            <a:spLocks noGrp="1"/>
          </p:cNvSpPr>
          <p:nvPr>
            <p:ph sz="quarter" idx="1"/>
          </p:nvPr>
        </p:nvSpPr>
        <p:spPr>
          <a:xfrm>
            <a:off x="457200" y="1600200"/>
            <a:ext cx="8229600" cy="4972072"/>
          </a:xfrm>
        </p:spPr>
        <p:txBody>
          <a:bodyPr>
            <a:normAutofit fontScale="92500" lnSpcReduction="20000"/>
          </a:bodyPr>
          <a:lstStyle/>
          <a:p>
            <a:pPr algn="just">
              <a:buNone/>
            </a:pPr>
            <a:r>
              <a:rPr lang="en-GB" dirty="0" smtClean="0">
                <a:latin typeface="Garamond" pitchFamily="18" charset="0"/>
              </a:rPr>
              <a:t>	</a:t>
            </a:r>
            <a:r>
              <a:rPr lang="en-GB" sz="3100" b="1" dirty="0" smtClean="0">
                <a:latin typeface="Garamond" pitchFamily="18" charset="0"/>
              </a:rPr>
              <a:t>	Meaning of Quality Control </a:t>
            </a:r>
          </a:p>
          <a:p>
            <a:pPr algn="just"/>
            <a:r>
              <a:rPr lang="en-GB" sz="3100" dirty="0" smtClean="0">
                <a:latin typeface="Garamond" pitchFamily="18" charset="0"/>
              </a:rPr>
              <a:t>The </a:t>
            </a:r>
            <a:r>
              <a:rPr lang="en-GB" sz="3100" i="1" dirty="0">
                <a:latin typeface="Garamond" pitchFamily="18" charset="0"/>
              </a:rPr>
              <a:t>PMBOK® Guide defines quality control as </a:t>
            </a:r>
            <a:r>
              <a:rPr lang="en-GB" sz="3100" i="1" dirty="0" smtClean="0">
                <a:latin typeface="Garamond" pitchFamily="18" charset="0"/>
              </a:rPr>
              <a:t>“ It is the process of monitoring </a:t>
            </a:r>
            <a:r>
              <a:rPr lang="en-GB" sz="3100" i="1" dirty="0">
                <a:latin typeface="Garamond" pitchFamily="18" charset="0"/>
              </a:rPr>
              <a:t>specific </a:t>
            </a:r>
            <a:r>
              <a:rPr lang="en-GB" sz="3100" i="1" dirty="0" smtClean="0">
                <a:latin typeface="Garamond" pitchFamily="18" charset="0"/>
              </a:rPr>
              <a:t>project </a:t>
            </a:r>
            <a:r>
              <a:rPr lang="en-GB" sz="3100" b="1" i="1" dirty="0" smtClean="0">
                <a:latin typeface="Garamond" pitchFamily="18" charset="0"/>
              </a:rPr>
              <a:t>results</a:t>
            </a:r>
            <a:r>
              <a:rPr lang="en-GB" sz="3100" dirty="0" smtClean="0">
                <a:latin typeface="Garamond" pitchFamily="18" charset="0"/>
              </a:rPr>
              <a:t> </a:t>
            </a:r>
            <a:r>
              <a:rPr lang="en-GB" sz="3100" dirty="0">
                <a:latin typeface="Garamond" pitchFamily="18" charset="0"/>
              </a:rPr>
              <a:t>to determine if they comply with relevant quality standards and </a:t>
            </a:r>
            <a:r>
              <a:rPr lang="en-GB" sz="3100" dirty="0" smtClean="0">
                <a:latin typeface="Garamond" pitchFamily="18" charset="0"/>
              </a:rPr>
              <a:t>identifying ways </a:t>
            </a:r>
            <a:r>
              <a:rPr lang="en-GB" sz="3100" dirty="0">
                <a:latin typeface="Garamond" pitchFamily="18" charset="0"/>
              </a:rPr>
              <a:t>to eliminate causes of unsatisfactory performance</a:t>
            </a:r>
            <a:r>
              <a:rPr lang="en-GB" sz="3100" dirty="0" smtClean="0">
                <a:latin typeface="Garamond" pitchFamily="18" charset="0"/>
              </a:rPr>
              <a:t>.”</a:t>
            </a:r>
          </a:p>
          <a:p>
            <a:pPr algn="just"/>
            <a:r>
              <a:rPr lang="en-GB" sz="3100" dirty="0" smtClean="0">
                <a:latin typeface="Garamond" pitchFamily="18" charset="0"/>
              </a:rPr>
              <a:t> </a:t>
            </a:r>
            <a:r>
              <a:rPr lang="en-GB" sz="3100" dirty="0">
                <a:latin typeface="Garamond" pitchFamily="18" charset="0"/>
              </a:rPr>
              <a:t>This is an </a:t>
            </a:r>
            <a:r>
              <a:rPr lang="en-GB" sz="3100" dirty="0" smtClean="0">
                <a:latin typeface="Garamond" pitchFamily="18" charset="0"/>
              </a:rPr>
              <a:t>action process </a:t>
            </a:r>
            <a:r>
              <a:rPr lang="en-GB" sz="3100" dirty="0">
                <a:latin typeface="Garamond" pitchFamily="18" charset="0"/>
              </a:rPr>
              <a:t>in which the project team looks at </a:t>
            </a:r>
            <a:r>
              <a:rPr lang="en-GB" sz="3100" b="1" dirty="0">
                <a:latin typeface="Garamond" pitchFamily="18" charset="0"/>
              </a:rPr>
              <a:t>results</a:t>
            </a:r>
            <a:r>
              <a:rPr lang="en-GB" sz="3100" dirty="0">
                <a:latin typeface="Garamond" pitchFamily="18" charset="0"/>
              </a:rPr>
              <a:t> and determines </a:t>
            </a:r>
            <a:r>
              <a:rPr lang="en-GB" sz="3100" b="1" dirty="0" smtClean="0">
                <a:latin typeface="Garamond" pitchFamily="18" charset="0"/>
              </a:rPr>
              <a:t>necessary corrective </a:t>
            </a:r>
            <a:r>
              <a:rPr lang="en-GB" sz="3100" b="1" dirty="0">
                <a:latin typeface="Garamond" pitchFamily="18" charset="0"/>
              </a:rPr>
              <a:t>action</a:t>
            </a:r>
            <a:r>
              <a:rPr lang="en-GB" sz="3100" b="1" dirty="0" smtClean="0">
                <a:latin typeface="Garamond" pitchFamily="18" charset="0"/>
              </a:rPr>
              <a:t>.</a:t>
            </a:r>
          </a:p>
          <a:p>
            <a:pPr algn="just"/>
            <a:r>
              <a:rPr lang="en-GB" sz="3100" dirty="0" smtClean="0">
                <a:latin typeface="Garamond" pitchFamily="18" charset="0"/>
              </a:rPr>
              <a:t>Quality control is the </a:t>
            </a:r>
            <a:r>
              <a:rPr lang="en-GB" sz="3100" i="1" dirty="0" smtClean="0">
                <a:latin typeface="Garamond" pitchFamily="18" charset="0"/>
              </a:rPr>
              <a:t>use of techniques and activities </a:t>
            </a:r>
            <a:r>
              <a:rPr lang="en-GB" sz="3100" dirty="0" smtClean="0">
                <a:latin typeface="Garamond" pitchFamily="18" charset="0"/>
              </a:rPr>
              <a:t>that </a:t>
            </a:r>
            <a:r>
              <a:rPr lang="en-GB" sz="3100" i="1" dirty="0" smtClean="0">
                <a:latin typeface="Garamond" pitchFamily="18" charset="0"/>
              </a:rPr>
              <a:t>compare actual quality performance with goals </a:t>
            </a:r>
            <a:r>
              <a:rPr lang="en-GB" sz="3100" dirty="0" smtClean="0">
                <a:latin typeface="Garamond" pitchFamily="18" charset="0"/>
              </a:rPr>
              <a:t>and define </a:t>
            </a:r>
            <a:r>
              <a:rPr lang="en-GB" sz="3100" i="1" dirty="0" smtClean="0">
                <a:latin typeface="Garamond" pitchFamily="18" charset="0"/>
              </a:rPr>
              <a:t>appropriate action in response to a shortfall.</a:t>
            </a:r>
          </a:p>
          <a:p>
            <a:pPr algn="just"/>
            <a:endParaRPr lang="en-GB" sz="3100" dirty="0" smtClean="0">
              <a:latin typeface="Garamond" pitchFamily="18" charset="0"/>
            </a:endParaRPr>
          </a:p>
        </p:txBody>
      </p:sp>
      <p:sp>
        <p:nvSpPr>
          <p:cNvPr id="4" name="Date Placeholder 3"/>
          <p:cNvSpPr>
            <a:spLocks noGrp="1"/>
          </p:cNvSpPr>
          <p:nvPr>
            <p:ph type="dt" sz="half" idx="10"/>
          </p:nvPr>
        </p:nvSpPr>
        <p:spPr/>
        <p:txBody>
          <a:bodyPr/>
          <a:lstStyle/>
          <a:p>
            <a:fld id="{7A005D65-6B86-44ED-BB18-8090AB814D2D}"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a:t>
            </a:fld>
            <a:endParaRPr lang="en-GB"/>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b="1" dirty="0" smtClean="0">
                <a:solidFill>
                  <a:schemeClr val="tx1"/>
                </a:solidFill>
                <a:latin typeface="Garamond" pitchFamily="18" charset="0"/>
              </a:rPr>
              <a:t>8. Control Charts</a:t>
            </a:r>
            <a:br>
              <a:rPr lang="en-GB" b="1" dirty="0" smtClean="0">
                <a:solidFill>
                  <a:schemeClr val="tx1"/>
                </a:solidFill>
                <a:latin typeface="Garamond" pitchFamily="18" charset="0"/>
              </a:rPr>
            </a:br>
            <a:endParaRPr lang="en-GB" b="1" dirty="0">
              <a:solidFill>
                <a:schemeClr val="tx1"/>
              </a:solidFill>
              <a:latin typeface="Garamond" pitchFamily="18" charset="0"/>
            </a:endParaRPr>
          </a:p>
        </p:txBody>
      </p:sp>
      <p:sp>
        <p:nvSpPr>
          <p:cNvPr id="3" name="Content Placeholder 2"/>
          <p:cNvSpPr>
            <a:spLocks noGrp="1"/>
          </p:cNvSpPr>
          <p:nvPr>
            <p:ph sz="quarter" idx="1"/>
          </p:nvPr>
        </p:nvSpPr>
        <p:spPr/>
        <p:txBody>
          <a:bodyPr>
            <a:normAutofit fontScale="85000" lnSpcReduction="20000"/>
          </a:bodyPr>
          <a:lstStyle/>
          <a:p>
            <a:r>
              <a:rPr lang="en-GB" sz="3300" i="1" dirty="0" smtClean="0">
                <a:latin typeface="Garamond" pitchFamily="18" charset="0"/>
              </a:rPr>
              <a:t>Control charts are very powerful tools for monitoring, controlling, and improving processes over time. </a:t>
            </a:r>
          </a:p>
          <a:p>
            <a:r>
              <a:rPr lang="en-GB" dirty="0" smtClean="0">
                <a:latin typeface="Garamond" pitchFamily="18" charset="0"/>
              </a:rPr>
              <a:t>They are one of the most complex quality tools and probably the most little used outside of manufacturing domains. </a:t>
            </a:r>
          </a:p>
          <a:p>
            <a:r>
              <a:rPr lang="en-GB" dirty="0" smtClean="0">
                <a:latin typeface="Garamond" pitchFamily="18" charset="0"/>
              </a:rPr>
              <a:t>Control charts are applicable to administrative processes.</a:t>
            </a:r>
          </a:p>
          <a:p>
            <a:r>
              <a:rPr lang="en-GB" dirty="0" smtClean="0">
                <a:latin typeface="Garamond" pitchFamily="18" charset="0"/>
              </a:rPr>
              <a:t> Data speak, sometimes loudly and sometimes more subtly. </a:t>
            </a:r>
          </a:p>
          <a:p>
            <a:r>
              <a:rPr lang="en-GB" dirty="0" smtClean="0">
                <a:latin typeface="Garamond" pitchFamily="18" charset="0"/>
              </a:rPr>
              <a:t>Control charts, as </a:t>
            </a:r>
            <a:r>
              <a:rPr lang="en-GB" b="1" i="1" dirty="0" smtClean="0">
                <a:latin typeface="Garamond" pitchFamily="18" charset="0"/>
              </a:rPr>
              <a:t>“the voice of the process,” </a:t>
            </a:r>
            <a:r>
              <a:rPr lang="en-GB" dirty="0" smtClean="0">
                <a:latin typeface="Garamond" pitchFamily="18" charset="0"/>
              </a:rPr>
              <a:t>can speak volumes of useful information. </a:t>
            </a:r>
          </a:p>
          <a:p>
            <a:r>
              <a:rPr lang="en-GB" dirty="0" smtClean="0">
                <a:solidFill>
                  <a:srgbClr val="FF0000"/>
                </a:solidFill>
                <a:latin typeface="Garamond" pitchFamily="18" charset="0"/>
              </a:rPr>
              <a:t>Like run charts, control charts are useful to analyze repeatable processes in which results are expected to be stable over time. </a:t>
            </a:r>
          </a:p>
          <a:p>
            <a:r>
              <a:rPr lang="en-GB" dirty="0" smtClean="0">
                <a:latin typeface="Garamond" pitchFamily="18" charset="0"/>
              </a:rPr>
              <a:t>It is a mistake to attempt to apply control charts to processes in which results may change over time. </a:t>
            </a:r>
            <a:endParaRPr lang="en-GB" dirty="0">
              <a:latin typeface="Garamond" pitchFamily="18" charset="0"/>
            </a:endParaRPr>
          </a:p>
        </p:txBody>
      </p:sp>
      <p:sp>
        <p:nvSpPr>
          <p:cNvPr id="4" name="Date Placeholder 3"/>
          <p:cNvSpPr>
            <a:spLocks noGrp="1"/>
          </p:cNvSpPr>
          <p:nvPr>
            <p:ph type="dt" sz="half" idx="10"/>
          </p:nvPr>
        </p:nvSpPr>
        <p:spPr/>
        <p:txBody>
          <a:bodyPr/>
          <a:lstStyle/>
          <a:p>
            <a:fld id="{C5DAE245-BB2F-46F3-A7C8-5F707AF84AC1}"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40</a:t>
            </a:fld>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317070" cy="4495800"/>
          </a:xfrm>
        </p:spPr>
        <p:txBody>
          <a:bodyPr>
            <a:normAutofit fontScale="85000" lnSpcReduction="10000"/>
          </a:bodyPr>
          <a:lstStyle/>
          <a:p>
            <a:r>
              <a:rPr lang="en-GB" dirty="0" smtClean="0">
                <a:latin typeface="Garamond" pitchFamily="18" charset="0"/>
              </a:rPr>
              <a:t>Control charts:</a:t>
            </a:r>
          </a:p>
          <a:p>
            <a:pPr marL="514350" indent="-514350">
              <a:buFont typeface="+mj-lt"/>
              <a:buAutoNum type="arabicPeriod"/>
            </a:pPr>
            <a:r>
              <a:rPr lang="en-GB" dirty="0" smtClean="0">
                <a:latin typeface="Garamond" pitchFamily="18" charset="0"/>
              </a:rPr>
              <a:t>Disclose the nature of variation in the process</a:t>
            </a:r>
          </a:p>
          <a:p>
            <a:pPr marL="514350" indent="-514350">
              <a:buFont typeface="+mj-lt"/>
              <a:buAutoNum type="arabicPeriod"/>
            </a:pPr>
            <a:r>
              <a:rPr lang="en-GB" dirty="0" smtClean="0">
                <a:latin typeface="Garamond" pitchFamily="18" charset="0"/>
              </a:rPr>
              <a:t> Indicate what should be expected</a:t>
            </a:r>
          </a:p>
          <a:p>
            <a:pPr marL="514350" indent="-514350">
              <a:buFont typeface="+mj-lt"/>
              <a:buAutoNum type="arabicPeriod"/>
            </a:pPr>
            <a:r>
              <a:rPr lang="en-GB" dirty="0" smtClean="0">
                <a:latin typeface="Garamond" pitchFamily="18" charset="0"/>
              </a:rPr>
              <a:t> Indicate what lies outside of expectations</a:t>
            </a:r>
          </a:p>
          <a:p>
            <a:r>
              <a:rPr lang="en-GB" dirty="0" smtClean="0"/>
              <a:t> </a:t>
            </a:r>
            <a:r>
              <a:rPr lang="en-GB" dirty="0" smtClean="0">
                <a:latin typeface="Garamond" pitchFamily="18" charset="0"/>
              </a:rPr>
              <a:t>Control charts </a:t>
            </a:r>
            <a:r>
              <a:rPr lang="en-GB" i="1" dirty="0" smtClean="0">
                <a:latin typeface="Garamond" pitchFamily="18" charset="0"/>
              </a:rPr>
              <a:t>use sample data </a:t>
            </a:r>
            <a:r>
              <a:rPr lang="en-GB" dirty="0" smtClean="0">
                <a:latin typeface="Garamond" pitchFamily="18" charset="0"/>
              </a:rPr>
              <a:t>to generalize about a population.</a:t>
            </a:r>
          </a:p>
          <a:p>
            <a:r>
              <a:rPr lang="en-GB" dirty="0" smtClean="0">
                <a:latin typeface="Garamond" pitchFamily="18" charset="0"/>
              </a:rPr>
              <a:t> Small amounts of data, properly selected — and that usually means </a:t>
            </a:r>
            <a:r>
              <a:rPr lang="en-GB" i="1" dirty="0" smtClean="0">
                <a:latin typeface="Garamond" pitchFamily="18" charset="0"/>
              </a:rPr>
              <a:t>randomly selected </a:t>
            </a:r>
            <a:r>
              <a:rPr lang="en-GB" dirty="0" smtClean="0">
                <a:latin typeface="Garamond" pitchFamily="18" charset="0"/>
              </a:rPr>
              <a:t>— can provide sufficient information to make process decisions.</a:t>
            </a:r>
          </a:p>
          <a:p>
            <a:r>
              <a:rPr lang="en-GB" dirty="0" smtClean="0">
                <a:latin typeface="Garamond" pitchFamily="18" charset="0"/>
              </a:rPr>
              <a:t>Control charts use two types of data:</a:t>
            </a:r>
          </a:p>
          <a:p>
            <a:pPr lvl="1"/>
            <a:r>
              <a:rPr lang="en-GB" dirty="0" smtClean="0">
                <a:latin typeface="Garamond" pitchFamily="18" charset="0"/>
              </a:rPr>
              <a:t> attribute and</a:t>
            </a:r>
          </a:p>
          <a:p>
            <a:pPr lvl="1"/>
            <a:r>
              <a:rPr lang="en-GB" dirty="0" smtClean="0">
                <a:latin typeface="Garamond" pitchFamily="18" charset="0"/>
              </a:rPr>
              <a:t> variable. </a:t>
            </a:r>
            <a:endParaRPr lang="en-GB" dirty="0">
              <a:latin typeface="Garamond" pitchFamily="18" charset="0"/>
            </a:endParaRPr>
          </a:p>
        </p:txBody>
      </p:sp>
      <p:sp>
        <p:nvSpPr>
          <p:cNvPr id="4" name="Date Placeholder 3"/>
          <p:cNvSpPr>
            <a:spLocks noGrp="1"/>
          </p:cNvSpPr>
          <p:nvPr>
            <p:ph type="dt" sz="half" idx="10"/>
          </p:nvPr>
        </p:nvSpPr>
        <p:spPr/>
        <p:txBody>
          <a:bodyPr/>
          <a:lstStyle/>
          <a:p>
            <a:fld id="{F86FF16C-89D3-4C5C-8B55-B7A827FB3FE3}"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41</a:t>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marL="880110" lvl="1" indent="-514350"/>
            <a:r>
              <a:rPr lang="en-GB" dirty="0" smtClean="0">
                <a:latin typeface="Garamond" pitchFamily="18" charset="0"/>
              </a:rPr>
              <a:t>Attribute data are binary. Something is or is not. Something is go or no-go. A report is either late or not late; the degree of lateness is irrelevant.</a:t>
            </a:r>
          </a:p>
          <a:p>
            <a:pPr marL="880110" lvl="1" indent="-514350"/>
            <a:endParaRPr lang="en-GB" dirty="0" smtClean="0">
              <a:latin typeface="Garamond" pitchFamily="18" charset="0"/>
            </a:endParaRPr>
          </a:p>
          <a:p>
            <a:pPr lvl="1"/>
            <a:r>
              <a:rPr lang="en-GB" dirty="0" smtClean="0">
                <a:latin typeface="Garamond" pitchFamily="18" charset="0"/>
              </a:rPr>
              <a:t> Variable data are some kind of measurement. </a:t>
            </a:r>
          </a:p>
          <a:p>
            <a:pPr lvl="1">
              <a:buNone/>
            </a:pPr>
            <a:r>
              <a:rPr lang="en-GB" dirty="0" smtClean="0">
                <a:latin typeface="Garamond" pitchFamily="18" charset="0"/>
              </a:rPr>
              <a:t>   An environmental project may be concerned not about the presence or absence of contaminants in groundwater but about the level of contamination as measured on a continuous scale of parts per million.</a:t>
            </a:r>
          </a:p>
          <a:p>
            <a:endParaRPr lang="en-GB" dirty="0"/>
          </a:p>
        </p:txBody>
      </p:sp>
      <p:sp>
        <p:nvSpPr>
          <p:cNvPr id="4" name="Date Placeholder 3"/>
          <p:cNvSpPr>
            <a:spLocks noGrp="1"/>
          </p:cNvSpPr>
          <p:nvPr>
            <p:ph type="dt" sz="half" idx="10"/>
          </p:nvPr>
        </p:nvSpPr>
        <p:spPr/>
        <p:txBody>
          <a:bodyPr/>
          <a:lstStyle/>
          <a:p>
            <a:fld id="{AF74AF56-F1EE-4DFF-B041-5A14EB83233C}"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42</a:t>
            </a:fld>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r>
              <a:rPr lang="en-GB" dirty="0" smtClean="0">
                <a:latin typeface="Garamond" pitchFamily="18" charset="0"/>
              </a:rPr>
              <a:t>Control charts are the basic </a:t>
            </a:r>
            <a:r>
              <a:rPr lang="en-GB" i="1" dirty="0" smtClean="0">
                <a:latin typeface="Garamond" pitchFamily="18" charset="0"/>
              </a:rPr>
              <a:t>tools of statistical process control</a:t>
            </a:r>
            <a:r>
              <a:rPr lang="en-GB" dirty="0" smtClean="0">
                <a:latin typeface="Garamond" pitchFamily="18" charset="0"/>
              </a:rPr>
              <a:t>, which has been and continues to be widely used in manufacturing. </a:t>
            </a:r>
          </a:p>
          <a:p>
            <a:pPr algn="just"/>
            <a:r>
              <a:rPr lang="en-GB" dirty="0" smtClean="0">
                <a:latin typeface="Garamond" pitchFamily="18" charset="0"/>
              </a:rPr>
              <a:t>The traditional manner of application may be a hindrance to their use in project settings.</a:t>
            </a:r>
          </a:p>
          <a:p>
            <a:pPr algn="just"/>
            <a:r>
              <a:rPr lang="en-GB" dirty="0" smtClean="0">
                <a:latin typeface="Garamond" pitchFamily="18" charset="0"/>
              </a:rPr>
              <a:t>Project managers may assume that control charts are restricted to manufacturing and not relevant to processes more administrative in nature.</a:t>
            </a:r>
          </a:p>
          <a:p>
            <a:pPr algn="just"/>
            <a:r>
              <a:rPr lang="en-GB" dirty="0" smtClean="0">
                <a:latin typeface="Garamond" pitchFamily="18" charset="0"/>
              </a:rPr>
              <a:t> Both production and administration include processes that are repeatable, processes in which results are expected to be stable over time.</a:t>
            </a:r>
          </a:p>
          <a:p>
            <a:pPr algn="just"/>
            <a:r>
              <a:rPr lang="en-GB" dirty="0" smtClean="0">
                <a:latin typeface="Garamond" pitchFamily="18" charset="0"/>
              </a:rPr>
              <a:t> Control charts are applicable in either domain.</a:t>
            </a:r>
            <a:endParaRPr lang="en-GB" dirty="0">
              <a:latin typeface="Garamond" pitchFamily="18" charset="0"/>
            </a:endParaRPr>
          </a:p>
        </p:txBody>
      </p:sp>
      <p:sp>
        <p:nvSpPr>
          <p:cNvPr id="4" name="Date Placeholder 3"/>
          <p:cNvSpPr>
            <a:spLocks noGrp="1"/>
          </p:cNvSpPr>
          <p:nvPr>
            <p:ph type="dt" sz="half" idx="10"/>
          </p:nvPr>
        </p:nvSpPr>
        <p:spPr/>
        <p:txBody>
          <a:bodyPr/>
          <a:lstStyle/>
          <a:p>
            <a:fld id="{6EAB986A-95ED-4465-B22B-830D68061BC6}"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43</a:t>
            </a:fld>
            <a:endParaRPr lang="en-GB"/>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500174"/>
            <a:ext cx="8153400" cy="5072098"/>
          </a:xfrm>
        </p:spPr>
        <p:txBody>
          <a:bodyPr>
            <a:normAutofit fontScale="92500" lnSpcReduction="10000"/>
          </a:bodyPr>
          <a:lstStyle/>
          <a:p>
            <a:pPr algn="just"/>
            <a:r>
              <a:rPr lang="en-GB" dirty="0" smtClean="0">
                <a:latin typeface="Garamond" pitchFamily="18" charset="0"/>
              </a:rPr>
              <a:t>Control charts also show performance over time.</a:t>
            </a:r>
          </a:p>
          <a:p>
            <a:pPr algn="just"/>
            <a:r>
              <a:rPr lang="en-GB" dirty="0" smtClean="0">
                <a:latin typeface="Garamond" pitchFamily="18" charset="0"/>
              </a:rPr>
              <a:t> </a:t>
            </a:r>
            <a:r>
              <a:rPr lang="en-GB" sz="3100" i="1" dirty="0" smtClean="0">
                <a:solidFill>
                  <a:srgbClr val="FF0000"/>
                </a:solidFill>
                <a:latin typeface="Garamond" pitchFamily="18" charset="0"/>
              </a:rPr>
              <a:t>They are run charts with added upper and lower control limits that allow monitoring, controlling, and improving processes over time.</a:t>
            </a:r>
            <a:endParaRPr lang="en-GB" i="1" dirty="0" smtClean="0">
              <a:solidFill>
                <a:srgbClr val="FF0000"/>
              </a:solidFill>
              <a:latin typeface="Garamond" pitchFamily="18" charset="0"/>
            </a:endParaRPr>
          </a:p>
          <a:p>
            <a:pPr algn="just"/>
            <a:r>
              <a:rPr lang="en-GB" dirty="0" smtClean="0">
                <a:latin typeface="Garamond" pitchFamily="18" charset="0"/>
              </a:rPr>
              <a:t> Control charts use sample data.</a:t>
            </a:r>
          </a:p>
          <a:p>
            <a:pPr algn="just"/>
            <a:r>
              <a:rPr lang="en-GB" dirty="0" smtClean="0">
                <a:latin typeface="Garamond" pitchFamily="18" charset="0"/>
              </a:rPr>
              <a:t>Control limits may be established through rigorous mathematical calculations or by setting them equal to 3σ above and below the mean.</a:t>
            </a:r>
          </a:p>
          <a:p>
            <a:pPr algn="just"/>
            <a:r>
              <a:rPr lang="en-GB" dirty="0" smtClean="0">
                <a:latin typeface="Garamond" pitchFamily="18" charset="0"/>
              </a:rPr>
              <a:t> Data that lie within control limits result from </a:t>
            </a:r>
            <a:r>
              <a:rPr lang="en-GB" i="1" dirty="0" smtClean="0">
                <a:latin typeface="Garamond" pitchFamily="18" charset="0"/>
              </a:rPr>
              <a:t>random cause variation.</a:t>
            </a:r>
            <a:r>
              <a:rPr lang="en-GB" dirty="0" smtClean="0">
                <a:latin typeface="Garamond" pitchFamily="18" charset="0"/>
              </a:rPr>
              <a:t> (You do not know what causes the differences; that is just the way it is) or </a:t>
            </a:r>
            <a:r>
              <a:rPr lang="en-GB" i="1" dirty="0" smtClean="0">
                <a:latin typeface="Garamond" pitchFamily="18" charset="0"/>
              </a:rPr>
              <a:t>from special cause variation</a:t>
            </a:r>
            <a:r>
              <a:rPr lang="en-GB" dirty="0" smtClean="0">
                <a:latin typeface="Garamond" pitchFamily="18" charset="0"/>
              </a:rPr>
              <a:t>(Something different was acting on the process). </a:t>
            </a:r>
          </a:p>
        </p:txBody>
      </p:sp>
      <p:sp>
        <p:nvSpPr>
          <p:cNvPr id="4" name="Date Placeholder 3"/>
          <p:cNvSpPr>
            <a:spLocks noGrp="1"/>
          </p:cNvSpPr>
          <p:nvPr>
            <p:ph type="dt" sz="half" idx="10"/>
          </p:nvPr>
        </p:nvSpPr>
        <p:spPr/>
        <p:txBody>
          <a:bodyPr/>
          <a:lstStyle/>
          <a:p>
            <a:fld id="{96445C7E-9E99-4BB0-A9F2-BCC3D89929C4}"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44</a:t>
            </a:fld>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Interpreting of a control chart </a:t>
            </a:r>
            <a:endParaRPr lang="en-GB" dirty="0">
              <a:latin typeface="Garamond" pitchFamily="18" charset="0"/>
            </a:endParaRPr>
          </a:p>
        </p:txBody>
      </p:sp>
      <p:sp>
        <p:nvSpPr>
          <p:cNvPr id="3" name="Content Placeholder 2"/>
          <p:cNvSpPr>
            <a:spLocks noGrp="1"/>
          </p:cNvSpPr>
          <p:nvPr>
            <p:ph sz="quarter" idx="1"/>
          </p:nvPr>
        </p:nvSpPr>
        <p:spPr>
          <a:xfrm>
            <a:off x="612648" y="1600200"/>
            <a:ext cx="8153400" cy="5043510"/>
          </a:xfrm>
        </p:spPr>
        <p:txBody>
          <a:bodyPr>
            <a:normAutofit/>
          </a:bodyPr>
          <a:lstStyle/>
          <a:p>
            <a:pPr algn="just"/>
            <a:r>
              <a:rPr lang="en-GB" dirty="0" smtClean="0">
                <a:latin typeface="Garamond" pitchFamily="18" charset="0"/>
              </a:rPr>
              <a:t>Interpreting a control chart is rather simple.</a:t>
            </a:r>
          </a:p>
          <a:p>
            <a:pPr algn="just"/>
            <a:r>
              <a:rPr lang="en-GB" dirty="0" smtClean="0">
                <a:solidFill>
                  <a:srgbClr val="FF0000"/>
                </a:solidFill>
                <a:latin typeface="Garamond" pitchFamily="18" charset="0"/>
              </a:rPr>
              <a:t> Data points that lie outside the control limits suggest special cause variation and require investigation</a:t>
            </a:r>
            <a:r>
              <a:rPr lang="en-GB" dirty="0" smtClean="0">
                <a:latin typeface="Garamond" pitchFamily="18" charset="0"/>
              </a:rPr>
              <a:t>.</a:t>
            </a:r>
          </a:p>
          <a:p>
            <a:pPr algn="just"/>
            <a:r>
              <a:rPr lang="en-GB" dirty="0" smtClean="0">
                <a:latin typeface="Garamond" pitchFamily="18" charset="0"/>
              </a:rPr>
              <a:t>Data points that lie within the control limits suggest random cause variation and require no investigation, except for some unusual exceptions. </a:t>
            </a:r>
          </a:p>
          <a:p>
            <a:pPr algn="just"/>
            <a:r>
              <a:rPr lang="en-GB" dirty="0" smtClean="0">
                <a:latin typeface="Garamond" pitchFamily="18" charset="0"/>
              </a:rPr>
              <a:t>In practice, evaluation is a little more complex than as described here. </a:t>
            </a:r>
            <a:endParaRPr lang="en-GB" dirty="0">
              <a:latin typeface="Garamond" pitchFamily="18" charset="0"/>
            </a:endParaRPr>
          </a:p>
        </p:txBody>
      </p:sp>
      <p:sp>
        <p:nvSpPr>
          <p:cNvPr id="4" name="Date Placeholder 3"/>
          <p:cNvSpPr>
            <a:spLocks noGrp="1"/>
          </p:cNvSpPr>
          <p:nvPr>
            <p:ph type="dt" sz="half" idx="10"/>
          </p:nvPr>
        </p:nvSpPr>
        <p:spPr/>
        <p:txBody>
          <a:bodyPr/>
          <a:lstStyle/>
          <a:p>
            <a:fld id="{B0FDC7DB-49B5-45B4-928B-8B24DF27A666}"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45</a:t>
            </a:fld>
            <a:endParaRPr lang="en-GB"/>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r>
              <a:rPr lang="en-GB" dirty="0" smtClean="0">
                <a:latin typeface="Garamond" pitchFamily="18" charset="0"/>
              </a:rPr>
              <a:t>One additional thing to keep in mind is the “rule of seven.”</a:t>
            </a:r>
          </a:p>
          <a:p>
            <a:pPr algn="just"/>
            <a:r>
              <a:rPr lang="en-GB" dirty="0" smtClean="0">
                <a:latin typeface="Garamond" pitchFamily="18" charset="0"/>
              </a:rPr>
              <a:t> Seven consecutive data points progressing in one direction either up or down, or seven consecutive points on the same side of the mean, suggest that </a:t>
            </a:r>
            <a:r>
              <a:rPr lang="en-GB" i="1" dirty="0" smtClean="0">
                <a:latin typeface="Garamond" pitchFamily="18" charset="0"/>
              </a:rPr>
              <a:t>special cause variation</a:t>
            </a:r>
            <a:r>
              <a:rPr lang="en-GB" dirty="0" smtClean="0">
                <a:latin typeface="Garamond" pitchFamily="18" charset="0"/>
              </a:rPr>
              <a:t> is affecting the process even though the data points lie between the control limits. </a:t>
            </a:r>
          </a:p>
          <a:p>
            <a:pPr algn="just"/>
            <a:r>
              <a:rPr lang="en-GB" dirty="0" smtClean="0">
                <a:solidFill>
                  <a:srgbClr val="FF0000"/>
                </a:solidFill>
                <a:latin typeface="Garamond" pitchFamily="18" charset="0"/>
              </a:rPr>
              <a:t>It is statistically unlikely that seven consecutive data points will occur in this manner.</a:t>
            </a:r>
          </a:p>
          <a:p>
            <a:pPr algn="just"/>
            <a:r>
              <a:rPr lang="en-GB" dirty="0" smtClean="0">
                <a:latin typeface="Garamond" pitchFamily="18" charset="0"/>
              </a:rPr>
              <a:t> Such a situation should be investigated to determine if something is acting on the process and producing special cause variation.</a:t>
            </a:r>
          </a:p>
          <a:p>
            <a:endParaRPr lang="en-GB" dirty="0"/>
          </a:p>
        </p:txBody>
      </p:sp>
      <p:sp>
        <p:nvSpPr>
          <p:cNvPr id="4" name="Date Placeholder 3"/>
          <p:cNvSpPr>
            <a:spLocks noGrp="1"/>
          </p:cNvSpPr>
          <p:nvPr>
            <p:ph type="dt" sz="half" idx="10"/>
          </p:nvPr>
        </p:nvSpPr>
        <p:spPr/>
        <p:txBody>
          <a:bodyPr/>
          <a:lstStyle/>
          <a:p>
            <a:fld id="{6B111CE9-808C-4DCB-9CC9-0FB968E32221}"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46</a:t>
            </a:fld>
            <a:endParaRPr lang="en-GB"/>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Preparation of a control chart </a:t>
            </a:r>
            <a:endParaRPr lang="en-GB" dirty="0">
              <a:latin typeface="Garamond" pitchFamily="18" charset="0"/>
            </a:endParaRPr>
          </a:p>
        </p:txBody>
      </p:sp>
      <p:sp>
        <p:nvSpPr>
          <p:cNvPr id="3" name="Content Placeholder 2"/>
          <p:cNvSpPr>
            <a:spLocks noGrp="1"/>
          </p:cNvSpPr>
          <p:nvPr>
            <p:ph sz="quarter" idx="1"/>
          </p:nvPr>
        </p:nvSpPr>
        <p:spPr>
          <a:xfrm>
            <a:off x="428596" y="1571612"/>
            <a:ext cx="8501122" cy="5072098"/>
          </a:xfrm>
        </p:spPr>
        <p:txBody>
          <a:bodyPr>
            <a:normAutofit fontScale="77500" lnSpcReduction="20000"/>
          </a:bodyPr>
          <a:lstStyle/>
          <a:p>
            <a:pPr>
              <a:buNone/>
            </a:pPr>
            <a:r>
              <a:rPr lang="en-GB" dirty="0" smtClean="0">
                <a:latin typeface="Garamond" pitchFamily="18" charset="0"/>
              </a:rPr>
              <a:t>Using control charts includes four steps:</a:t>
            </a:r>
          </a:p>
          <a:p>
            <a:pPr>
              <a:buNone/>
            </a:pPr>
            <a:r>
              <a:rPr lang="en-GB" dirty="0" smtClean="0">
                <a:latin typeface="Garamond" pitchFamily="18" charset="0"/>
              </a:rPr>
              <a:t>1. </a:t>
            </a:r>
            <a:r>
              <a:rPr lang="en-GB" b="1" dirty="0" smtClean="0">
                <a:latin typeface="Garamond" pitchFamily="18" charset="0"/>
              </a:rPr>
              <a:t>Collect </a:t>
            </a:r>
            <a:r>
              <a:rPr lang="en-GB" dirty="0" smtClean="0">
                <a:latin typeface="Garamond" pitchFamily="18" charset="0"/>
              </a:rPr>
              <a:t>initial data. This will be the baseline data for the process.</a:t>
            </a:r>
          </a:p>
          <a:p>
            <a:pPr>
              <a:buNone/>
            </a:pPr>
            <a:r>
              <a:rPr lang="en-GB" dirty="0" smtClean="0">
                <a:latin typeface="Garamond" pitchFamily="18" charset="0"/>
              </a:rPr>
              <a:t>2. </a:t>
            </a:r>
            <a:r>
              <a:rPr lang="en-GB" b="1" dirty="0" smtClean="0">
                <a:latin typeface="Garamond" pitchFamily="18" charset="0"/>
              </a:rPr>
              <a:t>Create </a:t>
            </a:r>
            <a:r>
              <a:rPr lang="en-GB" dirty="0" smtClean="0">
                <a:latin typeface="Garamond" pitchFamily="18" charset="0"/>
              </a:rPr>
              <a:t>the control chart</a:t>
            </a:r>
            <a:r>
              <a:rPr lang="en-GB" b="1" dirty="0" smtClean="0">
                <a:latin typeface="Garamond" pitchFamily="18" charset="0"/>
              </a:rPr>
              <a:t>. </a:t>
            </a:r>
            <a:r>
              <a:rPr lang="en-GB" dirty="0" smtClean="0">
                <a:latin typeface="Garamond" pitchFamily="18" charset="0"/>
              </a:rPr>
              <a:t>Plot the data. Calculate and plot the mean and the upper and lower control limits.</a:t>
            </a:r>
          </a:p>
          <a:p>
            <a:pPr>
              <a:buNone/>
            </a:pPr>
            <a:r>
              <a:rPr lang="en-GB" dirty="0" smtClean="0">
                <a:latin typeface="Garamond" pitchFamily="18" charset="0"/>
              </a:rPr>
              <a:t>3. </a:t>
            </a:r>
            <a:r>
              <a:rPr lang="en-GB" b="1" dirty="0" smtClean="0">
                <a:latin typeface="Garamond" pitchFamily="18" charset="0"/>
              </a:rPr>
              <a:t>Enter </a:t>
            </a:r>
            <a:r>
              <a:rPr lang="en-GB" dirty="0" smtClean="0">
                <a:latin typeface="Garamond" pitchFamily="18" charset="0"/>
              </a:rPr>
              <a:t>new data. This is the key. A control chart is not just a snapshot of collected data. It is a tool for use over time to ensure that the process remains in statistical control. Using the mean and control limits established by the baseline data, enter new data points and determine if they lie within or outside the control limits.</a:t>
            </a:r>
          </a:p>
          <a:p>
            <a:pPr>
              <a:buNone/>
            </a:pPr>
            <a:r>
              <a:rPr lang="en-GB" dirty="0" smtClean="0">
                <a:latin typeface="Garamond" pitchFamily="18" charset="0"/>
              </a:rPr>
              <a:t>4. </a:t>
            </a:r>
            <a:r>
              <a:rPr lang="en-GB" sz="3100" b="1" i="1" dirty="0" smtClean="0">
                <a:latin typeface="Garamond" pitchFamily="18" charset="0"/>
              </a:rPr>
              <a:t>Do not change </a:t>
            </a:r>
            <a:r>
              <a:rPr lang="en-GB" sz="3100" i="1" dirty="0" smtClean="0">
                <a:latin typeface="Garamond" pitchFamily="18" charset="0"/>
              </a:rPr>
              <a:t>the control limits based on new data unless the process</a:t>
            </a:r>
          </a:p>
          <a:p>
            <a:pPr>
              <a:buNone/>
            </a:pPr>
            <a:r>
              <a:rPr lang="en-GB" sz="3100" i="1" dirty="0" smtClean="0">
                <a:latin typeface="Garamond" pitchFamily="18" charset="0"/>
              </a:rPr>
              <a:t>	changes. </a:t>
            </a:r>
            <a:r>
              <a:rPr lang="en-GB" dirty="0" smtClean="0">
                <a:latin typeface="Garamond" pitchFamily="18" charset="0"/>
              </a:rPr>
              <a:t>The control chart is the voice of the process. Do not try to change the voice unless you change the process. Completion of a process improvement effort to reduce random cause variation would be a reason to collect new data and establish a new mean and new control limits.</a:t>
            </a:r>
            <a:endParaRPr lang="en-GB" dirty="0">
              <a:latin typeface="Garamond" pitchFamily="18" charset="0"/>
            </a:endParaRPr>
          </a:p>
        </p:txBody>
      </p:sp>
      <p:sp>
        <p:nvSpPr>
          <p:cNvPr id="4" name="Date Placeholder 3"/>
          <p:cNvSpPr>
            <a:spLocks noGrp="1"/>
          </p:cNvSpPr>
          <p:nvPr>
            <p:ph type="dt" sz="half" idx="10"/>
          </p:nvPr>
        </p:nvSpPr>
        <p:spPr/>
        <p:txBody>
          <a:bodyPr/>
          <a:lstStyle/>
          <a:p>
            <a:fld id="{29F5203B-9EB5-494F-B5CE-E96887622CA9}"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47</a:t>
            </a:fld>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500174"/>
            <a:ext cx="8153400" cy="5143536"/>
          </a:xfrm>
        </p:spPr>
        <p:txBody>
          <a:bodyPr>
            <a:normAutofit fontScale="85000" lnSpcReduction="20000"/>
          </a:bodyPr>
          <a:lstStyle/>
          <a:p>
            <a:pPr algn="just"/>
            <a:r>
              <a:rPr lang="en-GB" dirty="0" smtClean="0">
                <a:latin typeface="Garamond" pitchFamily="18" charset="0"/>
              </a:rPr>
              <a:t>This kind of variation is inherent in the system and can be reduced only by improving the whole process.</a:t>
            </a:r>
          </a:p>
          <a:p>
            <a:pPr algn="just"/>
            <a:r>
              <a:rPr lang="en-GB" dirty="0" smtClean="0">
                <a:latin typeface="Garamond" pitchFamily="18" charset="0"/>
              </a:rPr>
              <a:t> When all data lie within control limits, the process is in statistical control and results are predictable.</a:t>
            </a:r>
          </a:p>
          <a:p>
            <a:pPr algn="just"/>
            <a:r>
              <a:rPr lang="en-GB" dirty="0" smtClean="0">
                <a:latin typeface="Garamond" pitchFamily="18" charset="0"/>
              </a:rPr>
              <a:t> Data that lie outside control limits result from special cause variation.</a:t>
            </a:r>
          </a:p>
          <a:p>
            <a:pPr algn="just"/>
            <a:r>
              <a:rPr lang="en-GB" dirty="0" smtClean="0">
                <a:latin typeface="Garamond" pitchFamily="18" charset="0"/>
              </a:rPr>
              <a:t>This kind of variation can and must be identified and removed to bring the process back into statistical control.</a:t>
            </a:r>
          </a:p>
          <a:p>
            <a:pPr algn="just"/>
            <a:r>
              <a:rPr lang="en-GB" dirty="0" smtClean="0">
                <a:latin typeface="Garamond" pitchFamily="18" charset="0"/>
              </a:rPr>
              <a:t> Managers or customers may establish specification limits for process performance. If the specification limit is inside the control limit, the process is guaranteed to produce defective results. </a:t>
            </a:r>
          </a:p>
          <a:p>
            <a:pPr algn="just"/>
            <a:r>
              <a:rPr lang="en-GB" dirty="0" smtClean="0">
                <a:solidFill>
                  <a:srgbClr val="FF0000"/>
                </a:solidFill>
                <a:latin typeface="Garamond" pitchFamily="18" charset="0"/>
              </a:rPr>
              <a:t>Processes must be improved so that control limits are inside specification limits, guaranteeing acceptable process performance.</a:t>
            </a:r>
          </a:p>
          <a:p>
            <a:pPr algn="just">
              <a:buNone/>
            </a:pPr>
            <a:endParaRPr lang="en-GB" dirty="0">
              <a:latin typeface="Garamond" pitchFamily="18" charset="0"/>
            </a:endParaRPr>
          </a:p>
        </p:txBody>
      </p:sp>
      <p:sp>
        <p:nvSpPr>
          <p:cNvPr id="4" name="Date Placeholder 3"/>
          <p:cNvSpPr>
            <a:spLocks noGrp="1"/>
          </p:cNvSpPr>
          <p:nvPr>
            <p:ph type="dt" sz="half" idx="10"/>
          </p:nvPr>
        </p:nvSpPr>
        <p:spPr/>
        <p:txBody>
          <a:bodyPr/>
          <a:lstStyle/>
          <a:p>
            <a:fld id="{6410B837-7468-4FF8-BB0B-D11F90E38632}"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48</a:t>
            </a:fld>
            <a:endParaRPr lang="en-GB"/>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en-US" dirty="0" smtClean="0">
                <a:solidFill>
                  <a:schemeClr val="tx1"/>
                </a:solidFill>
                <a:latin typeface="Garamond" pitchFamily="18" charset="0"/>
              </a:rPr>
              <a:t>9. Six Sigma</a:t>
            </a:r>
          </a:p>
        </p:txBody>
      </p:sp>
      <p:sp>
        <p:nvSpPr>
          <p:cNvPr id="23557" name="Rectangle 3"/>
          <p:cNvSpPr>
            <a:spLocks noGrp="1" noChangeArrowheads="1"/>
          </p:cNvSpPr>
          <p:nvPr>
            <p:ph type="body" idx="1"/>
          </p:nvPr>
        </p:nvSpPr>
        <p:spPr>
          <a:xfrm>
            <a:off x="457200" y="1676400"/>
            <a:ext cx="8458200" cy="3657600"/>
          </a:xfrm>
        </p:spPr>
        <p:txBody>
          <a:bodyPr/>
          <a:lstStyle/>
          <a:p>
            <a:pPr algn="just" eaLnBrk="1" hangingPunct="1"/>
            <a:r>
              <a:rPr lang="en-US" b="1" dirty="0" smtClean="0">
                <a:latin typeface="Garamond" pitchFamily="18" charset="0"/>
              </a:rPr>
              <a:t>Six Sigma</a:t>
            </a:r>
            <a:r>
              <a:rPr lang="en-US" dirty="0" smtClean="0">
                <a:latin typeface="Garamond" pitchFamily="18" charset="0"/>
              </a:rPr>
              <a:t> is </a:t>
            </a:r>
            <a:r>
              <a:rPr lang="en-US" sz="3200" i="1" dirty="0" smtClean="0">
                <a:latin typeface="Garamond" pitchFamily="18" charset="0"/>
              </a:rPr>
              <a:t>“a comprehensive and flexible system for achieving, sustaining, and maximizing business success.  Six Sigma is uniquely driven by close understanding of customer </a:t>
            </a:r>
            <a:r>
              <a:rPr lang="en-US" sz="3200" i="1" dirty="0" smtClean="0">
                <a:solidFill>
                  <a:srgbClr val="FF0000"/>
                </a:solidFill>
                <a:latin typeface="Garamond" pitchFamily="18" charset="0"/>
              </a:rPr>
              <a:t>needs,</a:t>
            </a:r>
            <a:r>
              <a:rPr lang="en-US" sz="3200" i="1" dirty="0" smtClean="0">
                <a:latin typeface="Garamond" pitchFamily="18" charset="0"/>
              </a:rPr>
              <a:t> disciplined </a:t>
            </a:r>
            <a:r>
              <a:rPr lang="en-US" sz="3200" i="1" dirty="0" smtClean="0">
                <a:solidFill>
                  <a:srgbClr val="FF0000"/>
                </a:solidFill>
                <a:latin typeface="Garamond" pitchFamily="18" charset="0"/>
              </a:rPr>
              <a:t>use of facts</a:t>
            </a:r>
            <a:r>
              <a:rPr lang="en-US" sz="3200" i="1" dirty="0" smtClean="0">
                <a:latin typeface="Garamond" pitchFamily="18" charset="0"/>
              </a:rPr>
              <a:t>, data, and </a:t>
            </a:r>
            <a:r>
              <a:rPr lang="en-US" sz="3200" i="1" dirty="0" smtClean="0">
                <a:solidFill>
                  <a:srgbClr val="FF0000"/>
                </a:solidFill>
                <a:latin typeface="Garamond" pitchFamily="18" charset="0"/>
              </a:rPr>
              <a:t>statistical analysis</a:t>
            </a:r>
            <a:r>
              <a:rPr lang="en-US" sz="3200" i="1" dirty="0" smtClean="0">
                <a:latin typeface="Garamond" pitchFamily="18" charset="0"/>
              </a:rPr>
              <a:t>, and diligent attention </a:t>
            </a:r>
            <a:r>
              <a:rPr lang="en-US" sz="3200" i="1" dirty="0" smtClean="0">
                <a:solidFill>
                  <a:srgbClr val="FF0000"/>
                </a:solidFill>
                <a:latin typeface="Garamond" pitchFamily="18" charset="0"/>
              </a:rPr>
              <a:t>to managing, improving, and reinventing business processes</a:t>
            </a:r>
            <a:r>
              <a:rPr lang="en-US" sz="3200" i="1" dirty="0" smtClean="0">
                <a:latin typeface="Garamond" pitchFamily="18" charset="0"/>
              </a:rPr>
              <a:t>.</a:t>
            </a:r>
            <a:r>
              <a:rPr lang="en-US" dirty="0" smtClean="0">
                <a:latin typeface="Garamond" pitchFamily="18" charset="0"/>
              </a:rPr>
              <a:t>”*</a:t>
            </a:r>
          </a:p>
        </p:txBody>
      </p:sp>
      <p:sp>
        <p:nvSpPr>
          <p:cNvPr id="23558" name="Text Box 5"/>
          <p:cNvSpPr txBox="1">
            <a:spLocks noChangeArrowheads="1"/>
          </p:cNvSpPr>
          <p:nvPr/>
        </p:nvSpPr>
        <p:spPr bwMode="auto">
          <a:xfrm>
            <a:off x="457200" y="5535613"/>
            <a:ext cx="8305800" cy="701675"/>
          </a:xfrm>
          <a:prstGeom prst="rect">
            <a:avLst/>
          </a:prstGeom>
          <a:noFill/>
          <a:ln w="9525">
            <a:noFill/>
            <a:miter lim="800000"/>
            <a:headEnd/>
            <a:tailEnd/>
          </a:ln>
        </p:spPr>
        <p:txBody>
          <a:bodyPr>
            <a:spAutoFit/>
          </a:bodyPr>
          <a:lstStyle/>
          <a:p>
            <a:r>
              <a:rPr lang="en-US" sz="2000"/>
              <a:t>*Pande, Peter S., Robert P. Neuman, and Roland R. Cavanagh, </a:t>
            </a:r>
            <a:r>
              <a:rPr lang="en-US" sz="2000" i="1"/>
              <a:t>The</a:t>
            </a:r>
          </a:p>
          <a:p>
            <a:r>
              <a:rPr lang="en-US" sz="2000" i="1"/>
              <a:t>Six Sigma Way</a:t>
            </a:r>
            <a:r>
              <a:rPr lang="en-US" sz="2000"/>
              <a:t>, New York: McGraw-Hill, 2000, p. xi.</a:t>
            </a:r>
          </a:p>
        </p:txBody>
      </p:sp>
      <p:sp>
        <p:nvSpPr>
          <p:cNvPr id="5" name="Date Placeholder 4"/>
          <p:cNvSpPr>
            <a:spLocks noGrp="1"/>
          </p:cNvSpPr>
          <p:nvPr>
            <p:ph type="dt" sz="half" idx="10"/>
          </p:nvPr>
        </p:nvSpPr>
        <p:spPr/>
        <p:txBody>
          <a:bodyPr/>
          <a:lstStyle/>
          <a:p>
            <a:fld id="{4D45E93A-8BB5-4EE8-946C-0D07AD4754BB}" type="datetime1">
              <a:rPr lang="en-US" smtClean="0"/>
              <a:pPr/>
              <a:t>11/12/2019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4498D8E3-13BB-48E9-A361-15A0C2F2F9E0}" type="slidenum">
              <a:rPr lang="en-GB" smtClean="0"/>
              <a:pPr/>
              <a:t>49</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20000"/>
          </a:bodyPr>
          <a:lstStyle/>
          <a:p>
            <a:pPr algn="just"/>
            <a:r>
              <a:rPr lang="en-GB" dirty="0" smtClean="0">
                <a:latin typeface="Garamond" pitchFamily="18" charset="0"/>
              </a:rPr>
              <a:t>Quality Control </a:t>
            </a:r>
            <a:r>
              <a:rPr lang="en-GB" sz="3500" i="1" dirty="0" smtClean="0">
                <a:latin typeface="Garamond" pitchFamily="18" charset="0"/>
              </a:rPr>
              <a:t>verifies</a:t>
            </a:r>
            <a:r>
              <a:rPr lang="en-GB" dirty="0" smtClean="0">
                <a:latin typeface="Garamond" pitchFamily="18" charset="0"/>
              </a:rPr>
              <a:t> that the product meets the quality requirements.</a:t>
            </a:r>
          </a:p>
          <a:p>
            <a:pPr algn="just"/>
            <a:r>
              <a:rPr lang="en-GB" b="1" dirty="0" smtClean="0">
                <a:latin typeface="Garamond" pitchFamily="18" charset="0"/>
              </a:rPr>
              <a:t>Control Quality </a:t>
            </a:r>
            <a:r>
              <a:rPr lang="en-GB" dirty="0" smtClean="0">
                <a:latin typeface="Garamond" pitchFamily="18" charset="0"/>
              </a:rPr>
              <a:t>—The process of monitoring and recording results of executing the quality activities to assess performance and recommend necessary changes.</a:t>
            </a:r>
          </a:p>
          <a:p>
            <a:pPr algn="just"/>
            <a:r>
              <a:rPr lang="en-GB" dirty="0" smtClean="0">
                <a:latin typeface="Garamond" pitchFamily="18" charset="0"/>
              </a:rPr>
              <a:t>Quality control also includes how the project performs in its efforts to manage scope, budget and schedule. </a:t>
            </a:r>
          </a:p>
          <a:p>
            <a:r>
              <a:rPr lang="en-GB" dirty="0" smtClean="0">
                <a:latin typeface="Garamond" pitchFamily="18" charset="0"/>
              </a:rPr>
              <a:t>Quality control also includes how the project performs in its efforts to manage scope, budget and schedule. </a:t>
            </a:r>
          </a:p>
          <a:p>
            <a:r>
              <a:rPr lang="en-GB" sz="3200" i="1" dirty="0" smtClean="0">
                <a:latin typeface="Garamond" pitchFamily="18" charset="0"/>
              </a:rPr>
              <a:t>Quality control is a process that monitors specific project results to ensure that results conform to specifications.</a:t>
            </a:r>
          </a:p>
          <a:p>
            <a:endParaRPr lang="en-GB" dirty="0" smtClean="0">
              <a:latin typeface="Garamond" pitchFamily="18" charset="0"/>
            </a:endParaRPr>
          </a:p>
          <a:p>
            <a:endParaRPr lang="en-GB" dirty="0"/>
          </a:p>
        </p:txBody>
      </p:sp>
      <p:sp>
        <p:nvSpPr>
          <p:cNvPr id="4" name="Date Placeholder 3"/>
          <p:cNvSpPr>
            <a:spLocks noGrp="1"/>
          </p:cNvSpPr>
          <p:nvPr>
            <p:ph type="dt" sz="half" idx="10"/>
          </p:nvPr>
        </p:nvSpPr>
        <p:spPr/>
        <p:txBody>
          <a:bodyPr/>
          <a:lstStyle/>
          <a:p>
            <a:fld id="{5EE269F6-F368-4AFC-A201-DB6E9BF76FD5}"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5</a:t>
            </a:fld>
            <a:endParaRPr lang="en-GB"/>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dirty="0" smtClean="0">
                <a:latin typeface="Garamond" pitchFamily="18" charset="0"/>
              </a:rPr>
              <a:t>Basic Information on Six Sigma</a:t>
            </a:r>
          </a:p>
        </p:txBody>
      </p:sp>
      <p:sp>
        <p:nvSpPr>
          <p:cNvPr id="24581" name="Rectangle 3"/>
          <p:cNvSpPr>
            <a:spLocks noGrp="1" noChangeArrowheads="1"/>
          </p:cNvSpPr>
          <p:nvPr>
            <p:ph type="body" idx="1"/>
          </p:nvPr>
        </p:nvSpPr>
        <p:spPr/>
        <p:txBody>
          <a:bodyPr/>
          <a:lstStyle/>
          <a:p>
            <a:pPr algn="just" eaLnBrk="1" hangingPunct="1">
              <a:spcBef>
                <a:spcPct val="100000"/>
              </a:spcBef>
            </a:pPr>
            <a:r>
              <a:rPr lang="en-US" dirty="0" smtClean="0">
                <a:latin typeface="Garamond" pitchFamily="18" charset="0"/>
              </a:rPr>
              <a:t>The target for perfection is the achievement of no more than </a:t>
            </a:r>
            <a:r>
              <a:rPr lang="en-US" b="1" dirty="0" smtClean="0">
                <a:latin typeface="Garamond" pitchFamily="18" charset="0"/>
              </a:rPr>
              <a:t>3.4 defects per million opportunities</a:t>
            </a:r>
            <a:r>
              <a:rPr lang="en-US" dirty="0" smtClean="0">
                <a:latin typeface="Garamond" pitchFamily="18" charset="0"/>
              </a:rPr>
              <a:t>.</a:t>
            </a:r>
            <a:endParaRPr lang="en-US" b="1" dirty="0" smtClean="0">
              <a:latin typeface="Garamond" pitchFamily="18" charset="0"/>
            </a:endParaRPr>
          </a:p>
          <a:p>
            <a:pPr algn="just" eaLnBrk="1" hangingPunct="1">
              <a:spcBef>
                <a:spcPct val="100000"/>
              </a:spcBef>
            </a:pPr>
            <a:r>
              <a:rPr lang="en-US" dirty="0" smtClean="0">
                <a:latin typeface="Garamond" pitchFamily="18" charset="0"/>
              </a:rPr>
              <a:t>The principles can apply to a wide variety of processes.</a:t>
            </a:r>
          </a:p>
          <a:p>
            <a:pPr algn="just" eaLnBrk="1" hangingPunct="1">
              <a:spcBef>
                <a:spcPct val="100000"/>
              </a:spcBef>
            </a:pPr>
            <a:r>
              <a:rPr lang="en-US" dirty="0" smtClean="0">
                <a:latin typeface="Garamond" pitchFamily="18" charset="0"/>
              </a:rPr>
              <a:t>Six Sigma projects normally follow a five-phase improvement process called DMAIC.</a:t>
            </a:r>
          </a:p>
        </p:txBody>
      </p:sp>
      <p:sp>
        <p:nvSpPr>
          <p:cNvPr id="4" name="Date Placeholder 3"/>
          <p:cNvSpPr>
            <a:spLocks noGrp="1"/>
          </p:cNvSpPr>
          <p:nvPr>
            <p:ph type="dt" sz="half" idx="10"/>
          </p:nvPr>
        </p:nvSpPr>
        <p:spPr/>
        <p:txBody>
          <a:bodyPr/>
          <a:lstStyle/>
          <a:p>
            <a:fld id="{E3D35ABC-2FF8-4F27-B042-6E51F4FD354B}"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50</a:t>
            </a:fld>
            <a:endParaRPr lang="en-GB"/>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normAutofit/>
          </a:bodyPr>
          <a:lstStyle/>
          <a:p>
            <a:pPr eaLnBrk="1" hangingPunct="1"/>
            <a:r>
              <a:rPr lang="en-US" dirty="0" smtClean="0">
                <a:latin typeface="Garamond" pitchFamily="18" charset="0"/>
              </a:rPr>
              <a:t>DMAIC</a:t>
            </a:r>
          </a:p>
        </p:txBody>
      </p:sp>
      <p:sp>
        <p:nvSpPr>
          <p:cNvPr id="25602" name="Slide Number Placeholder 3"/>
          <p:cNvSpPr>
            <a:spLocks noGrp="1"/>
          </p:cNvSpPr>
          <p:nvPr>
            <p:ph type="sldNum" sz="quarter" idx="12"/>
          </p:nvPr>
        </p:nvSpPr>
        <p:spPr>
          <a:noFill/>
        </p:spPr>
        <p:txBody>
          <a:bodyPr>
            <a:normAutofit fontScale="85000" lnSpcReduction="20000"/>
          </a:bodyPr>
          <a:lstStyle/>
          <a:p>
            <a:fld id="{094030EE-FA84-4976-A6DD-87EF1B66A140}" type="slidenum">
              <a:rPr lang="en-US" smtClean="0">
                <a:latin typeface="Times New Roman" pitchFamily="18" charset="0"/>
              </a:rPr>
              <a:pPr/>
              <a:t>51</a:t>
            </a:fld>
            <a:endParaRPr lang="en-US" smtClean="0">
              <a:latin typeface="Times New Roman" pitchFamily="18" charset="0"/>
            </a:endParaRPr>
          </a:p>
        </p:txBody>
      </p:sp>
      <p:sp>
        <p:nvSpPr>
          <p:cNvPr id="25605" name="Rectangle 3"/>
          <p:cNvSpPr>
            <a:spLocks noGrp="1" noChangeArrowheads="1"/>
          </p:cNvSpPr>
          <p:nvPr>
            <p:ph sz="quarter" idx="1"/>
          </p:nvPr>
        </p:nvSpPr>
        <p:spPr/>
        <p:txBody>
          <a:bodyPr>
            <a:normAutofit fontScale="92500"/>
          </a:bodyPr>
          <a:lstStyle/>
          <a:p>
            <a:pPr eaLnBrk="1" hangingPunct="1"/>
            <a:r>
              <a:rPr lang="en-US" sz="2600" b="1" dirty="0" smtClean="0">
                <a:latin typeface="Garamond" pitchFamily="18" charset="0"/>
              </a:rPr>
              <a:t>DMAIC </a:t>
            </a:r>
            <a:r>
              <a:rPr lang="en-US" sz="2600" dirty="0" smtClean="0">
                <a:latin typeface="Garamond" pitchFamily="18" charset="0"/>
              </a:rPr>
              <a:t>is a systematic, closed-loop process for continued improvement that is scientific and fact based.</a:t>
            </a:r>
          </a:p>
          <a:p>
            <a:pPr eaLnBrk="1" hangingPunct="1"/>
            <a:r>
              <a:rPr lang="en-US" sz="2600" dirty="0" smtClean="0">
                <a:latin typeface="Garamond" pitchFamily="18" charset="0"/>
              </a:rPr>
              <a:t>DMAIC stands for:</a:t>
            </a:r>
          </a:p>
          <a:p>
            <a:pPr lvl="1" eaLnBrk="1" hangingPunct="1"/>
            <a:r>
              <a:rPr lang="en-US" sz="2400" b="1" dirty="0" smtClean="0">
                <a:latin typeface="Garamond" pitchFamily="18" charset="0"/>
              </a:rPr>
              <a:t>D</a:t>
            </a:r>
            <a:r>
              <a:rPr lang="en-US" sz="2400" dirty="0" smtClean="0">
                <a:latin typeface="Garamond" pitchFamily="18" charset="0"/>
              </a:rPr>
              <a:t>efine: Define the problem/opportunity, process, and customer </a:t>
            </a:r>
            <a:r>
              <a:rPr lang="en-US" sz="2400" dirty="0" smtClean="0">
                <a:solidFill>
                  <a:srgbClr val="FF0000"/>
                </a:solidFill>
                <a:latin typeface="Garamond" pitchFamily="18" charset="0"/>
              </a:rPr>
              <a:t>requirements.</a:t>
            </a:r>
          </a:p>
          <a:p>
            <a:pPr lvl="1" eaLnBrk="1" hangingPunct="1"/>
            <a:r>
              <a:rPr lang="en-US" sz="2400" b="1" dirty="0" smtClean="0">
                <a:latin typeface="Garamond" pitchFamily="18" charset="0"/>
              </a:rPr>
              <a:t>M</a:t>
            </a:r>
            <a:r>
              <a:rPr lang="en-US" sz="2400" dirty="0" smtClean="0">
                <a:latin typeface="Garamond" pitchFamily="18" charset="0"/>
              </a:rPr>
              <a:t>easure: Define </a:t>
            </a:r>
            <a:r>
              <a:rPr lang="en-US" sz="2400" dirty="0" smtClean="0">
                <a:solidFill>
                  <a:srgbClr val="FF0000"/>
                </a:solidFill>
                <a:latin typeface="Garamond" pitchFamily="18" charset="0"/>
              </a:rPr>
              <a:t>measures</a:t>
            </a:r>
            <a:r>
              <a:rPr lang="en-US" sz="2400" dirty="0" smtClean="0">
                <a:latin typeface="Garamond" pitchFamily="18" charset="0"/>
              </a:rPr>
              <a:t>, then collect, compile, and display data.</a:t>
            </a:r>
          </a:p>
          <a:p>
            <a:pPr lvl="1" eaLnBrk="1" hangingPunct="1"/>
            <a:r>
              <a:rPr lang="en-US" sz="2400" b="1" dirty="0" smtClean="0">
                <a:latin typeface="Garamond" pitchFamily="18" charset="0"/>
              </a:rPr>
              <a:t>A</a:t>
            </a:r>
            <a:r>
              <a:rPr lang="en-US" sz="2400" dirty="0" smtClean="0">
                <a:latin typeface="Garamond" pitchFamily="18" charset="0"/>
              </a:rPr>
              <a:t>nalyze: Scrutinize process </a:t>
            </a:r>
            <a:r>
              <a:rPr lang="en-US" sz="2400" dirty="0" smtClean="0">
                <a:solidFill>
                  <a:srgbClr val="FF0000"/>
                </a:solidFill>
                <a:latin typeface="Garamond" pitchFamily="18" charset="0"/>
              </a:rPr>
              <a:t>details</a:t>
            </a:r>
            <a:r>
              <a:rPr lang="en-US" sz="2400" dirty="0" smtClean="0">
                <a:latin typeface="Garamond" pitchFamily="18" charset="0"/>
              </a:rPr>
              <a:t> to find improvement opportunities.</a:t>
            </a:r>
          </a:p>
          <a:p>
            <a:pPr lvl="1" eaLnBrk="1" hangingPunct="1"/>
            <a:r>
              <a:rPr lang="en-US" sz="2400" b="1" dirty="0" smtClean="0">
                <a:latin typeface="Garamond" pitchFamily="18" charset="0"/>
              </a:rPr>
              <a:t>I</a:t>
            </a:r>
            <a:r>
              <a:rPr lang="en-US" sz="2400" dirty="0" smtClean="0">
                <a:latin typeface="Garamond" pitchFamily="18" charset="0"/>
              </a:rPr>
              <a:t>mprove: Generate </a:t>
            </a:r>
            <a:r>
              <a:rPr lang="en-US" sz="2400" dirty="0" smtClean="0">
                <a:solidFill>
                  <a:srgbClr val="FF0000"/>
                </a:solidFill>
                <a:latin typeface="Garamond" pitchFamily="18" charset="0"/>
              </a:rPr>
              <a:t>solutions and ideas </a:t>
            </a:r>
            <a:r>
              <a:rPr lang="en-US" sz="2400" dirty="0" smtClean="0">
                <a:latin typeface="Garamond" pitchFamily="18" charset="0"/>
              </a:rPr>
              <a:t>for improving the problem.</a:t>
            </a:r>
          </a:p>
          <a:p>
            <a:pPr lvl="1" eaLnBrk="1" hangingPunct="1"/>
            <a:r>
              <a:rPr lang="en-US" sz="2400" b="1" dirty="0" smtClean="0">
                <a:latin typeface="Garamond" pitchFamily="18" charset="0"/>
              </a:rPr>
              <a:t>C</a:t>
            </a:r>
            <a:r>
              <a:rPr lang="en-US" sz="2400" dirty="0" smtClean="0">
                <a:latin typeface="Garamond" pitchFamily="18" charset="0"/>
              </a:rPr>
              <a:t>ontrol: Track and verify the stability of the improvements and the </a:t>
            </a:r>
            <a:r>
              <a:rPr lang="en-US" sz="2400" dirty="0" smtClean="0">
                <a:solidFill>
                  <a:srgbClr val="FF0000"/>
                </a:solidFill>
                <a:latin typeface="Garamond" pitchFamily="18" charset="0"/>
              </a:rPr>
              <a:t>predictability of the solution</a:t>
            </a:r>
            <a:r>
              <a:rPr lang="en-US" sz="2400" dirty="0" smtClean="0">
                <a:latin typeface="Garamond" pitchFamily="18" charset="0"/>
              </a:rPr>
              <a:t>.</a:t>
            </a:r>
          </a:p>
          <a:p>
            <a:pPr eaLnBrk="1" hangingPunct="1">
              <a:lnSpc>
                <a:spcPct val="80000"/>
              </a:lnSpc>
            </a:pPr>
            <a:endParaRPr lang="en-US" sz="2400" dirty="0" smtClean="0">
              <a:latin typeface="Garamond" pitchFamily="18" charset="0"/>
            </a:endParaRPr>
          </a:p>
        </p:txBody>
      </p:sp>
      <p:sp>
        <p:nvSpPr>
          <p:cNvPr id="5" name="Date Placeholder 4"/>
          <p:cNvSpPr>
            <a:spLocks noGrp="1"/>
          </p:cNvSpPr>
          <p:nvPr>
            <p:ph type="dt" sz="half" idx="10"/>
          </p:nvPr>
        </p:nvSpPr>
        <p:spPr/>
        <p:txBody>
          <a:bodyPr/>
          <a:lstStyle/>
          <a:p>
            <a:fld id="{302EDD7B-2F2F-4D7D-8A9F-0F75F6E902FD}" type="datetime1">
              <a:rPr lang="en-US" smtClean="0"/>
              <a:pPr/>
              <a:t>11/12/2019</a:t>
            </a:fld>
            <a:endParaRPr lang="en-GB"/>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noAutofit/>
          </a:bodyPr>
          <a:lstStyle/>
          <a:p>
            <a:pPr eaLnBrk="1" hangingPunct="1"/>
            <a:r>
              <a:rPr lang="en-US" sz="3200" dirty="0" smtClean="0">
                <a:latin typeface="Garamond" pitchFamily="18" charset="0"/>
              </a:rPr>
              <a:t>How is Six Sigma Quality  Control Unique?</a:t>
            </a:r>
          </a:p>
        </p:txBody>
      </p:sp>
      <p:sp>
        <p:nvSpPr>
          <p:cNvPr id="26629" name="Rectangle 3"/>
          <p:cNvSpPr>
            <a:spLocks noGrp="1" noChangeArrowheads="1"/>
          </p:cNvSpPr>
          <p:nvPr>
            <p:ph type="body" idx="1"/>
          </p:nvPr>
        </p:nvSpPr>
        <p:spPr>
          <a:xfrm>
            <a:off x="304800" y="1752600"/>
            <a:ext cx="8458200" cy="4572000"/>
          </a:xfrm>
        </p:spPr>
        <p:txBody>
          <a:bodyPr/>
          <a:lstStyle/>
          <a:p>
            <a:pPr algn="just" eaLnBrk="1" hangingPunct="1"/>
            <a:r>
              <a:rPr lang="en-US" dirty="0" smtClean="0">
                <a:latin typeface="Garamond" pitchFamily="18" charset="0"/>
              </a:rPr>
              <a:t>It requires an </a:t>
            </a:r>
            <a:r>
              <a:rPr lang="en-US" i="1" dirty="0" smtClean="0">
                <a:latin typeface="Garamond" pitchFamily="18" charset="0"/>
              </a:rPr>
              <a:t>organization-wide commitment.</a:t>
            </a:r>
          </a:p>
          <a:p>
            <a:pPr algn="just" eaLnBrk="1" hangingPunct="1"/>
            <a:r>
              <a:rPr lang="en-US" dirty="0" smtClean="0">
                <a:latin typeface="Garamond" pitchFamily="18" charset="0"/>
              </a:rPr>
              <a:t>Six Sigma organizations have the ability and willingness </a:t>
            </a:r>
            <a:r>
              <a:rPr lang="en-US" i="1" dirty="0" smtClean="0">
                <a:latin typeface="Garamond" pitchFamily="18" charset="0"/>
              </a:rPr>
              <a:t>to adopt contrary objectives</a:t>
            </a:r>
            <a:r>
              <a:rPr lang="en-US" dirty="0" smtClean="0">
                <a:latin typeface="Garamond" pitchFamily="18" charset="0"/>
              </a:rPr>
              <a:t>, such as reducing errors and getting things done faster.</a:t>
            </a:r>
          </a:p>
          <a:p>
            <a:pPr algn="just" eaLnBrk="1" hangingPunct="1"/>
            <a:r>
              <a:rPr lang="en-US" dirty="0" smtClean="0">
                <a:latin typeface="Garamond" pitchFamily="18" charset="0"/>
              </a:rPr>
              <a:t>It is an operating philosophy that is:</a:t>
            </a:r>
          </a:p>
          <a:p>
            <a:pPr lvl="2" algn="just"/>
            <a:r>
              <a:rPr lang="en-US" dirty="0" smtClean="0">
                <a:latin typeface="Garamond" pitchFamily="18" charset="0"/>
              </a:rPr>
              <a:t> </a:t>
            </a:r>
            <a:r>
              <a:rPr lang="en-US" i="1" dirty="0" smtClean="0">
                <a:latin typeface="Garamond" pitchFamily="18" charset="0"/>
              </a:rPr>
              <a:t>customer focused </a:t>
            </a:r>
            <a:r>
              <a:rPr lang="en-US" dirty="0" smtClean="0">
                <a:latin typeface="Garamond" pitchFamily="18" charset="0"/>
              </a:rPr>
              <a:t>and </a:t>
            </a:r>
          </a:p>
          <a:p>
            <a:pPr lvl="2" algn="just"/>
            <a:r>
              <a:rPr lang="en-US" dirty="0" smtClean="0">
                <a:latin typeface="Garamond" pitchFamily="18" charset="0"/>
              </a:rPr>
              <a:t>strives </a:t>
            </a:r>
            <a:r>
              <a:rPr lang="en-US" i="1" dirty="0" smtClean="0">
                <a:latin typeface="Garamond" pitchFamily="18" charset="0"/>
              </a:rPr>
              <a:t>to drive out waste, </a:t>
            </a:r>
          </a:p>
          <a:p>
            <a:pPr lvl="2" algn="just"/>
            <a:r>
              <a:rPr lang="en-US" i="1" dirty="0" smtClean="0">
                <a:latin typeface="Garamond" pitchFamily="18" charset="0"/>
              </a:rPr>
              <a:t>raise levels of quality, and </a:t>
            </a:r>
          </a:p>
          <a:p>
            <a:pPr lvl="2" algn="just"/>
            <a:r>
              <a:rPr lang="en-US" i="1" dirty="0" smtClean="0">
                <a:latin typeface="Garamond" pitchFamily="18" charset="0"/>
              </a:rPr>
              <a:t>improve financial performance at breakthrough levels.</a:t>
            </a:r>
          </a:p>
        </p:txBody>
      </p:sp>
      <p:sp>
        <p:nvSpPr>
          <p:cNvPr id="4" name="Date Placeholder 3"/>
          <p:cNvSpPr>
            <a:spLocks noGrp="1"/>
          </p:cNvSpPr>
          <p:nvPr>
            <p:ph type="dt" sz="half" idx="10"/>
          </p:nvPr>
        </p:nvSpPr>
        <p:spPr/>
        <p:txBody>
          <a:bodyPr/>
          <a:lstStyle/>
          <a:p>
            <a:fld id="{28E8362F-D0DC-4D47-A540-4807B7A00391}"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52</a:t>
            </a:fld>
            <a:endParaRPr lang="en-GB"/>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normAutofit fontScale="90000"/>
          </a:bodyPr>
          <a:lstStyle/>
          <a:p>
            <a:pPr eaLnBrk="1" hangingPunct="1"/>
            <a:r>
              <a:rPr lang="en-US" dirty="0" smtClean="0">
                <a:latin typeface="Garamond" pitchFamily="18" charset="0"/>
              </a:rPr>
              <a:t>Examples of Six Sigma Organizations</a:t>
            </a:r>
          </a:p>
        </p:txBody>
      </p:sp>
      <p:sp>
        <p:nvSpPr>
          <p:cNvPr id="27653" name="Rectangle 3"/>
          <p:cNvSpPr>
            <a:spLocks noGrp="1" noChangeArrowheads="1"/>
          </p:cNvSpPr>
          <p:nvPr>
            <p:ph type="body" idx="1"/>
          </p:nvPr>
        </p:nvSpPr>
        <p:spPr/>
        <p:txBody>
          <a:bodyPr/>
          <a:lstStyle/>
          <a:p>
            <a:pPr algn="just" eaLnBrk="1" hangingPunct="1"/>
            <a:r>
              <a:rPr lang="en-US" dirty="0" smtClean="0">
                <a:latin typeface="Garamond" pitchFamily="18" charset="0"/>
              </a:rPr>
              <a:t>Motorola, Inc. pioneered the adoption of Six Sigma in the 1980s and saved about $14 billion.*</a:t>
            </a:r>
          </a:p>
          <a:p>
            <a:pPr algn="just" eaLnBrk="1" hangingPunct="1"/>
            <a:r>
              <a:rPr lang="en-US" dirty="0" smtClean="0">
                <a:latin typeface="Garamond" pitchFamily="18" charset="0"/>
              </a:rPr>
              <a:t>Allied Signal/Honeywell saved more than $600 million a year by reducing the costs of reworking defects and improving aircraft engine design processes.**</a:t>
            </a:r>
          </a:p>
          <a:p>
            <a:pPr algn="just" eaLnBrk="1" hangingPunct="1"/>
            <a:r>
              <a:rPr lang="en-US" dirty="0" smtClean="0">
                <a:latin typeface="Garamond" pitchFamily="18" charset="0"/>
              </a:rPr>
              <a:t>General Electric uses Six Sigma to focus on achieving customer satisfaction.</a:t>
            </a:r>
          </a:p>
        </p:txBody>
      </p:sp>
      <p:sp>
        <p:nvSpPr>
          <p:cNvPr id="27654" name="Text Box 4"/>
          <p:cNvSpPr txBox="1">
            <a:spLocks noChangeArrowheads="1"/>
          </p:cNvSpPr>
          <p:nvPr/>
        </p:nvSpPr>
        <p:spPr bwMode="auto">
          <a:xfrm>
            <a:off x="381000" y="5240338"/>
            <a:ext cx="8534400" cy="1617662"/>
          </a:xfrm>
          <a:prstGeom prst="rect">
            <a:avLst/>
          </a:prstGeom>
          <a:noFill/>
          <a:ln w="9525">
            <a:noFill/>
            <a:miter lim="800000"/>
            <a:headEnd/>
            <a:tailEnd/>
          </a:ln>
        </p:spPr>
        <p:txBody>
          <a:bodyPr>
            <a:spAutoFit/>
          </a:bodyPr>
          <a:lstStyle/>
          <a:p>
            <a:r>
              <a:rPr lang="en-US" sz="1600"/>
              <a:t>*Pande, Peter S., Robert P. Neuman, and Roland R. Cavanagh, </a:t>
            </a:r>
            <a:r>
              <a:rPr lang="en-US" sz="1600" i="1"/>
              <a:t>The Six Sigma Way</a:t>
            </a:r>
            <a:r>
              <a:rPr lang="en-US" sz="1600"/>
              <a:t>. New York: McGraw-Hill, 2000, p. 7.</a:t>
            </a:r>
          </a:p>
          <a:p>
            <a:r>
              <a:rPr lang="en-US" sz="1600"/>
              <a:t>**Ibid. p. 9.</a:t>
            </a:r>
          </a:p>
          <a:p>
            <a:endParaRPr lang="en-US" sz="1600"/>
          </a:p>
          <a:p>
            <a:pPr>
              <a:spcBef>
                <a:spcPct val="50000"/>
              </a:spcBef>
            </a:pPr>
            <a:endParaRPr lang="en-US"/>
          </a:p>
        </p:txBody>
      </p:sp>
      <p:sp>
        <p:nvSpPr>
          <p:cNvPr id="5" name="Date Placeholder 4"/>
          <p:cNvSpPr>
            <a:spLocks noGrp="1"/>
          </p:cNvSpPr>
          <p:nvPr>
            <p:ph type="dt" sz="half" idx="10"/>
          </p:nvPr>
        </p:nvSpPr>
        <p:spPr/>
        <p:txBody>
          <a:bodyPr/>
          <a:lstStyle/>
          <a:p>
            <a:fld id="{4722B16C-6457-47F5-A24C-3885A356E86B}" type="datetime1">
              <a:rPr lang="en-US" smtClean="0"/>
              <a:pPr/>
              <a:t>11/12/2019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4498D8E3-13BB-48E9-A361-15A0C2F2F9E0}" type="slidenum">
              <a:rPr lang="en-GB" smtClean="0"/>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pPr eaLnBrk="1" hangingPunct="1"/>
            <a:r>
              <a:rPr lang="en-US" dirty="0" smtClean="0">
                <a:latin typeface="Garamond" pitchFamily="18" charset="0"/>
              </a:rPr>
              <a:t>Six Sigma and Project Management</a:t>
            </a:r>
          </a:p>
        </p:txBody>
      </p:sp>
      <p:sp>
        <p:nvSpPr>
          <p:cNvPr id="28674" name="Slide Number Placeholder 3"/>
          <p:cNvSpPr>
            <a:spLocks noGrp="1"/>
          </p:cNvSpPr>
          <p:nvPr>
            <p:ph type="sldNum" sz="quarter" idx="12"/>
          </p:nvPr>
        </p:nvSpPr>
        <p:spPr>
          <a:noFill/>
        </p:spPr>
        <p:txBody>
          <a:bodyPr>
            <a:normAutofit fontScale="85000" lnSpcReduction="20000"/>
          </a:bodyPr>
          <a:lstStyle/>
          <a:p>
            <a:fld id="{3DC39494-214C-43F6-BB68-6D27EAF1E52F}" type="slidenum">
              <a:rPr lang="en-US" smtClean="0">
                <a:latin typeface="Times New Roman" pitchFamily="18" charset="0"/>
              </a:rPr>
              <a:pPr/>
              <a:t>54</a:t>
            </a:fld>
            <a:endParaRPr lang="en-US" smtClean="0">
              <a:latin typeface="Times New Roman" pitchFamily="18" charset="0"/>
            </a:endParaRPr>
          </a:p>
        </p:txBody>
      </p:sp>
      <p:sp>
        <p:nvSpPr>
          <p:cNvPr id="28677" name="Rectangle 3"/>
          <p:cNvSpPr>
            <a:spLocks noGrp="1" noChangeArrowheads="1"/>
          </p:cNvSpPr>
          <p:nvPr>
            <p:ph sz="quarter" idx="1"/>
          </p:nvPr>
        </p:nvSpPr>
        <p:spPr/>
        <p:txBody>
          <a:bodyPr>
            <a:normAutofit fontScale="92500" lnSpcReduction="10000"/>
          </a:bodyPr>
          <a:lstStyle/>
          <a:p>
            <a:pPr algn="just" eaLnBrk="1" hangingPunct="1">
              <a:lnSpc>
                <a:spcPct val="90000"/>
              </a:lnSpc>
            </a:pPr>
            <a:r>
              <a:rPr lang="en-US" sz="2400" dirty="0" smtClean="0">
                <a:latin typeface="Garamond" pitchFamily="18" charset="0"/>
              </a:rPr>
              <a:t>Joseph M. </a:t>
            </a:r>
            <a:r>
              <a:rPr lang="en-US" sz="2400" dirty="0" err="1" smtClean="0">
                <a:latin typeface="Garamond" pitchFamily="18" charset="0"/>
              </a:rPr>
              <a:t>Juran</a:t>
            </a:r>
            <a:r>
              <a:rPr lang="en-US" sz="2400" dirty="0" smtClean="0">
                <a:latin typeface="Garamond" pitchFamily="18" charset="0"/>
              </a:rPr>
              <a:t> stated, “</a:t>
            </a:r>
            <a:r>
              <a:rPr lang="en-US" sz="2800" i="1" dirty="0" smtClean="0">
                <a:latin typeface="Garamond" pitchFamily="18" charset="0"/>
              </a:rPr>
              <a:t>All improvement takes place project by project, and in no other way.”*</a:t>
            </a:r>
            <a:endParaRPr lang="en-US" sz="2400" i="1" dirty="0" smtClean="0">
              <a:latin typeface="Garamond" pitchFamily="18" charset="0"/>
            </a:endParaRPr>
          </a:p>
          <a:p>
            <a:pPr algn="just" eaLnBrk="1" hangingPunct="1">
              <a:lnSpc>
                <a:spcPct val="90000"/>
              </a:lnSpc>
            </a:pPr>
            <a:r>
              <a:rPr lang="en-US" sz="2400" dirty="0" smtClean="0">
                <a:solidFill>
                  <a:srgbClr val="FF0000"/>
                </a:solidFill>
                <a:latin typeface="Garamond" pitchFamily="18" charset="0"/>
              </a:rPr>
              <a:t>It’s important to select projects carefully and apply higher quality where it makes sense</a:t>
            </a:r>
            <a:r>
              <a:rPr lang="en-US" sz="2400" dirty="0" smtClean="0">
                <a:latin typeface="Garamond" pitchFamily="18" charset="0"/>
              </a:rPr>
              <a:t>; companies that use Six Sigma do not always boost their stock values.</a:t>
            </a:r>
          </a:p>
          <a:p>
            <a:pPr algn="just" eaLnBrk="1" hangingPunct="1">
              <a:lnSpc>
                <a:spcPct val="90000"/>
              </a:lnSpc>
            </a:pPr>
            <a:r>
              <a:rPr lang="en-US" sz="2400" dirty="0" smtClean="0">
                <a:latin typeface="Garamond" pitchFamily="18" charset="0"/>
              </a:rPr>
              <a:t>As </a:t>
            </a:r>
            <a:r>
              <a:rPr lang="en-US" sz="2400" dirty="0" err="1" smtClean="0">
                <a:latin typeface="Garamond" pitchFamily="18" charset="0"/>
              </a:rPr>
              <a:t>Mikel</a:t>
            </a:r>
            <a:r>
              <a:rPr lang="en-US" sz="2400" dirty="0" smtClean="0">
                <a:latin typeface="Garamond" pitchFamily="18" charset="0"/>
              </a:rPr>
              <a:t> Harry puts it, “I could genetically engineer a Six Sigma goat, but if a rodeo is the marketplace, people are still going to buy a Four Sigma horse.”**</a:t>
            </a:r>
          </a:p>
          <a:p>
            <a:pPr algn="just" eaLnBrk="1" hangingPunct="1">
              <a:lnSpc>
                <a:spcPct val="90000"/>
              </a:lnSpc>
            </a:pPr>
            <a:r>
              <a:rPr lang="en-US" sz="2400" dirty="0" smtClean="0">
                <a:latin typeface="Garamond" pitchFamily="18" charset="0"/>
              </a:rPr>
              <a:t>Six Sigma projects must focus on a quality problem or gap between the current and desired performance and not have a clearly understood problem or a predetermined solution.</a:t>
            </a:r>
          </a:p>
          <a:p>
            <a:pPr algn="just" eaLnBrk="1" hangingPunct="1">
              <a:lnSpc>
                <a:spcPct val="90000"/>
              </a:lnSpc>
              <a:buFont typeface="Wingdings" pitchFamily="2" charset="2"/>
              <a:buNone/>
            </a:pPr>
            <a:endParaRPr lang="en-US" sz="1800" dirty="0" smtClean="0">
              <a:latin typeface="Garamond" pitchFamily="18" charset="0"/>
            </a:endParaRPr>
          </a:p>
          <a:p>
            <a:pPr algn="just" eaLnBrk="1" hangingPunct="1">
              <a:lnSpc>
                <a:spcPct val="90000"/>
              </a:lnSpc>
              <a:buFont typeface="Wingdings" pitchFamily="2" charset="2"/>
              <a:buNone/>
            </a:pPr>
            <a:r>
              <a:rPr lang="en-US" sz="1800" dirty="0" smtClean="0">
                <a:latin typeface="Garamond" pitchFamily="18" charset="0"/>
              </a:rPr>
              <a:t>*“</a:t>
            </a:r>
            <a:r>
              <a:rPr lang="en-US" sz="1600" dirty="0" smtClean="0">
                <a:latin typeface="Garamond" pitchFamily="18" charset="0"/>
              </a:rPr>
              <a:t>What You Need to Know About Six Sigma,” </a:t>
            </a:r>
            <a:r>
              <a:rPr lang="en-US" sz="1600" i="1" dirty="0" smtClean="0">
                <a:latin typeface="Garamond" pitchFamily="18" charset="0"/>
              </a:rPr>
              <a:t>Productivity Digest </a:t>
            </a:r>
            <a:r>
              <a:rPr lang="en-US" sz="1600" dirty="0" smtClean="0">
                <a:latin typeface="Garamond" pitchFamily="18" charset="0"/>
              </a:rPr>
              <a:t>(December 2001), p. 38.</a:t>
            </a:r>
          </a:p>
          <a:p>
            <a:pPr algn="just" eaLnBrk="1" hangingPunct="1">
              <a:lnSpc>
                <a:spcPct val="90000"/>
              </a:lnSpc>
              <a:buFont typeface="Wingdings" pitchFamily="2" charset="2"/>
              <a:buNone/>
            </a:pPr>
            <a:r>
              <a:rPr lang="en-US" sz="1600" dirty="0" smtClean="0">
                <a:latin typeface="Garamond" pitchFamily="18" charset="0"/>
              </a:rPr>
              <a:t>**Clifford, Lee, “Why You Can Safely Ignore Six Sigma,” </a:t>
            </a:r>
            <a:r>
              <a:rPr lang="en-US" sz="1600" i="1" dirty="0" smtClean="0">
                <a:latin typeface="Garamond" pitchFamily="18" charset="0"/>
              </a:rPr>
              <a:t>Fortune (</a:t>
            </a:r>
            <a:r>
              <a:rPr lang="en-US" sz="1600" dirty="0" smtClean="0">
                <a:latin typeface="Garamond" pitchFamily="18" charset="0"/>
              </a:rPr>
              <a:t>January 22, 2001), p. 140.</a:t>
            </a:r>
          </a:p>
          <a:p>
            <a:pPr algn="just" eaLnBrk="1" hangingPunct="1">
              <a:lnSpc>
                <a:spcPct val="90000"/>
              </a:lnSpc>
              <a:buFont typeface="Wingdings" pitchFamily="2" charset="2"/>
              <a:buNone/>
            </a:pPr>
            <a:endParaRPr lang="en-US" sz="1600" dirty="0" smtClean="0">
              <a:latin typeface="Garamond" pitchFamily="18" charset="0"/>
            </a:endParaRPr>
          </a:p>
        </p:txBody>
      </p:sp>
      <p:sp>
        <p:nvSpPr>
          <p:cNvPr id="5" name="Date Placeholder 4"/>
          <p:cNvSpPr>
            <a:spLocks noGrp="1"/>
          </p:cNvSpPr>
          <p:nvPr>
            <p:ph type="dt" sz="half" idx="10"/>
          </p:nvPr>
        </p:nvSpPr>
        <p:spPr/>
        <p:txBody>
          <a:bodyPr/>
          <a:lstStyle/>
          <a:p>
            <a:fld id="{1E748671-3205-495D-824C-A2AE9833718C}" type="datetime1">
              <a:rPr lang="en-US" smtClean="0"/>
              <a:pPr/>
              <a:t>11/12/2019</a:t>
            </a:fld>
            <a:endParaRPr lang="en-GB"/>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r>
              <a:rPr lang="en-US" dirty="0" smtClean="0">
                <a:solidFill>
                  <a:schemeClr val="tx1"/>
                </a:solidFill>
                <a:latin typeface="Garamond" pitchFamily="18" charset="0"/>
              </a:rPr>
              <a:t>Six Sigma and Statistics</a:t>
            </a:r>
          </a:p>
        </p:txBody>
      </p:sp>
      <p:sp>
        <p:nvSpPr>
          <p:cNvPr id="30725" name="Rectangle 3"/>
          <p:cNvSpPr>
            <a:spLocks noGrp="1" noChangeArrowheads="1"/>
          </p:cNvSpPr>
          <p:nvPr>
            <p:ph type="body" idx="1"/>
          </p:nvPr>
        </p:nvSpPr>
        <p:spPr/>
        <p:txBody>
          <a:bodyPr>
            <a:normAutofit/>
          </a:bodyPr>
          <a:lstStyle/>
          <a:p>
            <a:pPr algn="just" eaLnBrk="1" hangingPunct="1">
              <a:spcBef>
                <a:spcPct val="60000"/>
              </a:spcBef>
            </a:pPr>
            <a:r>
              <a:rPr lang="en-US" dirty="0" smtClean="0">
                <a:latin typeface="Garamond" pitchFamily="18" charset="0"/>
              </a:rPr>
              <a:t>The term </a:t>
            </a:r>
            <a:r>
              <a:rPr lang="en-US" i="1" dirty="0" smtClean="0">
                <a:latin typeface="Garamond" pitchFamily="18" charset="0"/>
              </a:rPr>
              <a:t>sigma</a:t>
            </a:r>
            <a:r>
              <a:rPr lang="en-US" dirty="0" smtClean="0">
                <a:latin typeface="Garamond" pitchFamily="18" charset="0"/>
              </a:rPr>
              <a:t> means standard deviation.</a:t>
            </a:r>
          </a:p>
          <a:p>
            <a:pPr algn="just" eaLnBrk="1" hangingPunct="1">
              <a:spcBef>
                <a:spcPct val="60000"/>
              </a:spcBef>
            </a:pPr>
            <a:r>
              <a:rPr lang="en-US" b="1" dirty="0" smtClean="0">
                <a:latin typeface="Garamond" pitchFamily="18" charset="0"/>
              </a:rPr>
              <a:t>Standard deviation</a:t>
            </a:r>
            <a:r>
              <a:rPr lang="en-US" dirty="0" smtClean="0">
                <a:latin typeface="Garamond" pitchFamily="18" charset="0"/>
              </a:rPr>
              <a:t> measures </a:t>
            </a:r>
            <a:r>
              <a:rPr lang="en-US" i="1" dirty="0" smtClean="0">
                <a:latin typeface="Garamond" pitchFamily="18" charset="0"/>
              </a:rPr>
              <a:t>how much variation exists in a distribution of data.</a:t>
            </a:r>
          </a:p>
          <a:p>
            <a:pPr algn="just" eaLnBrk="1" hangingPunct="1">
              <a:spcBef>
                <a:spcPct val="60000"/>
              </a:spcBef>
            </a:pPr>
            <a:r>
              <a:rPr lang="en-US" dirty="0" smtClean="0">
                <a:solidFill>
                  <a:srgbClr val="FF0000"/>
                </a:solidFill>
                <a:latin typeface="Garamond" pitchFamily="18" charset="0"/>
              </a:rPr>
              <a:t>Standard deviation is a key factor in determining the acceptable number of defective units found in a population.</a:t>
            </a:r>
          </a:p>
          <a:p>
            <a:pPr algn="just" eaLnBrk="1" hangingPunct="1">
              <a:spcBef>
                <a:spcPct val="60000"/>
              </a:spcBef>
            </a:pPr>
            <a:r>
              <a:rPr lang="en-US" dirty="0" smtClean="0">
                <a:latin typeface="Garamond" pitchFamily="18" charset="0"/>
              </a:rPr>
              <a:t>Six Sigma projects strive for no more than 3.4 defects per million opportunities. </a:t>
            </a:r>
          </a:p>
        </p:txBody>
      </p:sp>
      <p:sp>
        <p:nvSpPr>
          <p:cNvPr id="4" name="Date Placeholder 3"/>
          <p:cNvSpPr>
            <a:spLocks noGrp="1"/>
          </p:cNvSpPr>
          <p:nvPr>
            <p:ph type="dt" sz="half" idx="10"/>
          </p:nvPr>
        </p:nvSpPr>
        <p:spPr/>
        <p:txBody>
          <a:bodyPr/>
          <a:lstStyle/>
          <a:p>
            <a:fld id="{869E564F-EB46-4DCA-A4BF-F1801AE49CE3}"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55</a:t>
            </a:fld>
            <a:endParaRPr lang="en-GB"/>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eaLnBrk="1" hangingPunct="1"/>
            <a:r>
              <a:rPr lang="en-US" dirty="0" smtClean="0">
                <a:latin typeface="Garamond" pitchFamily="18" charset="0"/>
              </a:rPr>
              <a:t>Six Sigma Uses a Conversion Table</a:t>
            </a:r>
          </a:p>
        </p:txBody>
      </p:sp>
      <p:sp>
        <p:nvSpPr>
          <p:cNvPr id="31746" name="Slide Number Placeholder 3"/>
          <p:cNvSpPr>
            <a:spLocks noGrp="1"/>
          </p:cNvSpPr>
          <p:nvPr>
            <p:ph type="sldNum" sz="quarter" idx="12"/>
          </p:nvPr>
        </p:nvSpPr>
        <p:spPr>
          <a:noFill/>
        </p:spPr>
        <p:txBody>
          <a:bodyPr>
            <a:normAutofit fontScale="85000" lnSpcReduction="20000"/>
          </a:bodyPr>
          <a:lstStyle/>
          <a:p>
            <a:fld id="{AA6EE373-FA83-4DD8-827B-3D39E204AF98}" type="slidenum">
              <a:rPr lang="en-US" smtClean="0">
                <a:latin typeface="Times New Roman" pitchFamily="18" charset="0"/>
              </a:rPr>
              <a:pPr/>
              <a:t>56</a:t>
            </a:fld>
            <a:endParaRPr lang="en-US" smtClean="0">
              <a:latin typeface="Times New Roman" pitchFamily="18" charset="0"/>
            </a:endParaRPr>
          </a:p>
        </p:txBody>
      </p:sp>
      <p:sp>
        <p:nvSpPr>
          <p:cNvPr id="31749" name="Rectangle 3"/>
          <p:cNvSpPr>
            <a:spLocks noGrp="1" noChangeArrowheads="1"/>
          </p:cNvSpPr>
          <p:nvPr>
            <p:ph sz="quarter" idx="1"/>
          </p:nvPr>
        </p:nvSpPr>
        <p:spPr/>
        <p:txBody>
          <a:bodyPr>
            <a:normAutofit/>
          </a:bodyPr>
          <a:lstStyle/>
          <a:p>
            <a:pPr algn="just" eaLnBrk="1" hangingPunct="1">
              <a:spcBef>
                <a:spcPct val="50000"/>
              </a:spcBef>
            </a:pPr>
            <a:r>
              <a:rPr lang="en-US" sz="2800" i="1" dirty="0" smtClean="0">
                <a:latin typeface="Garamond" pitchFamily="18" charset="0"/>
              </a:rPr>
              <a:t>Six Sigma uses a scoring system that accounts for time, an important factor in determining process variations.</a:t>
            </a:r>
          </a:p>
          <a:p>
            <a:pPr algn="just" eaLnBrk="1" hangingPunct="1">
              <a:spcBef>
                <a:spcPct val="50000"/>
              </a:spcBef>
            </a:pPr>
            <a:r>
              <a:rPr lang="en-US" sz="2600" b="1" dirty="0" smtClean="0">
                <a:latin typeface="Garamond" pitchFamily="18" charset="0"/>
              </a:rPr>
              <a:t>Yield</a:t>
            </a:r>
            <a:r>
              <a:rPr lang="en-US" sz="2600" dirty="0" smtClean="0">
                <a:latin typeface="Garamond" pitchFamily="18" charset="0"/>
              </a:rPr>
              <a:t> represents the number of units handled correctly through the process steps.</a:t>
            </a:r>
          </a:p>
          <a:p>
            <a:pPr algn="just" eaLnBrk="1" hangingPunct="1">
              <a:spcBef>
                <a:spcPct val="50000"/>
              </a:spcBef>
            </a:pPr>
            <a:r>
              <a:rPr lang="en-US" sz="2600" dirty="0" smtClean="0">
                <a:latin typeface="Garamond" pitchFamily="18" charset="0"/>
              </a:rPr>
              <a:t>A </a:t>
            </a:r>
            <a:r>
              <a:rPr lang="en-US" sz="2600" b="1" dirty="0" smtClean="0">
                <a:latin typeface="Garamond" pitchFamily="18" charset="0"/>
              </a:rPr>
              <a:t>defect</a:t>
            </a:r>
            <a:r>
              <a:rPr lang="en-US" sz="2600" dirty="0" smtClean="0">
                <a:latin typeface="Garamond" pitchFamily="18" charset="0"/>
              </a:rPr>
              <a:t> is </a:t>
            </a:r>
            <a:r>
              <a:rPr lang="en-US" sz="2600" i="1" dirty="0" smtClean="0">
                <a:latin typeface="Garamond" pitchFamily="18" charset="0"/>
              </a:rPr>
              <a:t>any instance </a:t>
            </a:r>
            <a:r>
              <a:rPr lang="en-US" sz="2600" dirty="0" smtClean="0">
                <a:latin typeface="Garamond" pitchFamily="18" charset="0"/>
              </a:rPr>
              <a:t>where the product or service fails to meet customer requirements.</a:t>
            </a:r>
          </a:p>
          <a:p>
            <a:pPr algn="just" eaLnBrk="1" hangingPunct="1">
              <a:spcBef>
                <a:spcPct val="50000"/>
              </a:spcBef>
            </a:pPr>
            <a:r>
              <a:rPr lang="en-US" sz="2600" dirty="0" smtClean="0">
                <a:latin typeface="Garamond" pitchFamily="18" charset="0"/>
              </a:rPr>
              <a:t>There can be several opportunities to have a defect.</a:t>
            </a:r>
          </a:p>
        </p:txBody>
      </p:sp>
      <p:sp>
        <p:nvSpPr>
          <p:cNvPr id="5" name="Date Placeholder 4"/>
          <p:cNvSpPr>
            <a:spLocks noGrp="1"/>
          </p:cNvSpPr>
          <p:nvPr>
            <p:ph type="dt" sz="half" idx="10"/>
          </p:nvPr>
        </p:nvSpPr>
        <p:spPr/>
        <p:txBody>
          <a:bodyPr/>
          <a:lstStyle/>
          <a:p>
            <a:fld id="{13E038E5-1B77-43D6-AD4E-B806BD20930E}" type="datetime1">
              <a:rPr lang="en-US" smtClean="0"/>
              <a:pPr/>
              <a:t>11/12/2019</a:t>
            </a:fld>
            <a:endParaRPr lang="en-GB"/>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noAutofit/>
          </a:bodyPr>
          <a:lstStyle/>
          <a:p>
            <a:pPr eaLnBrk="1" hangingPunct="1"/>
            <a:r>
              <a:rPr lang="en-US" sz="2400" b="1" dirty="0" smtClean="0">
                <a:solidFill>
                  <a:schemeClr val="tx1"/>
                </a:solidFill>
                <a:latin typeface="Garamond" pitchFamily="18" charset="0"/>
              </a:rPr>
              <a:t>Figure . Normal Distribution and Standard Deviation</a:t>
            </a:r>
          </a:p>
        </p:txBody>
      </p:sp>
      <p:pic>
        <p:nvPicPr>
          <p:cNvPr id="32773" name="Picture 3"/>
          <p:cNvPicPr>
            <a:picLocks noChangeAspect="1" noChangeArrowheads="1"/>
          </p:cNvPicPr>
          <p:nvPr/>
        </p:nvPicPr>
        <p:blipFill>
          <a:blip r:embed="rId2"/>
          <a:srcRect/>
          <a:stretch>
            <a:fillRect/>
          </a:stretch>
        </p:blipFill>
        <p:spPr bwMode="auto">
          <a:xfrm>
            <a:off x="428596" y="1547813"/>
            <a:ext cx="7786742" cy="4524393"/>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5421AC1E-25D1-4D60-8EFE-102153D86773}"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57</a:t>
            </a:fld>
            <a:endParaRPr lang="en-GB"/>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normAutofit/>
          </a:bodyPr>
          <a:lstStyle/>
          <a:p>
            <a:pPr eaLnBrk="1" hangingPunct="1"/>
            <a:r>
              <a:rPr lang="en-US" dirty="0" smtClean="0">
                <a:solidFill>
                  <a:schemeClr val="tx1"/>
                </a:solidFill>
                <a:latin typeface="Garamond" pitchFamily="18" charset="0"/>
              </a:rPr>
              <a:t>Table : Six Sigma Conversion Table</a:t>
            </a:r>
          </a:p>
        </p:txBody>
      </p:sp>
      <p:sp>
        <p:nvSpPr>
          <p:cNvPr id="33797" name="Text Box 4"/>
          <p:cNvSpPr txBox="1">
            <a:spLocks noChangeArrowheads="1"/>
          </p:cNvSpPr>
          <p:nvPr/>
        </p:nvSpPr>
        <p:spPr bwMode="auto">
          <a:xfrm>
            <a:off x="214281" y="4824412"/>
            <a:ext cx="8597931" cy="954107"/>
          </a:xfrm>
          <a:prstGeom prst="rect">
            <a:avLst/>
          </a:prstGeom>
          <a:noFill/>
          <a:ln w="9525">
            <a:noFill/>
            <a:miter lim="800000"/>
            <a:headEnd/>
            <a:tailEnd/>
          </a:ln>
        </p:spPr>
        <p:txBody>
          <a:bodyPr wrap="square">
            <a:spAutoFit/>
          </a:bodyPr>
          <a:lstStyle/>
          <a:p>
            <a:pPr algn="just"/>
            <a:r>
              <a:rPr lang="en-US" sz="2800" dirty="0">
                <a:latin typeface="Garamond" pitchFamily="18" charset="0"/>
              </a:rPr>
              <a:t>The Six Sigma convention for determining defects is based on the above </a:t>
            </a:r>
            <a:r>
              <a:rPr lang="en-US" sz="2800" dirty="0" smtClean="0">
                <a:latin typeface="Garamond" pitchFamily="18" charset="0"/>
              </a:rPr>
              <a:t> conversion </a:t>
            </a:r>
            <a:r>
              <a:rPr lang="en-US" sz="2800" dirty="0">
                <a:latin typeface="Garamond" pitchFamily="18" charset="0"/>
              </a:rPr>
              <a:t>table. </a:t>
            </a:r>
            <a:endParaRPr lang="en-US" sz="2400" dirty="0">
              <a:latin typeface="Garamond" pitchFamily="18" charset="0"/>
            </a:endParaRPr>
          </a:p>
        </p:txBody>
      </p:sp>
      <p:pic>
        <p:nvPicPr>
          <p:cNvPr id="33798" name="Picture 5" descr="Tbl08-04"/>
          <p:cNvPicPr>
            <a:picLocks noChangeAspect="1" noChangeArrowheads="1"/>
          </p:cNvPicPr>
          <p:nvPr/>
        </p:nvPicPr>
        <p:blipFill>
          <a:blip r:embed="rId2"/>
          <a:srcRect t="8757"/>
          <a:stretch>
            <a:fillRect/>
          </a:stretch>
        </p:blipFill>
        <p:spPr bwMode="auto">
          <a:xfrm>
            <a:off x="381000" y="1676400"/>
            <a:ext cx="8458200" cy="2960688"/>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BFE47135-34DC-4242-9611-9A60464BFB61}" type="datetime1">
              <a:rPr lang="en-US" smtClean="0"/>
              <a:pPr/>
              <a:t>11/12/2019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4498D8E3-13BB-48E9-A361-15A0C2F2F9E0}" type="slidenum">
              <a:rPr lang="en-GB" smtClean="0"/>
              <a:pPr/>
              <a:t>58</a:t>
            </a:fld>
            <a:endParaRPr lang="en-GB"/>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Garamond" pitchFamily="18" charset="0"/>
              </a:rPr>
              <a:t>D. Analyzing Project Processes</a:t>
            </a:r>
            <a:endParaRPr lang="en-GB" dirty="0">
              <a:latin typeface="Garamond" pitchFamily="18" charset="0"/>
            </a:endParaRPr>
          </a:p>
        </p:txBody>
      </p:sp>
      <p:sp>
        <p:nvSpPr>
          <p:cNvPr id="3" name="Content Placeholder 2"/>
          <p:cNvSpPr>
            <a:spLocks noGrp="1"/>
          </p:cNvSpPr>
          <p:nvPr>
            <p:ph sz="quarter" idx="1"/>
          </p:nvPr>
        </p:nvSpPr>
        <p:spPr/>
        <p:txBody>
          <a:bodyPr>
            <a:normAutofit fontScale="92500" lnSpcReduction="20000"/>
          </a:bodyPr>
          <a:lstStyle/>
          <a:p>
            <a:pPr algn="just"/>
            <a:r>
              <a:rPr lang="en-GB" dirty="0" smtClean="0">
                <a:latin typeface="Garamond" pitchFamily="18" charset="0"/>
              </a:rPr>
              <a:t>Having achieved an understanding of data and processes, project managers are ready to analyze processes and solve problems. </a:t>
            </a:r>
          </a:p>
          <a:p>
            <a:pPr algn="just"/>
            <a:r>
              <a:rPr lang="en-GB" dirty="0" smtClean="0">
                <a:latin typeface="Garamond" pitchFamily="18" charset="0"/>
              </a:rPr>
              <a:t>Merely understanding a process is not a sufficient basis for taking action.</a:t>
            </a:r>
          </a:p>
          <a:p>
            <a:pPr algn="just"/>
            <a:r>
              <a:rPr lang="en-GB" dirty="0" smtClean="0">
                <a:latin typeface="Garamond" pitchFamily="18" charset="0"/>
              </a:rPr>
              <a:t> Action without analysis is limited to precedent, intuition, trial and error, or guesswork about what the boss wants.</a:t>
            </a:r>
          </a:p>
          <a:p>
            <a:pPr algn="just"/>
            <a:r>
              <a:rPr lang="en-GB" dirty="0" smtClean="0">
                <a:latin typeface="Garamond" pitchFamily="18" charset="0"/>
              </a:rPr>
              <a:t> None of these approaches is likely to yield happy results. </a:t>
            </a:r>
          </a:p>
          <a:p>
            <a:pPr algn="just"/>
            <a:r>
              <a:rPr lang="en-GB" dirty="0" smtClean="0">
                <a:latin typeface="Garamond" pitchFamily="18" charset="0"/>
              </a:rPr>
              <a:t>Analysis is necessary </a:t>
            </a:r>
            <a:r>
              <a:rPr lang="en-GB" dirty="0" smtClean="0">
                <a:solidFill>
                  <a:srgbClr val="FF0000"/>
                </a:solidFill>
                <a:latin typeface="Garamond" pitchFamily="18" charset="0"/>
              </a:rPr>
              <a:t>to determine the system interaction aspects of the process and cause-effect relationships.</a:t>
            </a:r>
          </a:p>
        </p:txBody>
      </p:sp>
      <p:sp>
        <p:nvSpPr>
          <p:cNvPr id="4" name="Date Placeholder 3"/>
          <p:cNvSpPr>
            <a:spLocks noGrp="1"/>
          </p:cNvSpPr>
          <p:nvPr>
            <p:ph type="dt" sz="half" idx="10"/>
          </p:nvPr>
        </p:nvSpPr>
        <p:spPr/>
        <p:txBody>
          <a:bodyPr/>
          <a:lstStyle/>
          <a:p>
            <a:fld id="{E71B581B-4A82-41B9-B32E-452309AE3AAB}"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59</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just">
              <a:lnSpc>
                <a:spcPct val="110000"/>
              </a:lnSpc>
            </a:pPr>
            <a:r>
              <a:rPr lang="en-GB" dirty="0" smtClean="0">
                <a:latin typeface="Perpetua" pitchFamily="18" charset="0"/>
              </a:rPr>
              <a:t>A </a:t>
            </a:r>
            <a:r>
              <a:rPr lang="en-GB" b="1" dirty="0" smtClean="0">
                <a:latin typeface="Perpetua" pitchFamily="18" charset="0"/>
              </a:rPr>
              <a:t>system of maintaining standards </a:t>
            </a:r>
            <a:r>
              <a:rPr lang="en-GB" dirty="0" smtClean="0">
                <a:latin typeface="Perpetua" pitchFamily="18" charset="0"/>
              </a:rPr>
              <a:t>in manufactured products </a:t>
            </a:r>
            <a:r>
              <a:rPr lang="en-GB" b="1" dirty="0" smtClean="0">
                <a:latin typeface="Perpetua" pitchFamily="18" charset="0"/>
              </a:rPr>
              <a:t>by testing a sample of the output against the specification.</a:t>
            </a:r>
          </a:p>
          <a:p>
            <a:pPr algn="just">
              <a:lnSpc>
                <a:spcPct val="110000"/>
              </a:lnSpc>
            </a:pPr>
            <a:endParaRPr lang="en-GB" b="1" dirty="0" smtClean="0">
              <a:latin typeface="Perpetua" pitchFamily="18" charset="0"/>
            </a:endParaRPr>
          </a:p>
          <a:p>
            <a:pPr algn="just">
              <a:lnSpc>
                <a:spcPct val="110000"/>
              </a:lnSpc>
            </a:pPr>
            <a:r>
              <a:rPr lang="en-GB" dirty="0" smtClean="0">
                <a:latin typeface="Perpetua" pitchFamily="18" charset="0"/>
              </a:rPr>
              <a:t>Quality control is the </a:t>
            </a:r>
            <a:r>
              <a:rPr lang="en-GB" b="1" dirty="0" smtClean="0">
                <a:latin typeface="Perpetua" pitchFamily="18" charset="0"/>
              </a:rPr>
              <a:t>set of measures and procedures </a:t>
            </a:r>
            <a:r>
              <a:rPr lang="en-GB" i="1" dirty="0" smtClean="0">
                <a:latin typeface="Perpetua" pitchFamily="18" charset="0"/>
              </a:rPr>
              <a:t>to follow in order to ensure that the quality of a product is maintained and improved against a set of benchmarks </a:t>
            </a:r>
            <a:r>
              <a:rPr lang="en-GB" dirty="0" smtClean="0">
                <a:latin typeface="Perpetua" pitchFamily="18" charset="0"/>
              </a:rPr>
              <a:t>and that any errors encountered are either eliminated or reduced. </a:t>
            </a:r>
          </a:p>
          <a:p>
            <a:pPr algn="just">
              <a:lnSpc>
                <a:spcPct val="110000"/>
              </a:lnSpc>
            </a:pPr>
            <a:r>
              <a:rPr lang="en-GB" dirty="0" smtClean="0">
                <a:latin typeface="Perpetua" pitchFamily="18" charset="0"/>
              </a:rPr>
              <a:t>The focus of quality control is to ensure that the product and product manufacturing are not only consistent but also in line with customer requirements.</a:t>
            </a:r>
          </a:p>
          <a:p>
            <a:endParaRPr lang="en-US" dirty="0"/>
          </a:p>
        </p:txBody>
      </p:sp>
      <p:sp>
        <p:nvSpPr>
          <p:cNvPr id="4" name="Date Placeholder 3"/>
          <p:cNvSpPr>
            <a:spLocks noGrp="1"/>
          </p:cNvSpPr>
          <p:nvPr>
            <p:ph type="dt" sz="half" idx="10"/>
          </p:nvPr>
        </p:nvSpPr>
        <p:spPr/>
        <p:txBody>
          <a:bodyPr/>
          <a:lstStyle/>
          <a:p>
            <a:fld id="{402E216F-4A3C-4DA2-A03E-DB5F254F4484}"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6</a:t>
            </a:fld>
            <a:endParaRPr lang="en-GB"/>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 </a:t>
            </a:r>
            <a:r>
              <a:rPr lang="en-GB" dirty="0" smtClean="0">
                <a:latin typeface="Garamond" pitchFamily="18" charset="0"/>
              </a:rPr>
              <a:t> Tools for Analyzing Processes</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p:txBody>
          <a:bodyPr>
            <a:normAutofit/>
          </a:bodyPr>
          <a:lstStyle/>
          <a:p>
            <a:pPr>
              <a:buNone/>
            </a:pPr>
            <a:r>
              <a:rPr lang="en-GB" b="1" dirty="0" smtClean="0">
                <a:latin typeface="Garamond" pitchFamily="18" charset="0"/>
              </a:rPr>
              <a:t>10. Cause and Effect Diagrams</a:t>
            </a:r>
          </a:p>
          <a:p>
            <a:r>
              <a:rPr lang="en-GB" dirty="0" smtClean="0">
                <a:latin typeface="Garamond" pitchFamily="18" charset="0"/>
              </a:rPr>
              <a:t>This diagram is sometimes called a “fishbone diagram” because of its shape and sometimes called an “Ishikawa diagram” in </a:t>
            </a:r>
            <a:r>
              <a:rPr lang="en-GB" dirty="0" err="1" smtClean="0">
                <a:latin typeface="Garamond" pitchFamily="18" charset="0"/>
              </a:rPr>
              <a:t>honor</a:t>
            </a:r>
            <a:r>
              <a:rPr lang="en-GB" dirty="0" smtClean="0">
                <a:latin typeface="Garamond" pitchFamily="18" charset="0"/>
              </a:rPr>
              <a:t> of its developer, Dr. Kaoru Ishikawa. </a:t>
            </a:r>
          </a:p>
          <a:p>
            <a:r>
              <a:rPr lang="en-GB" dirty="0" smtClean="0">
                <a:solidFill>
                  <a:srgbClr val="FF0000"/>
                </a:solidFill>
                <a:latin typeface="Garamond" pitchFamily="18" charset="0"/>
              </a:rPr>
              <a:t>It is used to identify, explore, and graphically display all possible causes related to a problem, including root causes. </a:t>
            </a:r>
            <a:endParaRPr lang="en-GB" dirty="0">
              <a:solidFill>
                <a:srgbClr val="FF0000"/>
              </a:solidFill>
              <a:latin typeface="Garamond" pitchFamily="18" charset="0"/>
            </a:endParaRPr>
          </a:p>
        </p:txBody>
      </p:sp>
      <p:sp>
        <p:nvSpPr>
          <p:cNvPr id="4" name="Date Placeholder 3"/>
          <p:cNvSpPr>
            <a:spLocks noGrp="1"/>
          </p:cNvSpPr>
          <p:nvPr>
            <p:ph type="dt" sz="half" idx="10"/>
          </p:nvPr>
        </p:nvSpPr>
        <p:spPr/>
        <p:txBody>
          <a:bodyPr/>
          <a:lstStyle/>
          <a:p>
            <a:fld id="{75EE72C1-B37C-4BC1-BC58-864B08D1B1CA}"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60</a:t>
            </a:fld>
            <a:endParaRPr lang="en-GB"/>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285720" y="1600200"/>
            <a:ext cx="8643998" cy="5043510"/>
          </a:xfrm>
        </p:spPr>
        <p:txBody>
          <a:bodyPr>
            <a:normAutofit fontScale="55000" lnSpcReduction="20000"/>
          </a:bodyPr>
          <a:lstStyle/>
          <a:p>
            <a:pPr algn="just">
              <a:lnSpc>
                <a:spcPct val="120000"/>
              </a:lnSpc>
              <a:buNone/>
            </a:pPr>
            <a:r>
              <a:rPr lang="en-GB" dirty="0" smtClean="0">
                <a:latin typeface="Garamond" pitchFamily="18" charset="0"/>
              </a:rPr>
              <a:t>	</a:t>
            </a:r>
            <a:r>
              <a:rPr lang="en-GB" sz="3200" dirty="0" smtClean="0">
                <a:latin typeface="Garamond" pitchFamily="18" charset="0"/>
              </a:rPr>
              <a:t>Using a cause and effect diagram includes four steps:</a:t>
            </a:r>
          </a:p>
          <a:p>
            <a:pPr algn="just">
              <a:lnSpc>
                <a:spcPct val="120000"/>
              </a:lnSpc>
              <a:buNone/>
            </a:pPr>
            <a:r>
              <a:rPr lang="en-GB" sz="3200" dirty="0" smtClean="0">
                <a:latin typeface="Garamond" pitchFamily="18" charset="0"/>
              </a:rPr>
              <a:t>1.  </a:t>
            </a:r>
            <a:r>
              <a:rPr lang="en-GB" sz="3200" b="1" dirty="0" smtClean="0">
                <a:latin typeface="Garamond" pitchFamily="18" charset="0"/>
              </a:rPr>
              <a:t>Identify and define the </a:t>
            </a:r>
            <a:r>
              <a:rPr lang="en-GB" sz="3200" b="1" dirty="0" smtClean="0">
                <a:solidFill>
                  <a:srgbClr val="FF0000"/>
                </a:solidFill>
                <a:latin typeface="Garamond" pitchFamily="18" charset="0"/>
              </a:rPr>
              <a:t>problem</a:t>
            </a:r>
            <a:r>
              <a:rPr lang="en-GB" sz="3200" b="1" dirty="0" smtClean="0">
                <a:latin typeface="Garamond" pitchFamily="18" charset="0"/>
              </a:rPr>
              <a:t>. </a:t>
            </a:r>
            <a:r>
              <a:rPr lang="en-GB" sz="3200" dirty="0" smtClean="0">
                <a:latin typeface="Garamond" pitchFamily="18" charset="0"/>
              </a:rPr>
              <a:t>Determine the extent of the problem to be addressed. </a:t>
            </a:r>
          </a:p>
          <a:p>
            <a:pPr algn="just">
              <a:lnSpc>
                <a:spcPct val="120000"/>
              </a:lnSpc>
              <a:buNone/>
            </a:pPr>
            <a:r>
              <a:rPr lang="en-GB" sz="3200" dirty="0" smtClean="0">
                <a:latin typeface="Garamond" pitchFamily="18" charset="0"/>
              </a:rPr>
              <a:t>2. </a:t>
            </a:r>
            <a:r>
              <a:rPr lang="en-GB" sz="3200" b="1" dirty="0" smtClean="0">
                <a:latin typeface="Garamond" pitchFamily="18" charset="0"/>
              </a:rPr>
              <a:t>Identify </a:t>
            </a:r>
            <a:r>
              <a:rPr lang="en-GB" sz="3200" b="1" dirty="0" smtClean="0">
                <a:solidFill>
                  <a:srgbClr val="FF0000"/>
                </a:solidFill>
                <a:latin typeface="Garamond" pitchFamily="18" charset="0"/>
              </a:rPr>
              <a:t>major categories </a:t>
            </a:r>
            <a:r>
              <a:rPr lang="en-GB" sz="3200" b="1" dirty="0" smtClean="0">
                <a:latin typeface="Garamond" pitchFamily="18" charset="0"/>
              </a:rPr>
              <a:t>for causes. </a:t>
            </a:r>
            <a:r>
              <a:rPr lang="en-GB" sz="3200" dirty="0" smtClean="0">
                <a:latin typeface="Garamond" pitchFamily="18" charset="0"/>
              </a:rPr>
              <a:t>Causes constitute a unique set for individual problems. General models for causes may be useful as a start (for  example, people, policies, procedures, and equipment), but each analysis effort must consider causes relevant to the specific problem, not simply a predefined set that may well be incomplete.</a:t>
            </a:r>
          </a:p>
          <a:p>
            <a:pPr algn="just">
              <a:lnSpc>
                <a:spcPct val="120000"/>
              </a:lnSpc>
              <a:buNone/>
            </a:pPr>
            <a:r>
              <a:rPr lang="en-GB" sz="3200" dirty="0" smtClean="0">
                <a:latin typeface="Garamond" pitchFamily="18" charset="0"/>
              </a:rPr>
              <a:t>3. </a:t>
            </a:r>
            <a:r>
              <a:rPr lang="en-GB" sz="3200" b="1" dirty="0" smtClean="0">
                <a:latin typeface="Garamond" pitchFamily="18" charset="0"/>
              </a:rPr>
              <a:t>Decompose </a:t>
            </a:r>
            <a:r>
              <a:rPr lang="en-GB" sz="3200" b="1" dirty="0" smtClean="0">
                <a:solidFill>
                  <a:srgbClr val="FF0000"/>
                </a:solidFill>
                <a:latin typeface="Garamond" pitchFamily="18" charset="0"/>
              </a:rPr>
              <a:t>major causes </a:t>
            </a:r>
            <a:r>
              <a:rPr lang="en-GB" sz="3200" b="1" dirty="0" smtClean="0">
                <a:latin typeface="Garamond" pitchFamily="18" charset="0"/>
              </a:rPr>
              <a:t>down several levels. </a:t>
            </a:r>
            <a:r>
              <a:rPr lang="en-GB" sz="3200" dirty="0" smtClean="0">
                <a:latin typeface="Garamond" pitchFamily="18" charset="0"/>
              </a:rPr>
              <a:t>Carefully analyze each cause and determine what aspects or elements within that category might contribute to the problem being analyzed. Then analyze each aspect or element to determine what sub-elements might contribute to the problem. Then analyze each </a:t>
            </a:r>
            <a:r>
              <a:rPr lang="en-GB" sz="3200" dirty="0" err="1" smtClean="0">
                <a:latin typeface="Garamond" pitchFamily="18" charset="0"/>
              </a:rPr>
              <a:t>subelement</a:t>
            </a:r>
            <a:r>
              <a:rPr lang="en-GB" sz="3200" dirty="0" smtClean="0">
                <a:latin typeface="Garamond" pitchFamily="18" charset="0"/>
              </a:rPr>
              <a:t>, and so on until the project team is comfortable that analysis is complete.</a:t>
            </a:r>
          </a:p>
          <a:p>
            <a:pPr algn="just">
              <a:lnSpc>
                <a:spcPct val="120000"/>
              </a:lnSpc>
              <a:buNone/>
            </a:pPr>
            <a:r>
              <a:rPr lang="en-GB" sz="3200" dirty="0" smtClean="0">
                <a:latin typeface="Garamond" pitchFamily="18" charset="0"/>
              </a:rPr>
              <a:t>4.  </a:t>
            </a:r>
            <a:r>
              <a:rPr lang="en-GB" sz="3200" b="1" dirty="0" smtClean="0">
                <a:latin typeface="Garamond" pitchFamily="18" charset="0"/>
              </a:rPr>
              <a:t>Identify </a:t>
            </a:r>
            <a:r>
              <a:rPr lang="en-GB" sz="3200" b="1" dirty="0" smtClean="0">
                <a:solidFill>
                  <a:srgbClr val="FF0000"/>
                </a:solidFill>
                <a:latin typeface="Garamond" pitchFamily="18" charset="0"/>
              </a:rPr>
              <a:t>root causes</a:t>
            </a:r>
            <a:r>
              <a:rPr lang="en-GB" sz="3200" b="1" dirty="0" smtClean="0">
                <a:latin typeface="Garamond" pitchFamily="18" charset="0"/>
              </a:rPr>
              <a:t>. </a:t>
            </a:r>
            <a:r>
              <a:rPr lang="en-GB" sz="3200" dirty="0" smtClean="0">
                <a:latin typeface="Garamond" pitchFamily="18" charset="0"/>
              </a:rPr>
              <a:t>Review the diagram and identify multiple occurrences of causes. For example, in a diagram with four categories, the </a:t>
            </a:r>
            <a:r>
              <a:rPr lang="en-GB" sz="3200" dirty="0" err="1" smtClean="0">
                <a:latin typeface="Garamond" pitchFamily="18" charset="0"/>
              </a:rPr>
              <a:t>subelement</a:t>
            </a:r>
            <a:r>
              <a:rPr lang="en-GB" sz="3200" dirty="0" smtClean="0">
                <a:latin typeface="Garamond" pitchFamily="18" charset="0"/>
              </a:rPr>
              <a:t> “budget” may occur at several levels within each category. </a:t>
            </a:r>
            <a:r>
              <a:rPr lang="en-GB" sz="3200" dirty="0" smtClean="0">
                <a:solidFill>
                  <a:srgbClr val="FF0000"/>
                </a:solidFill>
                <a:latin typeface="Garamond" pitchFamily="18" charset="0"/>
              </a:rPr>
              <a:t>Multiple occurrences indicate a root cause</a:t>
            </a:r>
            <a:r>
              <a:rPr lang="en-GB" sz="3200" dirty="0" smtClean="0">
                <a:latin typeface="Garamond" pitchFamily="18" charset="0"/>
              </a:rPr>
              <a:t>; that is, a single cause that has many instances of effect throughout the process.</a:t>
            </a:r>
          </a:p>
          <a:p>
            <a:pPr algn="just">
              <a:lnSpc>
                <a:spcPct val="120000"/>
              </a:lnSpc>
            </a:pPr>
            <a:endParaRPr lang="en-GB" sz="3200" dirty="0"/>
          </a:p>
        </p:txBody>
      </p:sp>
      <p:sp>
        <p:nvSpPr>
          <p:cNvPr id="4" name="Date Placeholder 3"/>
          <p:cNvSpPr>
            <a:spLocks noGrp="1"/>
          </p:cNvSpPr>
          <p:nvPr>
            <p:ph type="dt" sz="half" idx="10"/>
          </p:nvPr>
        </p:nvSpPr>
        <p:spPr/>
        <p:txBody>
          <a:bodyPr/>
          <a:lstStyle/>
          <a:p>
            <a:fld id="{A50632E6-28FD-4680-B71C-2F5E11E1772B}"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61</a:t>
            </a:fld>
            <a:endParaRPr lang="en-GB"/>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4"/>
          <p:cNvSpPr>
            <a:spLocks noGrp="1"/>
          </p:cNvSpPr>
          <p:nvPr>
            <p:ph type="sldNum" sz="quarter" idx="12"/>
          </p:nvPr>
        </p:nvSpPr>
        <p:spPr>
          <a:noFill/>
        </p:spPr>
        <p:txBody>
          <a:bodyPr>
            <a:normAutofit fontScale="85000" lnSpcReduction="20000"/>
          </a:bodyPr>
          <a:lstStyle/>
          <a:p>
            <a:fld id="{90E9D111-1B39-4D22-BE9B-68A52BDAF548}" type="slidenum">
              <a:rPr lang="en-US"/>
              <a:pPr/>
              <a:t>62</a:t>
            </a:fld>
            <a:endParaRPr lang="en-US"/>
          </a:p>
        </p:txBody>
      </p:sp>
      <p:sp>
        <p:nvSpPr>
          <p:cNvPr id="11268" name="Rectangle 2"/>
          <p:cNvSpPr>
            <a:spLocks noGrp="1" noChangeArrowheads="1"/>
          </p:cNvSpPr>
          <p:nvPr>
            <p:ph type="title"/>
          </p:nvPr>
        </p:nvSpPr>
        <p:spPr/>
        <p:txBody>
          <a:bodyPr>
            <a:noAutofit/>
          </a:bodyPr>
          <a:lstStyle/>
          <a:p>
            <a:pPr eaLnBrk="1" hangingPunct="1"/>
            <a:r>
              <a:rPr lang="en-US" sz="3200" dirty="0" smtClean="0">
                <a:latin typeface="Garamond" pitchFamily="18" charset="0"/>
              </a:rPr>
              <a:t>Figure . Sample Fishbone or Ishikawa Diagram</a:t>
            </a:r>
          </a:p>
        </p:txBody>
      </p:sp>
      <p:pic>
        <p:nvPicPr>
          <p:cNvPr id="11269" name="Picture 3"/>
          <p:cNvPicPr>
            <a:picLocks noChangeAspect="1" noChangeArrowheads="1"/>
          </p:cNvPicPr>
          <p:nvPr/>
        </p:nvPicPr>
        <p:blipFill>
          <a:blip r:embed="rId2"/>
          <a:srcRect/>
          <a:stretch>
            <a:fillRect/>
          </a:stretch>
        </p:blipFill>
        <p:spPr bwMode="auto">
          <a:xfrm>
            <a:off x="1219200" y="1317625"/>
            <a:ext cx="7391400" cy="4873625"/>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5E4D6AC6-6614-4773-9081-B10E85F84603}" type="datetime1">
              <a:rPr lang="en-US" smtClean="0"/>
              <a:pPr/>
              <a:t>11/12/2019</a:t>
            </a:fld>
            <a:endParaRPr lang="en-GB"/>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
            </a:r>
            <a:br>
              <a:rPr lang="en-GB" dirty="0" smtClean="0"/>
            </a:br>
            <a:r>
              <a:rPr lang="en-GB" dirty="0" smtClean="0">
                <a:latin typeface="Garamond" pitchFamily="18" charset="0"/>
              </a:rPr>
              <a:t>11. Pillar Diagrams</a:t>
            </a:r>
            <a:br>
              <a:rPr lang="en-GB" dirty="0" smtClean="0">
                <a:latin typeface="Garamond" pitchFamily="18" charset="0"/>
              </a:rPr>
            </a:br>
            <a:endParaRPr lang="en-GB" dirty="0">
              <a:latin typeface="Garamond" pitchFamily="18" charset="0"/>
            </a:endParaRPr>
          </a:p>
        </p:txBody>
      </p:sp>
      <p:sp>
        <p:nvSpPr>
          <p:cNvPr id="4" name="Content Placeholder 3"/>
          <p:cNvSpPr>
            <a:spLocks noGrp="1"/>
          </p:cNvSpPr>
          <p:nvPr>
            <p:ph sz="quarter" idx="1"/>
          </p:nvPr>
        </p:nvSpPr>
        <p:spPr>
          <a:xfrm>
            <a:off x="612648" y="1600200"/>
            <a:ext cx="8153400" cy="5043510"/>
          </a:xfrm>
        </p:spPr>
        <p:txBody>
          <a:bodyPr>
            <a:normAutofit fontScale="77500" lnSpcReduction="20000"/>
          </a:bodyPr>
          <a:lstStyle/>
          <a:p>
            <a:pPr algn="just"/>
            <a:r>
              <a:rPr lang="en-GB" dirty="0" smtClean="0">
                <a:latin typeface="Garamond" pitchFamily="18" charset="0"/>
              </a:rPr>
              <a:t>A cause and effect diagram is a powerful tool for analyzing a single problem and identifying all the possible causes. </a:t>
            </a:r>
          </a:p>
          <a:p>
            <a:pPr algn="just"/>
            <a:r>
              <a:rPr lang="en-GB" dirty="0" smtClean="0">
                <a:solidFill>
                  <a:srgbClr val="FF0000"/>
                </a:solidFill>
                <a:latin typeface="Garamond" pitchFamily="18" charset="0"/>
              </a:rPr>
              <a:t>Sometimes a project team may want to analyze a situation in which </a:t>
            </a:r>
            <a:r>
              <a:rPr lang="en-GB" b="1" dirty="0" smtClean="0">
                <a:solidFill>
                  <a:srgbClr val="FF0000"/>
                </a:solidFill>
                <a:latin typeface="Garamond" pitchFamily="18" charset="0"/>
              </a:rPr>
              <a:t>multiple problems are related to multiple causes</a:t>
            </a:r>
            <a:r>
              <a:rPr lang="en-GB" dirty="0" smtClean="0">
                <a:solidFill>
                  <a:srgbClr val="FF0000"/>
                </a:solidFill>
                <a:latin typeface="Garamond" pitchFamily="18" charset="0"/>
              </a:rPr>
              <a:t>, all of which are generally known or can be identified readily and exist in limited number.</a:t>
            </a:r>
          </a:p>
          <a:p>
            <a:pPr algn="just"/>
            <a:r>
              <a:rPr lang="en-GB" dirty="0" smtClean="0">
                <a:latin typeface="Garamond" pitchFamily="18" charset="0"/>
              </a:rPr>
              <a:t> A pillar diagram allows a project team to do just that. </a:t>
            </a:r>
          </a:p>
          <a:p>
            <a:pPr algn="just"/>
            <a:r>
              <a:rPr lang="en-GB" dirty="0" smtClean="0">
                <a:latin typeface="Garamond" pitchFamily="18" charset="0"/>
              </a:rPr>
              <a:t>A pillar diagram is a combination of a cause and effect diagram and another quality tool, the interrelationship digraph.</a:t>
            </a:r>
          </a:p>
          <a:p>
            <a:pPr algn="just"/>
            <a:r>
              <a:rPr lang="en-GB" dirty="0" smtClean="0">
                <a:latin typeface="Garamond" pitchFamily="18" charset="0"/>
              </a:rPr>
              <a:t> It addresses multiple problems (a cause and effect diagram addresses just one) and it shows relationships among a limited set of causes and results.</a:t>
            </a:r>
          </a:p>
          <a:p>
            <a:pPr algn="just"/>
            <a:r>
              <a:rPr lang="en-GB" dirty="0" smtClean="0">
                <a:latin typeface="Garamond" pitchFamily="18" charset="0"/>
              </a:rPr>
              <a:t> An interrelationship digraph is used to determine relationships among all contributing elements of a system. </a:t>
            </a:r>
          </a:p>
          <a:p>
            <a:pPr algn="just"/>
            <a:r>
              <a:rPr lang="en-GB" dirty="0" smtClean="0">
                <a:latin typeface="Garamond" pitchFamily="18" charset="0"/>
              </a:rPr>
              <a:t>The purpose of a pillar diagram is to identify root causes related to multiple results. </a:t>
            </a:r>
            <a:endParaRPr lang="en-GB" dirty="0">
              <a:latin typeface="Garamond" pitchFamily="18" charset="0"/>
            </a:endParaRPr>
          </a:p>
        </p:txBody>
      </p:sp>
      <p:sp>
        <p:nvSpPr>
          <p:cNvPr id="5" name="Date Placeholder 4"/>
          <p:cNvSpPr>
            <a:spLocks noGrp="1"/>
          </p:cNvSpPr>
          <p:nvPr>
            <p:ph type="dt" sz="half" idx="10"/>
          </p:nvPr>
        </p:nvSpPr>
        <p:spPr/>
        <p:txBody>
          <a:bodyPr/>
          <a:lstStyle/>
          <a:p>
            <a:fld id="{2E3B9946-E222-48C6-B845-C0BE462D2CE5}" type="datetime1">
              <a:rPr lang="en-US" smtClean="0"/>
              <a:pPr/>
              <a:t>11/12/2019</a:t>
            </a:fld>
            <a:endParaRPr lang="en-GB"/>
          </a:p>
        </p:txBody>
      </p:sp>
      <p:sp>
        <p:nvSpPr>
          <p:cNvPr id="6" name="Slide Number Placeholder 5"/>
          <p:cNvSpPr>
            <a:spLocks noGrp="1"/>
          </p:cNvSpPr>
          <p:nvPr>
            <p:ph type="sldNum" sz="quarter" idx="12"/>
          </p:nvPr>
        </p:nvSpPr>
        <p:spPr/>
        <p:txBody>
          <a:bodyPr>
            <a:normAutofit fontScale="85000" lnSpcReduction="20000"/>
          </a:bodyPr>
          <a:lstStyle/>
          <a:p>
            <a:fld id="{4498D8E3-13BB-48E9-A361-15A0C2F2F9E0}" type="slidenum">
              <a:rPr lang="en-GB" smtClean="0"/>
              <a:pPr/>
              <a:t>63</a:t>
            </a:fld>
            <a:endParaRPr lang="en-GB"/>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0"/>
            <a:ext cx="8153400" cy="1214422"/>
          </a:xfrm>
        </p:spPr>
        <p:txBody>
          <a:bodyPr>
            <a:normAutofit fontScale="90000"/>
          </a:bodyPr>
          <a:lstStyle/>
          <a:p>
            <a:r>
              <a:rPr lang="en-GB" dirty="0" smtClean="0">
                <a:latin typeface="Garamond" pitchFamily="18" charset="0"/>
              </a:rPr>
              <a:t/>
            </a:r>
            <a:br>
              <a:rPr lang="en-GB" dirty="0" smtClean="0">
                <a:latin typeface="Garamond" pitchFamily="18" charset="0"/>
              </a:rPr>
            </a:br>
            <a:r>
              <a:rPr lang="en-GB" dirty="0" smtClean="0">
                <a:latin typeface="Garamond" pitchFamily="18" charset="0"/>
              </a:rPr>
              <a:t>To create a pillar diagram:</a:t>
            </a:r>
            <a:br>
              <a:rPr lang="en-GB" dirty="0" smtClean="0">
                <a:latin typeface="Garamond" pitchFamily="18" charset="0"/>
              </a:rPr>
            </a:br>
            <a:endParaRPr lang="en-GB" dirty="0"/>
          </a:p>
        </p:txBody>
      </p:sp>
      <p:sp>
        <p:nvSpPr>
          <p:cNvPr id="3" name="Content Placeholder 2"/>
          <p:cNvSpPr>
            <a:spLocks noGrp="1"/>
          </p:cNvSpPr>
          <p:nvPr>
            <p:ph sz="quarter" idx="1"/>
          </p:nvPr>
        </p:nvSpPr>
        <p:spPr>
          <a:xfrm>
            <a:off x="214282" y="1428736"/>
            <a:ext cx="8786874" cy="5214974"/>
          </a:xfrm>
        </p:spPr>
        <p:txBody>
          <a:bodyPr>
            <a:noAutofit/>
          </a:bodyPr>
          <a:lstStyle/>
          <a:p>
            <a:pPr>
              <a:buNone/>
            </a:pPr>
            <a:r>
              <a:rPr lang="en-GB" sz="2400" dirty="0" smtClean="0">
                <a:latin typeface="Garamond" pitchFamily="18" charset="0"/>
              </a:rPr>
              <a:t>1. </a:t>
            </a:r>
            <a:r>
              <a:rPr lang="en-GB" sz="2400" b="1" dirty="0" smtClean="0">
                <a:latin typeface="Garamond" pitchFamily="18" charset="0"/>
              </a:rPr>
              <a:t>Build the pillars by identifying results, then causes. </a:t>
            </a:r>
            <a:r>
              <a:rPr lang="en-GB" sz="2400" dirty="0" smtClean="0">
                <a:latin typeface="Garamond" pitchFamily="18" charset="0"/>
              </a:rPr>
              <a:t>Results and causes are represented by boxes stacked on top of one another, resembling a pillar.</a:t>
            </a:r>
          </a:p>
          <a:p>
            <a:pPr>
              <a:buNone/>
            </a:pPr>
            <a:r>
              <a:rPr lang="en-GB" sz="2400" dirty="0" smtClean="0">
                <a:latin typeface="Garamond" pitchFamily="18" charset="0"/>
              </a:rPr>
              <a:t>2. </a:t>
            </a:r>
            <a:r>
              <a:rPr lang="en-GB" sz="2400" b="1" dirty="0" smtClean="0">
                <a:latin typeface="Garamond" pitchFamily="18" charset="0"/>
              </a:rPr>
              <a:t>Connect causes to relevant results using arrows. Analyze each cause </a:t>
            </a:r>
            <a:r>
              <a:rPr lang="en-GB" sz="2400" dirty="0" smtClean="0">
                <a:latin typeface="Garamond" pitchFamily="18" charset="0"/>
              </a:rPr>
              <a:t>against each result in successive pair-wise comparisons. If there is a relevant relationship from the cause to the result, connect the cause box to the result box with an arrow.</a:t>
            </a:r>
          </a:p>
          <a:p>
            <a:pPr>
              <a:buNone/>
            </a:pPr>
            <a:r>
              <a:rPr lang="en-GB" sz="2400" dirty="0" smtClean="0">
                <a:latin typeface="Garamond" pitchFamily="18" charset="0"/>
              </a:rPr>
              <a:t>3. </a:t>
            </a:r>
            <a:r>
              <a:rPr lang="en-GB" sz="2400" b="1" dirty="0" smtClean="0">
                <a:latin typeface="Garamond" pitchFamily="18" charset="0"/>
              </a:rPr>
              <a:t>Count the “out” arrows for each cause.</a:t>
            </a:r>
          </a:p>
          <a:p>
            <a:pPr>
              <a:buNone/>
            </a:pPr>
            <a:r>
              <a:rPr lang="en-GB" sz="2400" dirty="0" smtClean="0">
                <a:latin typeface="Garamond" pitchFamily="18" charset="0"/>
              </a:rPr>
              <a:t>4. </a:t>
            </a:r>
            <a:r>
              <a:rPr lang="en-GB" sz="2400" b="1" dirty="0" smtClean="0">
                <a:latin typeface="Garamond" pitchFamily="18" charset="0"/>
              </a:rPr>
              <a:t>Identify root causes. Causes with the most arrows are root causes; that </a:t>
            </a:r>
            <a:r>
              <a:rPr lang="en-GB" sz="2400" dirty="0" smtClean="0">
                <a:latin typeface="Garamond" pitchFamily="18" charset="0"/>
              </a:rPr>
              <a:t>is, causes that influence the most results.</a:t>
            </a:r>
            <a:endParaRPr lang="en-GB" sz="2400" dirty="0">
              <a:latin typeface="Garamond" pitchFamily="18" charset="0"/>
            </a:endParaRPr>
          </a:p>
        </p:txBody>
      </p:sp>
      <p:sp>
        <p:nvSpPr>
          <p:cNvPr id="4" name="Date Placeholder 3"/>
          <p:cNvSpPr>
            <a:spLocks noGrp="1"/>
          </p:cNvSpPr>
          <p:nvPr>
            <p:ph type="dt" sz="half" idx="10"/>
          </p:nvPr>
        </p:nvSpPr>
        <p:spPr/>
        <p:txBody>
          <a:bodyPr/>
          <a:lstStyle/>
          <a:p>
            <a:fld id="{7A5956A9-5DC2-4751-90DC-9901DCF3FB09}"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64</a:t>
            </a:fld>
            <a:endParaRPr lang="en-GB"/>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solidFill>
                  <a:schemeClr val="tx1"/>
                </a:solidFill>
                <a:latin typeface="Garamond" pitchFamily="18" charset="0"/>
              </a:rPr>
              <a:t>Figure. Pillar Diagram for Late Monthly Status Reports.</a:t>
            </a:r>
            <a:endParaRPr lang="en-GB" sz="2800" dirty="0">
              <a:solidFill>
                <a:schemeClr val="tx1"/>
              </a:solidFill>
              <a:latin typeface="Garamond" pitchFamily="18" charset="0"/>
            </a:endParaRPr>
          </a:p>
        </p:txBody>
      </p:sp>
      <p:sp>
        <p:nvSpPr>
          <p:cNvPr id="5" name="Rectangle 4"/>
          <p:cNvSpPr/>
          <p:nvPr/>
        </p:nvSpPr>
        <p:spPr>
          <a:xfrm>
            <a:off x="1000100" y="1785926"/>
            <a:ext cx="214314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Wrong guidance</a:t>
            </a:r>
          </a:p>
        </p:txBody>
      </p:sp>
      <p:sp>
        <p:nvSpPr>
          <p:cNvPr id="6" name="Rectangle 5"/>
          <p:cNvSpPr/>
          <p:nvPr/>
        </p:nvSpPr>
        <p:spPr>
          <a:xfrm>
            <a:off x="1000100" y="3571876"/>
            <a:ext cx="214314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Excessive workload</a:t>
            </a:r>
          </a:p>
        </p:txBody>
      </p:sp>
      <p:sp>
        <p:nvSpPr>
          <p:cNvPr id="7" name="Rectangle 6"/>
          <p:cNvSpPr/>
          <p:nvPr/>
        </p:nvSpPr>
        <p:spPr>
          <a:xfrm>
            <a:off x="1000100" y="4429132"/>
            <a:ext cx="214314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Computation error</a:t>
            </a:r>
          </a:p>
        </p:txBody>
      </p:sp>
      <p:sp>
        <p:nvSpPr>
          <p:cNvPr id="8" name="Rectangle 7"/>
          <p:cNvSpPr/>
          <p:nvPr/>
        </p:nvSpPr>
        <p:spPr>
          <a:xfrm>
            <a:off x="1000100" y="5357826"/>
            <a:ext cx="214314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Human error</a:t>
            </a:r>
            <a:endParaRPr lang="en-GB" dirty="0"/>
          </a:p>
        </p:txBody>
      </p:sp>
      <p:sp>
        <p:nvSpPr>
          <p:cNvPr id="9" name="Rectangle 8"/>
          <p:cNvSpPr/>
          <p:nvPr/>
        </p:nvSpPr>
        <p:spPr>
          <a:xfrm>
            <a:off x="1000100" y="2714620"/>
            <a:ext cx="214314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Bad input</a:t>
            </a:r>
            <a:endParaRPr lang="en-GB" dirty="0"/>
          </a:p>
        </p:txBody>
      </p:sp>
      <p:sp>
        <p:nvSpPr>
          <p:cNvPr id="10" name="Rectangle 9"/>
          <p:cNvSpPr/>
          <p:nvPr/>
        </p:nvSpPr>
        <p:spPr>
          <a:xfrm>
            <a:off x="5500694" y="1428736"/>
            <a:ext cx="292895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Late submission</a:t>
            </a:r>
            <a:endParaRPr lang="en-GB" dirty="0"/>
          </a:p>
        </p:txBody>
      </p:sp>
      <p:sp>
        <p:nvSpPr>
          <p:cNvPr id="15" name="Rectangle 14"/>
          <p:cNvSpPr/>
          <p:nvPr/>
        </p:nvSpPr>
        <p:spPr>
          <a:xfrm>
            <a:off x="5500694" y="2143116"/>
            <a:ext cx="3000396"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Missing attachments</a:t>
            </a:r>
            <a:endParaRPr lang="en-GB" dirty="0"/>
          </a:p>
        </p:txBody>
      </p:sp>
      <p:sp>
        <p:nvSpPr>
          <p:cNvPr id="17" name="Rectangle 16"/>
          <p:cNvSpPr/>
          <p:nvPr/>
        </p:nvSpPr>
        <p:spPr>
          <a:xfrm>
            <a:off x="5572132" y="2786058"/>
            <a:ext cx="2928958"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Charge code number error</a:t>
            </a:r>
            <a:endParaRPr lang="en-GB" dirty="0"/>
          </a:p>
        </p:txBody>
      </p:sp>
      <p:sp>
        <p:nvSpPr>
          <p:cNvPr id="18" name="Rectangle 17"/>
          <p:cNvSpPr/>
          <p:nvPr/>
        </p:nvSpPr>
        <p:spPr>
          <a:xfrm>
            <a:off x="5643570" y="3500438"/>
            <a:ext cx="2928958"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Hours billed error</a:t>
            </a:r>
            <a:endParaRPr lang="en-GB" dirty="0"/>
          </a:p>
        </p:txBody>
      </p:sp>
      <p:sp>
        <p:nvSpPr>
          <p:cNvPr id="19" name="Rectangle 18"/>
          <p:cNvSpPr/>
          <p:nvPr/>
        </p:nvSpPr>
        <p:spPr>
          <a:xfrm>
            <a:off x="5715008" y="4214818"/>
            <a:ext cx="2786082"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Materials billed error </a:t>
            </a:r>
            <a:endParaRPr lang="en-GB" dirty="0"/>
          </a:p>
        </p:txBody>
      </p:sp>
      <p:sp>
        <p:nvSpPr>
          <p:cNvPr id="20" name="Rectangle 19"/>
          <p:cNvSpPr/>
          <p:nvPr/>
        </p:nvSpPr>
        <p:spPr>
          <a:xfrm>
            <a:off x="5715008" y="5715016"/>
            <a:ext cx="2928958"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Other direct charge error </a:t>
            </a:r>
            <a:endParaRPr lang="en-GB" dirty="0"/>
          </a:p>
        </p:txBody>
      </p:sp>
      <p:sp>
        <p:nvSpPr>
          <p:cNvPr id="23" name="Rectangle 22"/>
          <p:cNvSpPr/>
          <p:nvPr/>
        </p:nvSpPr>
        <p:spPr>
          <a:xfrm>
            <a:off x="5715008" y="4929198"/>
            <a:ext cx="292895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Travel charge error</a:t>
            </a:r>
            <a:endParaRPr lang="en-GB" dirty="0"/>
          </a:p>
        </p:txBody>
      </p:sp>
      <p:cxnSp>
        <p:nvCxnSpPr>
          <p:cNvPr id="25" name="Straight Arrow Connector 24"/>
          <p:cNvCxnSpPr>
            <a:stCxn id="5" idx="3"/>
          </p:cNvCxnSpPr>
          <p:nvPr/>
        </p:nvCxnSpPr>
        <p:spPr>
          <a:xfrm>
            <a:off x="3143240" y="2178835"/>
            <a:ext cx="2357454" cy="8215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9" idx="3"/>
          </p:cNvCxnSpPr>
          <p:nvPr/>
        </p:nvCxnSpPr>
        <p:spPr>
          <a:xfrm flipV="1">
            <a:off x="3143240" y="2357430"/>
            <a:ext cx="2286016" cy="7500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3214678" y="3071810"/>
            <a:ext cx="221457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endCxn id="18" idx="1"/>
          </p:cNvCxnSpPr>
          <p:nvPr/>
        </p:nvCxnSpPr>
        <p:spPr>
          <a:xfrm>
            <a:off x="3214678" y="3214686"/>
            <a:ext cx="2428892" cy="5357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19" idx="1"/>
          </p:cNvCxnSpPr>
          <p:nvPr/>
        </p:nvCxnSpPr>
        <p:spPr>
          <a:xfrm>
            <a:off x="3286116" y="3214686"/>
            <a:ext cx="2428892"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23" idx="1"/>
          </p:cNvCxnSpPr>
          <p:nvPr/>
        </p:nvCxnSpPr>
        <p:spPr>
          <a:xfrm>
            <a:off x="3214678" y="3214686"/>
            <a:ext cx="2500330" cy="20359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16200000" flipH="1">
            <a:off x="3178959" y="3464719"/>
            <a:ext cx="2571768" cy="23574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10" idx="1"/>
          </p:cNvCxnSpPr>
          <p:nvPr/>
        </p:nvCxnSpPr>
        <p:spPr>
          <a:xfrm flipV="1">
            <a:off x="3214678" y="1750207"/>
            <a:ext cx="2286016" cy="2250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7" idx="3"/>
            <a:endCxn id="18" idx="1"/>
          </p:cNvCxnSpPr>
          <p:nvPr/>
        </p:nvCxnSpPr>
        <p:spPr>
          <a:xfrm flipV="1">
            <a:off x="3143240" y="3750471"/>
            <a:ext cx="2500330"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7" idx="3"/>
          </p:cNvCxnSpPr>
          <p:nvPr/>
        </p:nvCxnSpPr>
        <p:spPr>
          <a:xfrm flipV="1">
            <a:off x="3143240" y="4500570"/>
            <a:ext cx="2500330" cy="3214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endCxn id="23" idx="1"/>
          </p:cNvCxnSpPr>
          <p:nvPr/>
        </p:nvCxnSpPr>
        <p:spPr>
          <a:xfrm>
            <a:off x="3214678" y="4857760"/>
            <a:ext cx="2500330" cy="3929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endCxn id="20" idx="1"/>
          </p:cNvCxnSpPr>
          <p:nvPr/>
        </p:nvCxnSpPr>
        <p:spPr>
          <a:xfrm>
            <a:off x="3214678" y="4857760"/>
            <a:ext cx="2500330" cy="11072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8" idx="3"/>
            <a:endCxn id="10" idx="1"/>
          </p:cNvCxnSpPr>
          <p:nvPr/>
        </p:nvCxnSpPr>
        <p:spPr>
          <a:xfrm flipV="1">
            <a:off x="3143240" y="1750207"/>
            <a:ext cx="2357454" cy="40005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endCxn id="15" idx="1"/>
          </p:cNvCxnSpPr>
          <p:nvPr/>
        </p:nvCxnSpPr>
        <p:spPr>
          <a:xfrm rot="5400000" flipH="1" flipV="1">
            <a:off x="2678893" y="2964653"/>
            <a:ext cx="3357586" cy="2286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Date Placeholder 29"/>
          <p:cNvSpPr>
            <a:spLocks noGrp="1"/>
          </p:cNvSpPr>
          <p:nvPr>
            <p:ph type="dt" sz="half" idx="10"/>
          </p:nvPr>
        </p:nvSpPr>
        <p:spPr/>
        <p:txBody>
          <a:bodyPr/>
          <a:lstStyle/>
          <a:p>
            <a:fld id="{BBBB90AB-ED05-455D-8DD7-0D486EB62BC0}" type="datetime1">
              <a:rPr lang="en-US" smtClean="0"/>
              <a:pPr/>
              <a:t>11/12/2019</a:t>
            </a:fld>
            <a:endParaRPr lang="en-GB"/>
          </a:p>
        </p:txBody>
      </p:sp>
      <p:sp>
        <p:nvSpPr>
          <p:cNvPr id="32" name="Slide Number Placeholder 31"/>
          <p:cNvSpPr>
            <a:spLocks noGrp="1"/>
          </p:cNvSpPr>
          <p:nvPr>
            <p:ph type="sldNum" sz="quarter" idx="12"/>
          </p:nvPr>
        </p:nvSpPr>
        <p:spPr/>
        <p:txBody>
          <a:bodyPr>
            <a:normAutofit fontScale="85000" lnSpcReduction="20000"/>
          </a:bodyPr>
          <a:lstStyle/>
          <a:p>
            <a:fld id="{4498D8E3-13BB-48E9-A361-15A0C2F2F9E0}" type="slidenum">
              <a:rPr lang="en-GB" smtClean="0"/>
              <a:pPr/>
              <a:t>65</a:t>
            </a:fld>
            <a:endParaRPr lang="en-GB"/>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Garamond" pitchFamily="18" charset="0"/>
              </a:rPr>
              <a:t>E. Solving Project Problems</a:t>
            </a:r>
            <a:endParaRPr lang="en-GB" dirty="0">
              <a:latin typeface="Garamond" pitchFamily="18" charset="0"/>
            </a:endParaRPr>
          </a:p>
        </p:txBody>
      </p:sp>
      <p:sp>
        <p:nvSpPr>
          <p:cNvPr id="3" name="Content Placeholder 2"/>
          <p:cNvSpPr>
            <a:spLocks noGrp="1"/>
          </p:cNvSpPr>
          <p:nvPr>
            <p:ph sz="quarter" idx="1"/>
          </p:nvPr>
        </p:nvSpPr>
        <p:spPr/>
        <p:txBody>
          <a:bodyPr/>
          <a:lstStyle/>
          <a:p>
            <a:pPr algn="just"/>
            <a:r>
              <a:rPr lang="en-GB" dirty="0" smtClean="0">
                <a:latin typeface="Perpetua" pitchFamily="18" charset="0"/>
              </a:rPr>
              <a:t>Collecting data, understanding and analyzing data, and analyzing processes are important. </a:t>
            </a:r>
          </a:p>
          <a:p>
            <a:pPr algn="just"/>
            <a:endParaRPr lang="en-GB" dirty="0" smtClean="0">
              <a:latin typeface="Perpetua" pitchFamily="18" charset="0"/>
            </a:endParaRPr>
          </a:p>
          <a:p>
            <a:pPr algn="just"/>
            <a:r>
              <a:rPr lang="en-GB" dirty="0" smtClean="0">
                <a:latin typeface="Perpetua" pitchFamily="18" charset="0"/>
              </a:rPr>
              <a:t>They are important as preparatory steps for taking action.</a:t>
            </a:r>
          </a:p>
          <a:p>
            <a:pPr algn="just"/>
            <a:endParaRPr lang="en-GB" dirty="0" smtClean="0">
              <a:latin typeface="Perpetua" pitchFamily="18" charset="0"/>
            </a:endParaRPr>
          </a:p>
          <a:p>
            <a:pPr algn="just"/>
            <a:r>
              <a:rPr lang="en-GB" dirty="0" smtClean="0">
                <a:latin typeface="Perpetua" pitchFamily="18" charset="0"/>
              </a:rPr>
              <a:t>These steps alone do not guarantee quality. Eventually, a project manager must </a:t>
            </a:r>
            <a:r>
              <a:rPr lang="en-GB" i="1" dirty="0" smtClean="0">
                <a:latin typeface="Perpetua" pitchFamily="18" charset="0"/>
              </a:rPr>
              <a:t>do something.</a:t>
            </a:r>
            <a:endParaRPr lang="en-GB" dirty="0">
              <a:latin typeface="Perpetua" pitchFamily="18" charset="0"/>
            </a:endParaRPr>
          </a:p>
        </p:txBody>
      </p:sp>
      <p:sp>
        <p:nvSpPr>
          <p:cNvPr id="4" name="Date Placeholder 3"/>
          <p:cNvSpPr>
            <a:spLocks noGrp="1"/>
          </p:cNvSpPr>
          <p:nvPr>
            <p:ph type="dt" sz="half" idx="10"/>
          </p:nvPr>
        </p:nvSpPr>
        <p:spPr/>
        <p:txBody>
          <a:bodyPr/>
          <a:lstStyle/>
          <a:p>
            <a:fld id="{2E6DF3BD-3A77-4B60-B12F-5E2ED1CA73D1}"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66</a:t>
            </a:fld>
            <a:endParaRPr lang="en-GB"/>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aramond" pitchFamily="18" charset="0"/>
              </a:rPr>
              <a:t>Tools for Solving Problems</a:t>
            </a:r>
            <a:endParaRPr lang="en-GB" dirty="0">
              <a:latin typeface="Garamond" pitchFamily="18" charset="0"/>
            </a:endParaRPr>
          </a:p>
        </p:txBody>
      </p:sp>
      <p:sp>
        <p:nvSpPr>
          <p:cNvPr id="3" name="Content Placeholder 2"/>
          <p:cNvSpPr>
            <a:spLocks noGrp="1"/>
          </p:cNvSpPr>
          <p:nvPr>
            <p:ph sz="quarter" idx="1"/>
          </p:nvPr>
        </p:nvSpPr>
        <p:spPr/>
        <p:txBody>
          <a:bodyPr>
            <a:normAutofit fontScale="92500"/>
          </a:bodyPr>
          <a:lstStyle/>
          <a:p>
            <a:pPr algn="just"/>
            <a:r>
              <a:rPr lang="en-GB" dirty="0" smtClean="0">
                <a:latin typeface="Perpetua" pitchFamily="18" charset="0"/>
              </a:rPr>
              <a:t>Four quality tools help a project manager </a:t>
            </a:r>
            <a:r>
              <a:rPr lang="en-GB" dirty="0" smtClean="0">
                <a:solidFill>
                  <a:srgbClr val="FF0000"/>
                </a:solidFill>
                <a:latin typeface="Perpetua" pitchFamily="18" charset="0"/>
              </a:rPr>
              <a:t>determine the right action.</a:t>
            </a:r>
          </a:p>
          <a:p>
            <a:pPr algn="just"/>
            <a:r>
              <a:rPr lang="en-GB" dirty="0" smtClean="0">
                <a:latin typeface="Perpetua" pitchFamily="18" charset="0"/>
              </a:rPr>
              <a:t> Taken together, these tools constitute a progressive set that supports understanding of the organizational environment and supports generating, organizing, and prioritizing actions.</a:t>
            </a:r>
          </a:p>
          <a:p>
            <a:pPr algn="just">
              <a:buNone/>
            </a:pPr>
            <a:r>
              <a:rPr lang="en-GB" dirty="0" smtClean="0">
                <a:latin typeface="Perpetua" pitchFamily="18" charset="0"/>
              </a:rPr>
              <a:t>11. Forced field analysis</a:t>
            </a:r>
          </a:p>
          <a:p>
            <a:pPr algn="just">
              <a:buNone/>
            </a:pPr>
            <a:r>
              <a:rPr lang="en-GB" dirty="0" smtClean="0">
                <a:latin typeface="Perpetua" pitchFamily="18" charset="0"/>
              </a:rPr>
              <a:t>12. Brainstorming</a:t>
            </a:r>
          </a:p>
          <a:p>
            <a:pPr algn="just">
              <a:buNone/>
            </a:pPr>
            <a:r>
              <a:rPr lang="en-GB" dirty="0" smtClean="0">
                <a:latin typeface="Perpetua" pitchFamily="18" charset="0"/>
              </a:rPr>
              <a:t>13. Affinity diagrams</a:t>
            </a:r>
          </a:p>
          <a:p>
            <a:pPr algn="just">
              <a:buNone/>
            </a:pPr>
            <a:r>
              <a:rPr lang="en-GB" dirty="0" smtClean="0">
                <a:latin typeface="Perpetua" pitchFamily="18" charset="0"/>
              </a:rPr>
              <a:t>14. Nominal group technique</a:t>
            </a:r>
            <a:endParaRPr lang="en-GB" dirty="0">
              <a:latin typeface="Perpetua" pitchFamily="18" charset="0"/>
            </a:endParaRPr>
          </a:p>
        </p:txBody>
      </p:sp>
      <p:sp>
        <p:nvSpPr>
          <p:cNvPr id="4" name="Date Placeholder 3"/>
          <p:cNvSpPr>
            <a:spLocks noGrp="1"/>
          </p:cNvSpPr>
          <p:nvPr>
            <p:ph type="dt" sz="half" idx="10"/>
          </p:nvPr>
        </p:nvSpPr>
        <p:spPr/>
        <p:txBody>
          <a:bodyPr/>
          <a:lstStyle/>
          <a:p>
            <a:fld id="{486C7B3E-0F96-475D-A2DC-12674F1E6EB1}"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67</a:t>
            </a:fld>
            <a:endParaRPr lang="en-GB"/>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00634"/>
          </a:xfrm>
        </p:spPr>
        <p:txBody>
          <a:bodyPr>
            <a:normAutofit fontScale="70000" lnSpcReduction="20000"/>
          </a:bodyPr>
          <a:lstStyle/>
          <a:p>
            <a:pPr algn="just">
              <a:lnSpc>
                <a:spcPct val="120000"/>
              </a:lnSpc>
              <a:buNone/>
            </a:pPr>
            <a:r>
              <a:rPr lang="en-GB" dirty="0" smtClean="0">
                <a:latin typeface="Garamond" pitchFamily="18" charset="0"/>
              </a:rPr>
              <a:t>12. </a:t>
            </a:r>
            <a:r>
              <a:rPr lang="en-GB" b="1" dirty="0" smtClean="0">
                <a:latin typeface="Garamond" pitchFamily="18" charset="0"/>
              </a:rPr>
              <a:t>Force field analysis </a:t>
            </a:r>
            <a:r>
              <a:rPr lang="en-GB" dirty="0" smtClean="0">
                <a:latin typeface="Garamond" pitchFamily="18" charset="0"/>
              </a:rPr>
              <a:t>identifies </a:t>
            </a:r>
            <a:r>
              <a:rPr lang="en-GB" b="1" dirty="0" smtClean="0">
                <a:latin typeface="Garamond" pitchFamily="18" charset="0"/>
              </a:rPr>
              <a:t>forces </a:t>
            </a:r>
            <a:r>
              <a:rPr lang="en-GB" dirty="0" smtClean="0">
                <a:latin typeface="Garamond" pitchFamily="18" charset="0"/>
              </a:rPr>
              <a:t>and </a:t>
            </a:r>
            <a:r>
              <a:rPr lang="en-GB" b="1" dirty="0" smtClean="0">
                <a:latin typeface="Garamond" pitchFamily="18" charset="0"/>
              </a:rPr>
              <a:t>factors </a:t>
            </a:r>
            <a:r>
              <a:rPr lang="en-GB" dirty="0" smtClean="0">
                <a:latin typeface="Garamond" pitchFamily="18" charset="0"/>
              </a:rPr>
              <a:t>that </a:t>
            </a:r>
            <a:r>
              <a:rPr lang="en-GB" b="1" i="1" dirty="0" smtClean="0">
                <a:latin typeface="Garamond" pitchFamily="18" charset="0"/>
              </a:rPr>
              <a:t>help or hinder </a:t>
            </a:r>
            <a:r>
              <a:rPr lang="en-GB" dirty="0" smtClean="0">
                <a:latin typeface="Garamond" pitchFamily="18" charset="0"/>
              </a:rPr>
              <a:t>problem solving(change).</a:t>
            </a:r>
          </a:p>
          <a:p>
            <a:pPr algn="just">
              <a:lnSpc>
                <a:spcPct val="120000"/>
              </a:lnSpc>
            </a:pPr>
            <a:r>
              <a:rPr lang="en-GB" b="1" dirty="0" smtClean="0">
                <a:latin typeface="Garamond" pitchFamily="18" charset="0"/>
              </a:rPr>
              <a:t>Helping forces </a:t>
            </a:r>
            <a:r>
              <a:rPr lang="en-GB" dirty="0" smtClean="0">
                <a:latin typeface="Garamond" pitchFamily="18" charset="0"/>
              </a:rPr>
              <a:t>must be made more influential or hindering forces must be made less influential. </a:t>
            </a:r>
          </a:p>
          <a:p>
            <a:pPr algn="just">
              <a:lnSpc>
                <a:spcPct val="120000"/>
              </a:lnSpc>
            </a:pPr>
            <a:r>
              <a:rPr lang="en-GB" dirty="0" smtClean="0">
                <a:latin typeface="Garamond" pitchFamily="18" charset="0"/>
              </a:rPr>
              <a:t>It is often easier to reduce the influence of hindering forces than it is to increase the influence of helping forces.</a:t>
            </a:r>
          </a:p>
          <a:p>
            <a:pPr algn="just">
              <a:lnSpc>
                <a:spcPct val="120000"/>
              </a:lnSpc>
            </a:pPr>
            <a:r>
              <a:rPr lang="en-GB" dirty="0" smtClean="0">
                <a:latin typeface="Garamond" pitchFamily="18" charset="0"/>
              </a:rPr>
              <a:t>In </a:t>
            </a:r>
            <a:r>
              <a:rPr lang="en-GB" dirty="0" err="1" smtClean="0">
                <a:latin typeface="Garamond" pitchFamily="18" charset="0"/>
              </a:rPr>
              <a:t>Lewin’s</a:t>
            </a:r>
            <a:r>
              <a:rPr lang="en-GB" dirty="0" smtClean="0">
                <a:latin typeface="Garamond" pitchFamily="18" charset="0"/>
              </a:rPr>
              <a:t> view, powerful forces that influence change are at play within any organization. </a:t>
            </a:r>
          </a:p>
          <a:p>
            <a:pPr algn="just">
              <a:lnSpc>
                <a:spcPct val="120000"/>
              </a:lnSpc>
            </a:pPr>
            <a:r>
              <a:rPr lang="en-GB" dirty="0" smtClean="0">
                <a:latin typeface="Garamond" pitchFamily="18" charset="0"/>
              </a:rPr>
              <a:t>These forces are of two types: those that help or enable change and those that hinder or restrain change. </a:t>
            </a:r>
          </a:p>
          <a:p>
            <a:pPr algn="just">
              <a:lnSpc>
                <a:spcPct val="120000"/>
              </a:lnSpc>
            </a:pPr>
            <a:r>
              <a:rPr lang="en-GB" sz="3300" i="1" dirty="0" smtClean="0">
                <a:latin typeface="Garamond" pitchFamily="18" charset="0"/>
              </a:rPr>
              <a:t>If you want to effect some kind of change within an organization, you must first identify and understand the forces at play and then </a:t>
            </a:r>
            <a:r>
              <a:rPr lang="en-GB" sz="3300" i="1" dirty="0" smtClean="0">
                <a:solidFill>
                  <a:srgbClr val="FF0000"/>
                </a:solidFill>
                <a:latin typeface="Garamond" pitchFamily="18" charset="0"/>
              </a:rPr>
              <a:t>use them in some advantageous way</a:t>
            </a:r>
            <a:r>
              <a:rPr lang="en-GB" i="1" dirty="0" smtClean="0">
                <a:latin typeface="Garamond" pitchFamily="18" charset="0"/>
              </a:rPr>
              <a:t>.</a:t>
            </a:r>
            <a:endParaRPr lang="en-GB" i="1" dirty="0">
              <a:latin typeface="Garamond" pitchFamily="18" charset="0"/>
            </a:endParaRPr>
          </a:p>
        </p:txBody>
      </p:sp>
      <p:sp>
        <p:nvSpPr>
          <p:cNvPr id="4" name="Date Placeholder 3"/>
          <p:cNvSpPr>
            <a:spLocks noGrp="1"/>
          </p:cNvSpPr>
          <p:nvPr>
            <p:ph type="dt" sz="half" idx="10"/>
          </p:nvPr>
        </p:nvSpPr>
        <p:spPr/>
        <p:txBody>
          <a:bodyPr/>
          <a:lstStyle/>
          <a:p>
            <a:fld id="{3AE98721-844A-44B6-9458-798E5D3B1FBD}"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68</a:t>
            </a:fld>
            <a:endParaRPr lang="en-GB"/>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5114948"/>
          </a:xfrm>
        </p:spPr>
        <p:txBody>
          <a:bodyPr>
            <a:normAutofit fontScale="85000" lnSpcReduction="20000"/>
          </a:bodyPr>
          <a:lstStyle/>
          <a:p>
            <a:pPr algn="just">
              <a:buNone/>
            </a:pPr>
            <a:r>
              <a:rPr lang="en-GB" dirty="0" smtClean="0">
                <a:latin typeface="Garamond" pitchFamily="18" charset="0"/>
              </a:rPr>
              <a:t>13. </a:t>
            </a:r>
            <a:r>
              <a:rPr lang="en-GB" b="1" i="1" dirty="0" smtClean="0">
                <a:latin typeface="Garamond" pitchFamily="18" charset="0"/>
              </a:rPr>
              <a:t>Brainstorming</a:t>
            </a:r>
            <a:r>
              <a:rPr lang="en-GB" dirty="0" smtClean="0">
                <a:latin typeface="Garamond" pitchFamily="18" charset="0"/>
              </a:rPr>
              <a:t> is a tool for creatively and efficiently generating a high volume of ideas free of criticism. </a:t>
            </a:r>
            <a:r>
              <a:rPr lang="en-GB" i="1" dirty="0" smtClean="0">
                <a:latin typeface="Garamond" pitchFamily="18" charset="0"/>
              </a:rPr>
              <a:t>During brainstorming, creativity is the rule; no idea is too unconventional for consideration. No criticism, clarification, prioritization, or discussion of ideas is permitted as ideas are presented.</a:t>
            </a:r>
          </a:p>
          <a:p>
            <a:pPr algn="just"/>
            <a:r>
              <a:rPr lang="en-GB" dirty="0" smtClean="0">
                <a:latin typeface="Garamond" pitchFamily="18" charset="0"/>
              </a:rPr>
              <a:t> Brainstorming may be employed in a structured approach in which team members present one idea at a time, going around the team in round-robin fashion.</a:t>
            </a:r>
          </a:p>
          <a:p>
            <a:pPr algn="just"/>
            <a:r>
              <a:rPr lang="en-GB" dirty="0" smtClean="0">
                <a:latin typeface="Garamond" pitchFamily="18" charset="0"/>
              </a:rPr>
              <a:t> Brainstorming may be employed in an unstructured approach in which team members present their ideas in a free-for-all fashion with no limit on the number of ideas presented at one time and no sequence of presentation among team members.</a:t>
            </a:r>
          </a:p>
          <a:p>
            <a:pPr algn="just"/>
            <a:r>
              <a:rPr lang="en-GB" dirty="0" smtClean="0">
                <a:latin typeface="Garamond" pitchFamily="18" charset="0"/>
              </a:rPr>
              <a:t> The brainstorming approach employed depends on the desires and personalities of the team.</a:t>
            </a:r>
          </a:p>
          <a:p>
            <a:pPr algn="just">
              <a:buNone/>
            </a:pPr>
            <a:endParaRPr lang="en-GB" dirty="0">
              <a:latin typeface="Garamond" pitchFamily="18" charset="0"/>
            </a:endParaRPr>
          </a:p>
        </p:txBody>
      </p:sp>
      <p:sp>
        <p:nvSpPr>
          <p:cNvPr id="4" name="Date Placeholder 3"/>
          <p:cNvSpPr>
            <a:spLocks noGrp="1"/>
          </p:cNvSpPr>
          <p:nvPr>
            <p:ph type="dt" sz="half" idx="10"/>
          </p:nvPr>
        </p:nvSpPr>
        <p:spPr/>
        <p:txBody>
          <a:bodyPr/>
          <a:lstStyle/>
          <a:p>
            <a:fld id="{62C12484-51A9-477A-8BFC-A2D89986B069}"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69</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Garamond" pitchFamily="18" charset="0"/>
              </a:rPr>
              <a:t/>
            </a:r>
            <a:br>
              <a:rPr lang="en-GB" dirty="0" smtClean="0">
                <a:latin typeface="Garamond" pitchFamily="18" charset="0"/>
              </a:rPr>
            </a:br>
            <a:r>
              <a:rPr lang="en-GB" b="1" dirty="0" smtClean="0">
                <a:latin typeface="Garamond" pitchFamily="18" charset="0"/>
              </a:rPr>
              <a:t>Need for Quality Control</a:t>
            </a:r>
            <a:r>
              <a:rPr lang="en-GB" dirty="0" smtClean="0">
                <a:latin typeface="Garamond" pitchFamily="18" charset="0"/>
              </a:rPr>
              <a:t/>
            </a:r>
            <a:br>
              <a:rPr lang="en-GB" dirty="0" smtClean="0">
                <a:latin typeface="Garamond" pitchFamily="18" charset="0"/>
              </a:rPr>
            </a:br>
            <a:endParaRPr lang="en-GB" dirty="0">
              <a:latin typeface="Garamond" pitchFamily="18" charset="0"/>
            </a:endParaRPr>
          </a:p>
        </p:txBody>
      </p:sp>
      <p:sp>
        <p:nvSpPr>
          <p:cNvPr id="3" name="Content Placeholder 2"/>
          <p:cNvSpPr>
            <a:spLocks noGrp="1"/>
          </p:cNvSpPr>
          <p:nvPr>
            <p:ph sz="quarter" idx="1"/>
          </p:nvPr>
        </p:nvSpPr>
        <p:spPr>
          <a:xfrm>
            <a:off x="357158" y="1428736"/>
            <a:ext cx="8572560" cy="5214974"/>
          </a:xfrm>
        </p:spPr>
        <p:txBody>
          <a:bodyPr>
            <a:normAutofit fontScale="85000" lnSpcReduction="20000"/>
          </a:bodyPr>
          <a:lstStyle/>
          <a:p>
            <a:pPr algn="just"/>
            <a:r>
              <a:rPr lang="en-GB" dirty="0" smtClean="0">
                <a:latin typeface="Garamond" pitchFamily="18" charset="0"/>
              </a:rPr>
              <a:t>The goal of quality control is </a:t>
            </a:r>
            <a:r>
              <a:rPr lang="en-GB" sz="2800" i="1" dirty="0" smtClean="0">
                <a:latin typeface="Garamond" pitchFamily="18" charset="0"/>
              </a:rPr>
              <a:t>to improve quality and involves monitoring the project outputs to determine if they meet the quality standards or definitions based on the project stakeholder’s expectations.</a:t>
            </a:r>
          </a:p>
          <a:p>
            <a:pPr algn="just"/>
            <a:r>
              <a:rPr lang="en-GB" dirty="0" smtClean="0">
                <a:latin typeface="Garamond" pitchFamily="18" charset="0"/>
              </a:rPr>
              <a:t>Monitoring </a:t>
            </a:r>
            <a:r>
              <a:rPr lang="en-GB" dirty="0">
                <a:latin typeface="Garamond" pitchFamily="18" charset="0"/>
              </a:rPr>
              <a:t>specific project results serves several important purposes:</a:t>
            </a:r>
          </a:p>
          <a:p>
            <a:pPr algn="just">
              <a:buNone/>
            </a:pPr>
            <a:r>
              <a:rPr lang="en-GB" dirty="0" smtClean="0">
                <a:latin typeface="Garamond" pitchFamily="18" charset="0"/>
              </a:rPr>
              <a:t>1.  </a:t>
            </a:r>
            <a:r>
              <a:rPr lang="en-GB" dirty="0">
                <a:latin typeface="Garamond" pitchFamily="18" charset="0"/>
              </a:rPr>
              <a:t>Results may confirm that all is well. If results are within </a:t>
            </a:r>
            <a:r>
              <a:rPr lang="en-GB" dirty="0" smtClean="0">
                <a:latin typeface="Garamond" pitchFamily="18" charset="0"/>
              </a:rPr>
              <a:t>specifications (</a:t>
            </a:r>
            <a:r>
              <a:rPr lang="en-GB" sz="3100" i="1" dirty="0" smtClean="0">
                <a:latin typeface="Garamond" pitchFamily="18" charset="0"/>
              </a:rPr>
              <a:t>no </a:t>
            </a:r>
            <a:r>
              <a:rPr lang="en-GB" sz="3100" i="1" dirty="0">
                <a:latin typeface="Garamond" pitchFamily="18" charset="0"/>
              </a:rPr>
              <a:t>variance from specifications is indicated</a:t>
            </a:r>
            <a:r>
              <a:rPr lang="en-GB" dirty="0">
                <a:latin typeface="Garamond" pitchFamily="18" charset="0"/>
              </a:rPr>
              <a:t>), the project team </a:t>
            </a:r>
            <a:r>
              <a:rPr lang="en-GB" dirty="0" smtClean="0">
                <a:latin typeface="Garamond" pitchFamily="18" charset="0"/>
              </a:rPr>
              <a:t>knows that </a:t>
            </a:r>
            <a:r>
              <a:rPr lang="en-GB" dirty="0">
                <a:latin typeface="Garamond" pitchFamily="18" charset="0"/>
              </a:rPr>
              <a:t>performance is proceeding according to plan.</a:t>
            </a:r>
          </a:p>
          <a:p>
            <a:pPr algn="just">
              <a:buNone/>
            </a:pPr>
            <a:r>
              <a:rPr lang="en-GB" dirty="0" smtClean="0">
                <a:latin typeface="Garamond" pitchFamily="18" charset="0"/>
              </a:rPr>
              <a:t>2.  </a:t>
            </a:r>
            <a:r>
              <a:rPr lang="en-GB" dirty="0">
                <a:latin typeface="Garamond" pitchFamily="18" charset="0"/>
              </a:rPr>
              <a:t>Results </a:t>
            </a:r>
            <a:r>
              <a:rPr lang="en-GB" sz="3100" i="1" dirty="0">
                <a:latin typeface="Garamond" pitchFamily="18" charset="0"/>
              </a:rPr>
              <a:t>may provide the basis for corrective action</a:t>
            </a:r>
            <a:r>
              <a:rPr lang="en-GB" dirty="0">
                <a:latin typeface="Garamond" pitchFamily="18" charset="0"/>
              </a:rPr>
              <a:t>. If results do </a:t>
            </a:r>
            <a:r>
              <a:rPr lang="en-GB" dirty="0" smtClean="0">
                <a:latin typeface="Garamond" pitchFamily="18" charset="0"/>
              </a:rPr>
              <a:t>not conform </a:t>
            </a:r>
            <a:r>
              <a:rPr lang="en-GB" dirty="0">
                <a:latin typeface="Garamond" pitchFamily="18" charset="0"/>
              </a:rPr>
              <a:t>to specifications (some degree of variance is indicated), </a:t>
            </a:r>
            <a:r>
              <a:rPr lang="en-GB" dirty="0" smtClean="0">
                <a:latin typeface="Garamond" pitchFamily="18" charset="0"/>
              </a:rPr>
              <a:t>the project </a:t>
            </a:r>
            <a:r>
              <a:rPr lang="en-GB" dirty="0">
                <a:latin typeface="Garamond" pitchFamily="18" charset="0"/>
              </a:rPr>
              <a:t>team knows that something has gone wrong or is going </a:t>
            </a:r>
            <a:r>
              <a:rPr lang="en-GB" dirty="0" smtClean="0">
                <a:latin typeface="Garamond" pitchFamily="18" charset="0"/>
              </a:rPr>
              <a:t>wrong. The </a:t>
            </a:r>
            <a:r>
              <a:rPr lang="en-GB" dirty="0">
                <a:latin typeface="Garamond" pitchFamily="18" charset="0"/>
              </a:rPr>
              <a:t>project team must take corrective action to fix the existing </a:t>
            </a:r>
            <a:r>
              <a:rPr lang="en-GB" dirty="0" smtClean="0">
                <a:latin typeface="Garamond" pitchFamily="18" charset="0"/>
              </a:rPr>
              <a:t>variance from </a:t>
            </a:r>
            <a:r>
              <a:rPr lang="en-GB" dirty="0">
                <a:latin typeface="Garamond" pitchFamily="18" charset="0"/>
              </a:rPr>
              <a:t>the plan. The team must also identify the source of the </a:t>
            </a:r>
            <a:r>
              <a:rPr lang="en-GB" dirty="0" smtClean="0">
                <a:latin typeface="Garamond" pitchFamily="18" charset="0"/>
              </a:rPr>
              <a:t>variance and </a:t>
            </a:r>
            <a:r>
              <a:rPr lang="en-GB" dirty="0">
                <a:latin typeface="Garamond" pitchFamily="18" charset="0"/>
              </a:rPr>
              <a:t>take corrective action to prevent it from recurring.</a:t>
            </a:r>
          </a:p>
          <a:p>
            <a:pPr>
              <a:buNone/>
            </a:pPr>
            <a:endParaRPr lang="en-GB" dirty="0"/>
          </a:p>
        </p:txBody>
      </p:sp>
      <p:sp>
        <p:nvSpPr>
          <p:cNvPr id="4" name="Date Placeholder 3"/>
          <p:cNvSpPr>
            <a:spLocks noGrp="1"/>
          </p:cNvSpPr>
          <p:nvPr>
            <p:ph type="dt" sz="half" idx="10"/>
          </p:nvPr>
        </p:nvSpPr>
        <p:spPr/>
        <p:txBody>
          <a:bodyPr/>
          <a:lstStyle/>
          <a:p>
            <a:fld id="{A1774627-F361-4FDB-82D4-E0921030C3DA}"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7</a:t>
            </a:fld>
            <a:endParaRPr lang="en-GB"/>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42910" y="1500174"/>
            <a:ext cx="8153400" cy="5138742"/>
          </a:xfrm>
        </p:spPr>
        <p:txBody>
          <a:bodyPr>
            <a:normAutofit fontScale="85000" lnSpcReduction="10000"/>
          </a:bodyPr>
          <a:lstStyle/>
          <a:p>
            <a:pPr marL="514350" indent="-514350" algn="just">
              <a:buNone/>
            </a:pPr>
            <a:r>
              <a:rPr lang="en-GB" dirty="0" smtClean="0">
                <a:latin typeface="Garamond" pitchFamily="18" charset="0"/>
              </a:rPr>
              <a:t>14. </a:t>
            </a:r>
            <a:r>
              <a:rPr lang="en-GB" b="1" dirty="0" smtClean="0">
                <a:latin typeface="Garamond" pitchFamily="18" charset="0"/>
              </a:rPr>
              <a:t>An affinity diagram may be used to organize and summarize unstructured ideas or issues. </a:t>
            </a:r>
          </a:p>
          <a:p>
            <a:pPr marL="514350" indent="-514350" algn="just">
              <a:buNone/>
            </a:pPr>
            <a:r>
              <a:rPr lang="en-GB" dirty="0" smtClean="0">
                <a:latin typeface="Garamond" pitchFamily="18" charset="0"/>
              </a:rPr>
              <a:t>	Team members associate individual ideas with other ideas that have something in common one at a time until all ideas are grouped together in associated categories.</a:t>
            </a:r>
          </a:p>
          <a:p>
            <a:pPr marL="514350" indent="-514350" algn="just">
              <a:buNone/>
            </a:pPr>
            <a:r>
              <a:rPr lang="en-GB" dirty="0" smtClean="0">
                <a:latin typeface="Garamond" pitchFamily="18" charset="0"/>
              </a:rPr>
              <a:t>	 Groups are then given titles that reflect the nature of the association.</a:t>
            </a:r>
          </a:p>
          <a:p>
            <a:pPr algn="just"/>
            <a:r>
              <a:rPr lang="en-GB" dirty="0" smtClean="0">
                <a:latin typeface="Garamond" pitchFamily="18" charset="0"/>
              </a:rPr>
              <a:t> A large number of ideas may be reduced to a more workable number by </a:t>
            </a:r>
            <a:r>
              <a:rPr lang="en-GB" b="1" dirty="0" smtClean="0">
                <a:latin typeface="Garamond" pitchFamily="18" charset="0"/>
              </a:rPr>
              <a:t>multi voting in which each team member assigns one point </a:t>
            </a:r>
            <a:r>
              <a:rPr lang="en-GB" dirty="0" smtClean="0">
                <a:latin typeface="Garamond" pitchFamily="18" charset="0"/>
              </a:rPr>
              <a:t>each to the top twenty ideas among the total. Adding all points for each idea allows elimination of low-scoring ideas.</a:t>
            </a:r>
          </a:p>
          <a:p>
            <a:pPr algn="just"/>
            <a:r>
              <a:rPr lang="en-GB" dirty="0" smtClean="0">
                <a:latin typeface="Garamond" pitchFamily="18" charset="0"/>
              </a:rPr>
              <a:t> No idea should be eliminated without the writer’s agreement.</a:t>
            </a:r>
            <a:endParaRPr lang="en-GB" dirty="0">
              <a:latin typeface="Garamond" pitchFamily="18" charset="0"/>
            </a:endParaRPr>
          </a:p>
        </p:txBody>
      </p:sp>
      <p:sp>
        <p:nvSpPr>
          <p:cNvPr id="4" name="Date Placeholder 3"/>
          <p:cNvSpPr>
            <a:spLocks noGrp="1"/>
          </p:cNvSpPr>
          <p:nvPr>
            <p:ph type="dt" sz="half" idx="10"/>
          </p:nvPr>
        </p:nvSpPr>
        <p:spPr/>
        <p:txBody>
          <a:bodyPr/>
          <a:lstStyle/>
          <a:p>
            <a:fld id="{56D1FC7D-9E92-4C97-9A2E-154750B09DD0}"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70</a:t>
            </a:fld>
            <a:endParaRPr lang="en-GB"/>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a:bodyPr>
          <a:lstStyle/>
          <a:p>
            <a:pPr algn="just">
              <a:buNone/>
            </a:pPr>
            <a:r>
              <a:rPr lang="en-GB" dirty="0" smtClean="0">
                <a:latin typeface="Garamond" pitchFamily="18" charset="0"/>
              </a:rPr>
              <a:t>15. </a:t>
            </a:r>
            <a:r>
              <a:rPr lang="en-GB" b="1" dirty="0" smtClean="0">
                <a:latin typeface="Garamond" pitchFamily="18" charset="0"/>
              </a:rPr>
              <a:t>Nominal group techniq</a:t>
            </a:r>
            <a:r>
              <a:rPr lang="en-GB" dirty="0" smtClean="0">
                <a:latin typeface="Garamond" pitchFamily="18" charset="0"/>
              </a:rPr>
              <a:t>ue is </a:t>
            </a:r>
            <a:r>
              <a:rPr lang="en-GB" dirty="0" smtClean="0">
                <a:solidFill>
                  <a:srgbClr val="FF0000"/>
                </a:solidFill>
                <a:latin typeface="Garamond" pitchFamily="18" charset="0"/>
              </a:rPr>
              <a:t>a method for developing team consensus on priority ranking of ideas or issues free of bias or influence. </a:t>
            </a:r>
          </a:p>
          <a:p>
            <a:pPr algn="just">
              <a:buNone/>
            </a:pPr>
            <a:r>
              <a:rPr lang="en-GB" dirty="0" smtClean="0">
                <a:latin typeface="Garamond" pitchFamily="18" charset="0"/>
              </a:rPr>
              <a:t>	Ideas may be generated by </a:t>
            </a:r>
            <a:r>
              <a:rPr lang="en-GB" b="1" dirty="0" smtClean="0">
                <a:latin typeface="Garamond" pitchFamily="18" charset="0"/>
              </a:rPr>
              <a:t>anonymous input from team members </a:t>
            </a:r>
            <a:r>
              <a:rPr lang="en-GB" dirty="0" smtClean="0">
                <a:latin typeface="Garamond" pitchFamily="18" charset="0"/>
              </a:rPr>
              <a:t>or by a public disclosure method such as brainstorming.</a:t>
            </a:r>
          </a:p>
          <a:p>
            <a:pPr algn="just"/>
            <a:r>
              <a:rPr lang="en-GB" dirty="0" smtClean="0">
                <a:latin typeface="Garamond" pitchFamily="18" charset="0"/>
              </a:rPr>
              <a:t> In applying nominal group technique, team members anonymously assign priorities to a small number of ideas. </a:t>
            </a:r>
          </a:p>
          <a:p>
            <a:pPr algn="just"/>
            <a:r>
              <a:rPr lang="en-GB" dirty="0" smtClean="0">
                <a:latin typeface="Garamond" pitchFamily="18" charset="0"/>
              </a:rPr>
              <a:t>Adding priorities for each idea produces a prioritized list that was reached by team consensus.</a:t>
            </a:r>
            <a:endParaRPr lang="en-GB" dirty="0">
              <a:latin typeface="Garamond" pitchFamily="18" charset="0"/>
            </a:endParaRPr>
          </a:p>
        </p:txBody>
      </p:sp>
      <p:sp>
        <p:nvSpPr>
          <p:cNvPr id="4" name="Date Placeholder 3"/>
          <p:cNvSpPr>
            <a:spLocks noGrp="1"/>
          </p:cNvSpPr>
          <p:nvPr>
            <p:ph type="dt" sz="half" idx="10"/>
          </p:nvPr>
        </p:nvSpPr>
        <p:spPr/>
        <p:txBody>
          <a:bodyPr/>
          <a:lstStyle/>
          <a:p>
            <a:fld id="{8D1BD6F3-3CA4-47E6-88DD-A1D37AA25E6C}"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71</a:t>
            </a:fld>
            <a:endParaRPr lang="en-GB"/>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Garamond" pitchFamily="18" charset="0"/>
              </a:rPr>
              <a:t>5.3</a:t>
            </a:r>
            <a:r>
              <a:rPr lang="en-US" dirty="0" smtClean="0">
                <a:solidFill>
                  <a:schemeClr val="tx1"/>
                </a:solidFill>
                <a:latin typeface="Garamond" pitchFamily="18" charset="0"/>
              </a:rPr>
              <a:t>. Outputs of Quality Control</a:t>
            </a:r>
            <a:endParaRPr lang="en-GB" dirty="0">
              <a:solidFill>
                <a:schemeClr val="tx1"/>
              </a:solidFill>
            </a:endParaRPr>
          </a:p>
        </p:txBody>
      </p:sp>
      <p:sp>
        <p:nvSpPr>
          <p:cNvPr id="3" name="Content Placeholder 2"/>
          <p:cNvSpPr>
            <a:spLocks noGrp="1"/>
          </p:cNvSpPr>
          <p:nvPr>
            <p:ph sz="quarter" idx="1"/>
          </p:nvPr>
        </p:nvSpPr>
        <p:spPr>
          <a:xfrm>
            <a:off x="612648" y="1600200"/>
            <a:ext cx="8153400" cy="5043510"/>
          </a:xfrm>
        </p:spPr>
        <p:txBody>
          <a:bodyPr>
            <a:noAutofit/>
          </a:bodyPr>
          <a:lstStyle/>
          <a:p>
            <a:pPr algn="just"/>
            <a:r>
              <a:rPr lang="en-US" sz="2400" dirty="0" smtClean="0">
                <a:latin typeface="Garamond" pitchFamily="18" charset="0"/>
              </a:rPr>
              <a:t>The main outputs of quality control are </a:t>
            </a:r>
          </a:p>
          <a:p>
            <a:pPr algn="just"/>
            <a:r>
              <a:rPr lang="en-GB" sz="2400" b="1" dirty="0" smtClean="0">
                <a:latin typeface="Garamond" pitchFamily="18" charset="0"/>
              </a:rPr>
              <a:t>Acceptance; The beneficiaries, the donor or other key project </a:t>
            </a:r>
            <a:r>
              <a:rPr lang="en-GB" sz="2400" dirty="0" smtClean="0">
                <a:latin typeface="Garamond" pitchFamily="18" charset="0"/>
              </a:rPr>
              <a:t>stakeholders accept or reject the product or service delivered. Acceptance occurs after the beneficiaries or donor has had a change to evaluate the product or service</a:t>
            </a:r>
          </a:p>
          <a:p>
            <a:pPr algn="just"/>
            <a:r>
              <a:rPr lang="en-GB" sz="2400" dirty="0" smtClean="0">
                <a:latin typeface="Garamond" pitchFamily="18" charset="0"/>
              </a:rPr>
              <a:t> </a:t>
            </a:r>
            <a:r>
              <a:rPr lang="en-GB" sz="2400" b="1" dirty="0" smtClean="0">
                <a:latin typeface="Garamond" pitchFamily="18" charset="0"/>
              </a:rPr>
              <a:t>Rework; is the action taken to bring the rejected product or service </a:t>
            </a:r>
            <a:r>
              <a:rPr lang="en-GB" sz="2400" dirty="0" smtClean="0">
                <a:latin typeface="Garamond" pitchFamily="18" charset="0"/>
              </a:rPr>
              <a:t>into compliance with the requirements, quality specifications or stakeholder expectations. Rework is expensive that is why the project must make every effort to do a good job in quality planning and quality assurance to avoid the need for rework. Rework and all the costs associated with it may not refundable by the donor and the organization may end up covering those costs.</a:t>
            </a:r>
          </a:p>
          <a:p>
            <a:pPr algn="just"/>
            <a:endParaRPr lang="en-GB" sz="1800" dirty="0">
              <a:latin typeface="Garamond" pitchFamily="18" charset="0"/>
            </a:endParaRPr>
          </a:p>
        </p:txBody>
      </p:sp>
      <p:sp>
        <p:nvSpPr>
          <p:cNvPr id="4" name="Date Placeholder 3"/>
          <p:cNvSpPr>
            <a:spLocks noGrp="1"/>
          </p:cNvSpPr>
          <p:nvPr>
            <p:ph type="dt" sz="half" idx="10"/>
          </p:nvPr>
        </p:nvSpPr>
        <p:spPr/>
        <p:txBody>
          <a:bodyPr/>
          <a:lstStyle/>
          <a:p>
            <a:fld id="{4CFD9C73-E771-49DE-876F-6DB0CD80C1E9}"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72</a:t>
            </a:fld>
            <a:endParaRPr lang="en-GB"/>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just"/>
            <a:r>
              <a:rPr lang="en-GB" sz="3200" b="1" dirty="0" smtClean="0">
                <a:latin typeface="Garamond" pitchFamily="18" charset="0"/>
              </a:rPr>
              <a:t>Adjustments; correct or take the necessary steps to prevent further </a:t>
            </a:r>
            <a:r>
              <a:rPr lang="en-GB" sz="3200" dirty="0" smtClean="0">
                <a:latin typeface="Garamond" pitchFamily="18" charset="0"/>
              </a:rPr>
              <a:t>quality problems or defects based on quality control measurements.</a:t>
            </a:r>
          </a:p>
          <a:p>
            <a:pPr algn="just"/>
            <a:r>
              <a:rPr lang="en-GB" sz="3200" dirty="0" smtClean="0">
                <a:latin typeface="Garamond" pitchFamily="18" charset="0"/>
              </a:rPr>
              <a:t>Adjustments are identified to the processes that produce the outputs and the decisions that were taken that lead to the defects and errors. </a:t>
            </a:r>
          </a:p>
          <a:p>
            <a:pPr algn="just"/>
            <a:r>
              <a:rPr lang="en-GB" sz="3200" dirty="0" smtClean="0">
                <a:latin typeface="Garamond" pitchFamily="18" charset="0"/>
              </a:rPr>
              <a:t>Changes are taken to the Change Control processes of the project</a:t>
            </a:r>
          </a:p>
          <a:p>
            <a:endParaRPr lang="en-GB" dirty="0"/>
          </a:p>
        </p:txBody>
      </p:sp>
      <p:sp>
        <p:nvSpPr>
          <p:cNvPr id="4" name="Date Placeholder 3"/>
          <p:cNvSpPr>
            <a:spLocks noGrp="1"/>
          </p:cNvSpPr>
          <p:nvPr>
            <p:ph type="dt" sz="half" idx="10"/>
          </p:nvPr>
        </p:nvSpPr>
        <p:spPr/>
        <p:txBody>
          <a:bodyPr/>
          <a:lstStyle/>
          <a:p>
            <a:fld id="{BDD85EC1-304B-47C5-8A97-A3DD92D896C3}"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73</a:t>
            </a:fld>
            <a:endParaRPr lang="en-GB"/>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r>
              <a:rPr lang="en-US" sz="3200" dirty="0" smtClean="0"/>
              <a:t>Quality Control </a:t>
            </a:r>
            <a:r>
              <a:rPr lang="en-US" sz="3200" dirty="0" err="1" smtClean="0"/>
              <a:t>vs</a:t>
            </a:r>
            <a:r>
              <a:rPr lang="en-US" sz="3200" dirty="0" smtClean="0"/>
              <a:t> Quality Assurance </a:t>
            </a:r>
            <a:r>
              <a:rPr lang="en-US" sz="3200" dirty="0"/>
              <a:t/>
            </a:r>
            <a:br>
              <a:rPr lang="en-US" sz="3200" dirty="0"/>
            </a:br>
            <a:endParaRPr lang="en-US" sz="3200" dirty="0"/>
          </a:p>
        </p:txBody>
      </p:sp>
      <p:sp>
        <p:nvSpPr>
          <p:cNvPr id="2051" name="Rectangle 3"/>
          <p:cNvSpPr>
            <a:spLocks noGrp="1" noChangeArrowheads="1"/>
          </p:cNvSpPr>
          <p:nvPr>
            <p:ph type="body" sz="half" idx="1"/>
          </p:nvPr>
        </p:nvSpPr>
        <p:spPr/>
        <p:txBody>
          <a:bodyPr/>
          <a:lstStyle/>
          <a:p>
            <a:r>
              <a:rPr lang="en-US" b="1" dirty="0"/>
              <a:t>Quality Assurance</a:t>
            </a:r>
          </a:p>
          <a:p>
            <a:pPr lvl="1"/>
            <a:r>
              <a:rPr lang="en-US" dirty="0"/>
              <a:t>Activities to ensure quality </a:t>
            </a:r>
          </a:p>
          <a:p>
            <a:endParaRPr lang="en-US" sz="1800" dirty="0"/>
          </a:p>
        </p:txBody>
      </p:sp>
      <p:sp>
        <p:nvSpPr>
          <p:cNvPr id="2052" name="Rectangle 4"/>
          <p:cNvSpPr>
            <a:spLocks noGrp="1" noChangeArrowheads="1"/>
          </p:cNvSpPr>
          <p:nvPr>
            <p:ph type="body" sz="half" idx="2"/>
          </p:nvPr>
        </p:nvSpPr>
        <p:spPr/>
        <p:txBody>
          <a:bodyPr/>
          <a:lstStyle/>
          <a:p>
            <a:r>
              <a:rPr lang="en-US" b="1" dirty="0"/>
              <a:t>Quality Control</a:t>
            </a:r>
          </a:p>
          <a:p>
            <a:pPr lvl="1"/>
            <a:r>
              <a:rPr lang="en-US" dirty="0"/>
              <a:t>Monitoring and maintaining the </a:t>
            </a:r>
            <a:r>
              <a:rPr lang="en-US" dirty="0" smtClean="0"/>
              <a:t>quality</a:t>
            </a:r>
            <a:endParaRPr lang="en-US" dirty="0"/>
          </a:p>
        </p:txBody>
      </p:sp>
      <p:sp>
        <p:nvSpPr>
          <p:cNvPr id="2053" name="Text Box 5"/>
          <p:cNvSpPr txBox="1">
            <a:spLocks noChangeArrowheads="1"/>
          </p:cNvSpPr>
          <p:nvPr/>
        </p:nvSpPr>
        <p:spPr bwMode="auto">
          <a:xfrm>
            <a:off x="2514600" y="4419600"/>
            <a:ext cx="3657600" cy="1837426"/>
          </a:xfrm>
          <a:prstGeom prst="rect">
            <a:avLst/>
          </a:prstGeom>
          <a:noFill/>
          <a:ln w="9525">
            <a:noFill/>
            <a:miter lim="800000"/>
            <a:headEnd/>
            <a:tailEnd/>
          </a:ln>
          <a:effectLst/>
        </p:spPr>
        <p:txBody>
          <a:bodyPr>
            <a:spAutoFit/>
          </a:bodyPr>
          <a:lstStyle/>
          <a:p>
            <a:pPr>
              <a:lnSpc>
                <a:spcPct val="90000"/>
              </a:lnSpc>
              <a:spcBef>
                <a:spcPct val="50000"/>
              </a:spcBef>
              <a:buFontTx/>
              <a:buChar char="•"/>
            </a:pPr>
            <a:r>
              <a:rPr lang="en-US" sz="2800" b="1" dirty="0"/>
              <a:t>  </a:t>
            </a:r>
            <a:r>
              <a:rPr lang="en-US" sz="2800" b="1" dirty="0" smtClean="0"/>
              <a:t>Quality  </a:t>
            </a:r>
            <a:r>
              <a:rPr lang="en-US" sz="2800" b="1" dirty="0"/>
              <a:t>Management</a:t>
            </a:r>
          </a:p>
          <a:p>
            <a:pPr lvl="1">
              <a:spcBef>
                <a:spcPct val="50000"/>
              </a:spcBef>
              <a:buFontTx/>
              <a:buChar char="–"/>
            </a:pPr>
            <a:r>
              <a:rPr lang="en-US" dirty="0"/>
              <a:t> Handling and </a:t>
            </a:r>
            <a:r>
              <a:rPr lang="en-US" dirty="0" smtClean="0"/>
              <a:t> monitoring of activities  </a:t>
            </a:r>
            <a:r>
              <a:rPr lang="en-US" dirty="0"/>
              <a:t>throughout the </a:t>
            </a:r>
            <a:r>
              <a:rPr lang="en-US" dirty="0" smtClean="0"/>
              <a:t>implementation period.</a:t>
            </a:r>
            <a:endParaRPr lang="en-US" dirty="0"/>
          </a:p>
        </p:txBody>
      </p:sp>
      <p:sp>
        <p:nvSpPr>
          <p:cNvPr id="6" name="Date Placeholder 5"/>
          <p:cNvSpPr>
            <a:spLocks noGrp="1"/>
          </p:cNvSpPr>
          <p:nvPr>
            <p:ph type="dt" sz="half" idx="15"/>
          </p:nvPr>
        </p:nvSpPr>
        <p:spPr/>
        <p:txBody>
          <a:bodyPr/>
          <a:lstStyle/>
          <a:p>
            <a:fld id="{DF9BB18B-8CF0-47C7-B6EE-A2DDEA6A94A8}" type="datetime1">
              <a:rPr lang="en-US" smtClean="0"/>
              <a:pPr/>
              <a:t>11/12/2019</a:t>
            </a:fld>
            <a:endParaRPr lang="en-GB"/>
          </a:p>
        </p:txBody>
      </p:sp>
      <p:sp>
        <p:nvSpPr>
          <p:cNvPr id="7" name="Slide Number Placeholder 6"/>
          <p:cNvSpPr>
            <a:spLocks noGrp="1"/>
          </p:cNvSpPr>
          <p:nvPr>
            <p:ph type="sldNum" sz="quarter" idx="16"/>
          </p:nvPr>
        </p:nvSpPr>
        <p:spPr/>
        <p:txBody>
          <a:bodyPr>
            <a:normAutofit fontScale="85000" lnSpcReduction="20000"/>
          </a:bodyPr>
          <a:lstStyle/>
          <a:p>
            <a:fld id="{4498D8E3-13BB-48E9-A361-15A0C2F2F9E0}" type="slidenum">
              <a:rPr lang="en-GB" smtClean="0"/>
              <a:pPr/>
              <a:t>74</a:t>
            </a:fld>
            <a:endParaRPr lang="en-GB"/>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algn="ctr">
              <a:buNone/>
            </a:pPr>
            <a:endParaRPr lang="en-GB" dirty="0" smtClean="0">
              <a:latin typeface="Garamond" pitchFamily="18" charset="0"/>
            </a:endParaRPr>
          </a:p>
          <a:p>
            <a:pPr algn="ctr">
              <a:buNone/>
            </a:pPr>
            <a:endParaRPr lang="en-GB" dirty="0" smtClean="0">
              <a:latin typeface="Garamond" pitchFamily="18" charset="0"/>
            </a:endParaRPr>
          </a:p>
          <a:p>
            <a:pPr algn="ctr">
              <a:buNone/>
            </a:pPr>
            <a:r>
              <a:rPr lang="en-GB" sz="4800" dirty="0" smtClean="0">
                <a:latin typeface="Garamond" pitchFamily="18" charset="0"/>
              </a:rPr>
              <a:t>End of Chapter </a:t>
            </a:r>
            <a:r>
              <a:rPr lang="en-GB" sz="4800" dirty="0" smtClean="0">
                <a:latin typeface="Garamond" pitchFamily="18" charset="0"/>
              </a:rPr>
              <a:t>5</a:t>
            </a:r>
            <a:endParaRPr lang="en-GB" sz="4800" dirty="0">
              <a:latin typeface="Garamond" pitchFamily="18" charset="0"/>
            </a:endParaRPr>
          </a:p>
        </p:txBody>
      </p:sp>
      <p:sp>
        <p:nvSpPr>
          <p:cNvPr id="4" name="Date Placeholder 3"/>
          <p:cNvSpPr>
            <a:spLocks noGrp="1"/>
          </p:cNvSpPr>
          <p:nvPr>
            <p:ph type="dt" sz="half" idx="10"/>
          </p:nvPr>
        </p:nvSpPr>
        <p:spPr/>
        <p:txBody>
          <a:bodyPr/>
          <a:lstStyle/>
          <a:p>
            <a:fld id="{94B4C055-7425-47C0-88B4-94564A71CB6B}"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75</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12648" y="1600200"/>
            <a:ext cx="8153400" cy="4972072"/>
          </a:xfrm>
        </p:spPr>
        <p:txBody>
          <a:bodyPr>
            <a:normAutofit fontScale="77500" lnSpcReduction="20000"/>
          </a:bodyPr>
          <a:lstStyle/>
          <a:p>
            <a:pPr algn="just">
              <a:buNone/>
            </a:pPr>
            <a:r>
              <a:rPr lang="en-GB" dirty="0" smtClean="0">
                <a:latin typeface="Garamond" pitchFamily="18" charset="0"/>
              </a:rPr>
              <a:t>3. </a:t>
            </a:r>
            <a:r>
              <a:rPr lang="en-GB" sz="3300" i="1" dirty="0" smtClean="0">
                <a:latin typeface="Garamond" pitchFamily="18" charset="0"/>
              </a:rPr>
              <a:t>Results provide feedback to the quality assurance process. </a:t>
            </a:r>
          </a:p>
          <a:p>
            <a:pPr algn="just">
              <a:buNone/>
            </a:pPr>
            <a:r>
              <a:rPr lang="en-GB" sz="3300" i="1" dirty="0" smtClean="0">
                <a:latin typeface="Garamond" pitchFamily="18" charset="0"/>
              </a:rPr>
              <a:t>	</a:t>
            </a:r>
            <a:r>
              <a:rPr lang="en-GB" dirty="0" smtClean="0">
                <a:latin typeface="Garamond" pitchFamily="18" charset="0"/>
              </a:rPr>
              <a:t>Results obtained during quality control provide data that are examined during quality audits. </a:t>
            </a:r>
          </a:p>
          <a:p>
            <a:pPr algn="just"/>
            <a:r>
              <a:rPr lang="en-GB" i="1" dirty="0" smtClean="0">
                <a:latin typeface="Garamond" pitchFamily="18" charset="0"/>
              </a:rPr>
              <a:t>Performance that does not conform to specifications indicates that the quality assurance activities associated with that performance are not having the desired effect.</a:t>
            </a:r>
            <a:r>
              <a:rPr lang="en-GB" dirty="0" smtClean="0">
                <a:latin typeface="Garamond" pitchFamily="18" charset="0"/>
              </a:rPr>
              <a:t> </a:t>
            </a:r>
          </a:p>
          <a:p>
            <a:pPr algn="just"/>
            <a:r>
              <a:rPr lang="en-GB" dirty="0" smtClean="0">
                <a:latin typeface="Garamond" pitchFamily="18" charset="0"/>
              </a:rPr>
              <a:t>Quality assurance activities are intended to ensure conforming performance. </a:t>
            </a:r>
          </a:p>
          <a:p>
            <a:pPr algn="just"/>
            <a:r>
              <a:rPr lang="en-GB" dirty="0" smtClean="0">
                <a:latin typeface="Garamond" pitchFamily="18" charset="0"/>
              </a:rPr>
              <a:t>If they do not, the project team must analyze the data, determine the shortcoming, improve the quality assurance activities, and update the quality assurance plan.</a:t>
            </a:r>
          </a:p>
          <a:p>
            <a:pPr algn="just"/>
            <a:r>
              <a:rPr lang="en-GB" dirty="0" smtClean="0">
                <a:latin typeface="Garamond" pitchFamily="18" charset="0"/>
              </a:rPr>
              <a:t>The goal of quality control is to improve quality and involves monitoring the project outputs to determine if they meet the quality standards or definitions based on the project stakeholder’s expectations. </a:t>
            </a:r>
          </a:p>
          <a:p>
            <a:endParaRPr lang="en-GB" dirty="0" smtClean="0"/>
          </a:p>
          <a:p>
            <a:endParaRPr lang="en-GB" dirty="0"/>
          </a:p>
        </p:txBody>
      </p:sp>
      <p:sp>
        <p:nvSpPr>
          <p:cNvPr id="4" name="Date Placeholder 3"/>
          <p:cNvSpPr>
            <a:spLocks noGrp="1"/>
          </p:cNvSpPr>
          <p:nvPr>
            <p:ph type="dt" sz="half" idx="10"/>
          </p:nvPr>
        </p:nvSpPr>
        <p:spPr/>
        <p:txBody>
          <a:bodyPr/>
          <a:lstStyle/>
          <a:p>
            <a:fld id="{24B55034-0109-48DA-946E-7EBB544EE0B7}"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Raavi" pitchFamily="34" charset="0"/>
                <a:cs typeface="Raavi" pitchFamily="34" charset="0"/>
              </a:rPr>
              <a:t/>
            </a:r>
            <a:br>
              <a:rPr lang="en-GB" dirty="0" smtClean="0">
                <a:latin typeface="Raavi" pitchFamily="34" charset="0"/>
                <a:cs typeface="Raavi" pitchFamily="34" charset="0"/>
              </a:rPr>
            </a:br>
            <a:r>
              <a:rPr lang="en-GB" b="1" dirty="0" smtClean="0">
                <a:latin typeface="Garamond" pitchFamily="18" charset="0"/>
                <a:cs typeface="Raavi" pitchFamily="34" charset="0"/>
              </a:rPr>
              <a:t>Role </a:t>
            </a:r>
            <a:r>
              <a:rPr lang="en-GB" b="1" dirty="0">
                <a:latin typeface="Garamond" pitchFamily="18" charset="0"/>
                <a:cs typeface="Raavi" pitchFamily="34" charset="0"/>
              </a:rPr>
              <a:t>of Inspection</a:t>
            </a:r>
          </a:p>
        </p:txBody>
      </p:sp>
      <p:sp>
        <p:nvSpPr>
          <p:cNvPr id="3" name="Content Placeholder 2"/>
          <p:cNvSpPr>
            <a:spLocks noGrp="1"/>
          </p:cNvSpPr>
          <p:nvPr>
            <p:ph sz="quarter" idx="1"/>
          </p:nvPr>
        </p:nvSpPr>
        <p:spPr>
          <a:xfrm>
            <a:off x="612648" y="1600200"/>
            <a:ext cx="8153400" cy="4900634"/>
          </a:xfrm>
        </p:spPr>
        <p:txBody>
          <a:bodyPr>
            <a:normAutofit fontScale="85000" lnSpcReduction="20000"/>
          </a:bodyPr>
          <a:lstStyle/>
          <a:p>
            <a:pPr algn="just"/>
            <a:r>
              <a:rPr lang="en-GB" dirty="0">
                <a:latin typeface="Garamond" pitchFamily="18" charset="0"/>
              </a:rPr>
              <a:t>Products must be inspected </a:t>
            </a:r>
            <a:r>
              <a:rPr lang="en-GB" i="1" dirty="0">
                <a:latin typeface="Garamond" pitchFamily="18" charset="0"/>
              </a:rPr>
              <a:t>at the end of a process </a:t>
            </a:r>
            <a:r>
              <a:rPr lang="en-GB" dirty="0">
                <a:latin typeface="Garamond" pitchFamily="18" charset="0"/>
              </a:rPr>
              <a:t>to ensure that </a:t>
            </a:r>
            <a:r>
              <a:rPr lang="en-GB" dirty="0" smtClean="0">
                <a:latin typeface="Garamond" pitchFamily="18" charset="0"/>
              </a:rPr>
              <a:t>they conform </a:t>
            </a:r>
            <a:r>
              <a:rPr lang="en-GB" dirty="0">
                <a:latin typeface="Garamond" pitchFamily="18" charset="0"/>
              </a:rPr>
              <a:t>to specification. </a:t>
            </a:r>
            <a:endParaRPr lang="en-GB" dirty="0" smtClean="0">
              <a:latin typeface="Garamond" pitchFamily="18" charset="0"/>
            </a:endParaRPr>
          </a:p>
          <a:p>
            <a:pPr algn="just"/>
            <a:r>
              <a:rPr lang="en-GB" i="1" dirty="0" smtClean="0">
                <a:latin typeface="Garamond" pitchFamily="18" charset="0"/>
              </a:rPr>
              <a:t>Products </a:t>
            </a:r>
            <a:r>
              <a:rPr lang="en-GB" i="1" dirty="0">
                <a:latin typeface="Garamond" pitchFamily="18" charset="0"/>
              </a:rPr>
              <a:t>must be checked before they are </a:t>
            </a:r>
            <a:r>
              <a:rPr lang="en-GB" i="1" dirty="0" smtClean="0">
                <a:latin typeface="Garamond" pitchFamily="18" charset="0"/>
              </a:rPr>
              <a:t>delivered to </a:t>
            </a:r>
            <a:r>
              <a:rPr lang="en-GB" i="1" dirty="0">
                <a:latin typeface="Garamond" pitchFamily="18" charset="0"/>
              </a:rPr>
              <a:t>the paying customer</a:t>
            </a:r>
            <a:r>
              <a:rPr lang="en-GB" i="1" dirty="0" smtClean="0">
                <a:latin typeface="Garamond" pitchFamily="18" charset="0"/>
              </a:rPr>
              <a:t>.</a:t>
            </a:r>
          </a:p>
          <a:p>
            <a:pPr algn="just"/>
            <a:r>
              <a:rPr lang="en-GB" dirty="0" smtClean="0">
                <a:latin typeface="Garamond" pitchFamily="18" charset="0"/>
              </a:rPr>
              <a:t>In </a:t>
            </a:r>
            <a:r>
              <a:rPr lang="en-GB" dirty="0">
                <a:latin typeface="Garamond" pitchFamily="18" charset="0"/>
              </a:rPr>
              <a:t>the traditional approach to quality, </a:t>
            </a:r>
            <a:r>
              <a:rPr lang="en-GB" dirty="0" smtClean="0">
                <a:latin typeface="Garamond" pitchFamily="18" charset="0"/>
              </a:rPr>
              <a:t>end-of-process </a:t>
            </a:r>
            <a:r>
              <a:rPr lang="en-GB" dirty="0">
                <a:latin typeface="Garamond" pitchFamily="18" charset="0"/>
              </a:rPr>
              <a:t>inspection was the principal focus. </a:t>
            </a:r>
            <a:endParaRPr lang="en-GB" dirty="0" smtClean="0">
              <a:latin typeface="Garamond" pitchFamily="18" charset="0"/>
            </a:endParaRPr>
          </a:p>
          <a:p>
            <a:pPr algn="just"/>
            <a:r>
              <a:rPr lang="en-GB" i="1" dirty="0" smtClean="0">
                <a:latin typeface="Garamond" pitchFamily="18" charset="0"/>
              </a:rPr>
              <a:t>Results </a:t>
            </a:r>
            <a:r>
              <a:rPr lang="en-GB" i="1" dirty="0">
                <a:latin typeface="Garamond" pitchFamily="18" charset="0"/>
              </a:rPr>
              <a:t>of </a:t>
            </a:r>
            <a:r>
              <a:rPr lang="en-GB" i="1" dirty="0" smtClean="0">
                <a:latin typeface="Garamond" pitchFamily="18" charset="0"/>
              </a:rPr>
              <a:t>the inspection </a:t>
            </a:r>
            <a:r>
              <a:rPr lang="en-GB" i="1" dirty="0">
                <a:latin typeface="Garamond" pitchFamily="18" charset="0"/>
              </a:rPr>
              <a:t>allowed delivery of the product or required rework or discard </a:t>
            </a:r>
            <a:r>
              <a:rPr lang="en-GB" i="1" dirty="0" smtClean="0">
                <a:latin typeface="Garamond" pitchFamily="18" charset="0"/>
              </a:rPr>
              <a:t>of the </a:t>
            </a:r>
            <a:r>
              <a:rPr lang="en-GB" i="1" dirty="0">
                <a:latin typeface="Garamond" pitchFamily="18" charset="0"/>
              </a:rPr>
              <a:t>defective items.</a:t>
            </a:r>
          </a:p>
          <a:p>
            <a:pPr algn="just"/>
            <a:r>
              <a:rPr lang="en-GB" dirty="0">
                <a:latin typeface="Garamond" pitchFamily="18" charset="0"/>
              </a:rPr>
              <a:t>In the contemporary view of quality, inspection plays a very broad </a:t>
            </a:r>
            <a:r>
              <a:rPr lang="en-GB" dirty="0" smtClean="0">
                <a:latin typeface="Garamond" pitchFamily="18" charset="0"/>
              </a:rPr>
              <a:t>role across </a:t>
            </a:r>
            <a:r>
              <a:rPr lang="en-GB" dirty="0">
                <a:latin typeface="Garamond" pitchFamily="18" charset="0"/>
              </a:rPr>
              <a:t>and throughout the process</a:t>
            </a:r>
            <a:r>
              <a:rPr lang="en-GB" dirty="0" smtClean="0">
                <a:latin typeface="Garamond" pitchFamily="18" charset="0"/>
              </a:rPr>
              <a:t>.</a:t>
            </a:r>
          </a:p>
          <a:p>
            <a:pPr algn="just"/>
            <a:r>
              <a:rPr lang="en-GB" i="1" dirty="0" smtClean="0">
                <a:latin typeface="Garamond" pitchFamily="18" charset="0"/>
              </a:rPr>
              <a:t>Small, frequent inspections ensure that the process is performing as planned, with the result being fewer nonconforming products at the end of the process. </a:t>
            </a:r>
          </a:p>
          <a:p>
            <a:pPr algn="just"/>
            <a:r>
              <a:rPr lang="en-GB" dirty="0" smtClean="0">
                <a:latin typeface="Garamond" pitchFamily="18" charset="0"/>
              </a:rPr>
              <a:t>In-process inspection may reveal deficiencies that can be corrected before they cause costly scrap and rework.</a:t>
            </a:r>
            <a:endParaRPr lang="en-GB" dirty="0">
              <a:latin typeface="Garamond" pitchFamily="18" charset="0"/>
            </a:endParaRPr>
          </a:p>
        </p:txBody>
      </p:sp>
      <p:sp>
        <p:nvSpPr>
          <p:cNvPr id="4" name="Date Placeholder 3"/>
          <p:cNvSpPr>
            <a:spLocks noGrp="1"/>
          </p:cNvSpPr>
          <p:nvPr>
            <p:ph type="dt" sz="half" idx="10"/>
          </p:nvPr>
        </p:nvSpPr>
        <p:spPr/>
        <p:txBody>
          <a:bodyPr/>
          <a:lstStyle/>
          <a:p>
            <a:fld id="{1D4B3770-0AE9-465B-B28E-2DFB9F3129F8}" type="datetime1">
              <a:rPr lang="en-US" smtClean="0"/>
              <a:pPr/>
              <a:t>11/12/2019</a:t>
            </a:fld>
            <a:endParaRPr lang="en-GB"/>
          </a:p>
        </p:txBody>
      </p:sp>
      <p:sp>
        <p:nvSpPr>
          <p:cNvPr id="5" name="Slide Number Placeholder 4"/>
          <p:cNvSpPr>
            <a:spLocks noGrp="1"/>
          </p:cNvSpPr>
          <p:nvPr>
            <p:ph type="sldNum" sz="quarter" idx="12"/>
          </p:nvPr>
        </p:nvSpPr>
        <p:spPr/>
        <p:txBody>
          <a:bodyPr>
            <a:normAutofit fontScale="85000" lnSpcReduction="20000"/>
          </a:bodyPr>
          <a:lstStyle/>
          <a:p>
            <a:fld id="{4498D8E3-13BB-48E9-A361-15A0C2F2F9E0}" type="slidenum">
              <a:rPr lang="en-GB" smtClean="0"/>
              <a:pPr/>
              <a:t>9</a:t>
            </a:fld>
            <a:endParaRPr lang="en-GB"/>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6258</TotalTime>
  <Words>5608</Words>
  <Application>Microsoft Office PowerPoint</Application>
  <PresentationFormat>On-screen Show (4:3)</PresentationFormat>
  <Paragraphs>596</Paragraphs>
  <Slides>75</Slides>
  <Notes>6</Notes>
  <HiddenSlides>2</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Median</vt:lpstr>
      <vt:lpstr> Chapter Five: Quality Control </vt:lpstr>
      <vt:lpstr>Slide 2</vt:lpstr>
      <vt:lpstr>Slide 3</vt:lpstr>
      <vt:lpstr>Slide 4</vt:lpstr>
      <vt:lpstr>Slide 5</vt:lpstr>
      <vt:lpstr>Slide 6</vt:lpstr>
      <vt:lpstr> Need for Quality Control </vt:lpstr>
      <vt:lpstr>Slide 8</vt:lpstr>
      <vt:lpstr> Role of Inspection</vt:lpstr>
      <vt:lpstr>Slide 10</vt:lpstr>
      <vt:lpstr>5.2. Quality Control Tools</vt:lpstr>
      <vt:lpstr>   </vt:lpstr>
      <vt:lpstr>Tools for Managing Project Quality</vt:lpstr>
      <vt:lpstr>Slide 14</vt:lpstr>
      <vt:lpstr>Slide 15</vt:lpstr>
      <vt:lpstr>A. Tools for Collecting Data</vt:lpstr>
      <vt:lpstr>Slide 17</vt:lpstr>
      <vt:lpstr>Slide 18</vt:lpstr>
      <vt:lpstr> B. Tools for Understanding Data </vt:lpstr>
      <vt:lpstr> 2. Graphs </vt:lpstr>
      <vt:lpstr> 3. Histograms </vt:lpstr>
      <vt:lpstr> 4. Pareto Charts </vt:lpstr>
      <vt:lpstr>Slide 23</vt:lpstr>
      <vt:lpstr>Slide 24</vt:lpstr>
      <vt:lpstr>Figure . Sample Pareto Diagram</vt:lpstr>
      <vt:lpstr>Slide 26</vt:lpstr>
      <vt:lpstr>Slide 27</vt:lpstr>
      <vt:lpstr> 5. Scatter Diagrams </vt:lpstr>
      <vt:lpstr>Example</vt:lpstr>
      <vt:lpstr>Slide 30</vt:lpstr>
      <vt:lpstr>Slide 31</vt:lpstr>
      <vt:lpstr>C. Understanding Project Processes</vt:lpstr>
      <vt:lpstr> Tools for Understanding Processes </vt:lpstr>
      <vt:lpstr>6. Flowcharts  </vt:lpstr>
      <vt:lpstr>Slide 35</vt:lpstr>
      <vt:lpstr>Slide 36</vt:lpstr>
      <vt:lpstr>Slide 37</vt:lpstr>
      <vt:lpstr>Slide 38</vt:lpstr>
      <vt:lpstr> 7. Run Charts </vt:lpstr>
      <vt:lpstr> 8. Control Charts </vt:lpstr>
      <vt:lpstr>Slide 41</vt:lpstr>
      <vt:lpstr>Slide 42</vt:lpstr>
      <vt:lpstr>Slide 43</vt:lpstr>
      <vt:lpstr>Slide 44</vt:lpstr>
      <vt:lpstr>Interpreting of a control chart </vt:lpstr>
      <vt:lpstr>Slide 46</vt:lpstr>
      <vt:lpstr>Preparation of a control chart </vt:lpstr>
      <vt:lpstr>Slide 48</vt:lpstr>
      <vt:lpstr>9. Six Sigma</vt:lpstr>
      <vt:lpstr>Basic Information on Six Sigma</vt:lpstr>
      <vt:lpstr>DMAIC</vt:lpstr>
      <vt:lpstr>How is Six Sigma Quality  Control Unique?</vt:lpstr>
      <vt:lpstr>Examples of Six Sigma Organizations</vt:lpstr>
      <vt:lpstr>Six Sigma and Project Management</vt:lpstr>
      <vt:lpstr>Six Sigma and Statistics</vt:lpstr>
      <vt:lpstr>Six Sigma Uses a Conversion Table</vt:lpstr>
      <vt:lpstr>Figure . Normal Distribution and Standard Deviation</vt:lpstr>
      <vt:lpstr>Table : Six Sigma Conversion Table</vt:lpstr>
      <vt:lpstr>D. Analyzing Project Processes</vt:lpstr>
      <vt:lpstr>   Tools for Analyzing Processes </vt:lpstr>
      <vt:lpstr>Slide 61</vt:lpstr>
      <vt:lpstr>Figure . Sample Fishbone or Ishikawa Diagram</vt:lpstr>
      <vt:lpstr> 11. Pillar Diagrams </vt:lpstr>
      <vt:lpstr> To create a pillar diagram: </vt:lpstr>
      <vt:lpstr>Figure. Pillar Diagram for Late Monthly Status Reports.</vt:lpstr>
      <vt:lpstr>E. Solving Project Problems</vt:lpstr>
      <vt:lpstr>Tools for Solving Problems</vt:lpstr>
      <vt:lpstr>Slide 68</vt:lpstr>
      <vt:lpstr>Slide 69</vt:lpstr>
      <vt:lpstr>Slide 70</vt:lpstr>
      <vt:lpstr>Slide 71</vt:lpstr>
      <vt:lpstr>5.3. Outputs of Quality Control</vt:lpstr>
      <vt:lpstr>Slide 73</vt:lpstr>
      <vt:lpstr>Quality Control vs Quality Assurance  </vt:lpstr>
      <vt:lpstr>Slide 75</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rt</dc:creator>
  <cp:lastModifiedBy>user</cp:lastModifiedBy>
  <cp:revision>33</cp:revision>
  <dcterms:created xsi:type="dcterms:W3CDTF">2015-08-05T07:12:15Z</dcterms:created>
  <dcterms:modified xsi:type="dcterms:W3CDTF">2019-11-12T13:16:30Z</dcterms:modified>
</cp:coreProperties>
</file>