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8"/>
  </p:notesMasterIdLst>
  <p:sldIdLst>
    <p:sldId id="269" r:id="rId2"/>
    <p:sldId id="270" r:id="rId3"/>
    <p:sldId id="318" r:id="rId4"/>
    <p:sldId id="299" r:id="rId5"/>
    <p:sldId id="257" r:id="rId6"/>
    <p:sldId id="258" r:id="rId7"/>
    <p:sldId id="290" r:id="rId8"/>
    <p:sldId id="300" r:id="rId9"/>
    <p:sldId id="301" r:id="rId10"/>
    <p:sldId id="302" r:id="rId11"/>
    <p:sldId id="319" r:id="rId12"/>
    <p:sldId id="259" r:id="rId13"/>
    <p:sldId id="260" r:id="rId14"/>
    <p:sldId id="261" r:id="rId15"/>
    <p:sldId id="283" r:id="rId16"/>
    <p:sldId id="284" r:id="rId17"/>
    <p:sldId id="285" r:id="rId18"/>
    <p:sldId id="286" r:id="rId19"/>
    <p:sldId id="287" r:id="rId20"/>
    <p:sldId id="288" r:id="rId21"/>
    <p:sldId id="265" r:id="rId22"/>
    <p:sldId id="266" r:id="rId23"/>
    <p:sldId id="274" r:id="rId24"/>
    <p:sldId id="275" r:id="rId25"/>
    <p:sldId id="276" r:id="rId26"/>
    <p:sldId id="277" r:id="rId27"/>
    <p:sldId id="278" r:id="rId28"/>
    <p:sldId id="279" r:id="rId29"/>
    <p:sldId id="280" r:id="rId30"/>
    <p:sldId id="311" r:id="rId31"/>
    <p:sldId id="312" r:id="rId32"/>
    <p:sldId id="313" r:id="rId33"/>
    <p:sldId id="314" r:id="rId34"/>
    <p:sldId id="267" r:id="rId35"/>
    <p:sldId id="268" r:id="rId36"/>
    <p:sldId id="282"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09E785-720D-47B9-9938-27EF2A05D2B5}" type="datetimeFigureOut">
              <a:rPr lang="en-US" smtClean="0"/>
              <a:pPr/>
              <a:t>11/5/2019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8E3B9E-3E8D-4566-9026-BD673BD8AC2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B45FB-D8CE-4834-AB56-F4C101537385}" type="slidenum">
              <a:rPr lang="en-US"/>
              <a:pPr/>
              <a:t>11</a:t>
            </a:fld>
            <a:endParaRPr lang="en-U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pPr>
              <a:buFontTx/>
              <a:buChar char="•"/>
            </a:pPr>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EB6A8E3-D2A9-427B-964B-A3A4B6355D94}" type="datetimeFigureOut">
              <a:rPr lang="en-US" smtClean="0"/>
              <a:pPr/>
              <a:t>11/5/2019</a:t>
            </a:fld>
            <a:endParaRPr lang="en-GB"/>
          </a:p>
        </p:txBody>
      </p:sp>
      <p:sp>
        <p:nvSpPr>
          <p:cNvPr id="17" name="Footer Placeholder 16"/>
          <p:cNvSpPr>
            <a:spLocks noGrp="1"/>
          </p:cNvSpPr>
          <p:nvPr>
            <p:ph type="ftr" sz="quarter" idx="11"/>
          </p:nvPr>
        </p:nvSpPr>
        <p:spPr/>
        <p:txBody>
          <a:bodyPr/>
          <a:lstStyle/>
          <a:p>
            <a:endParaRPr lang="en-GB"/>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9CF8F868-69A3-4C5D-B2B4-4C2F292E89AA}" type="slidenum">
              <a:rPr lang="en-GB" smtClean="0"/>
              <a:pPr/>
              <a:t>‹#›</a:t>
            </a:fld>
            <a:endParaRPr lang="en-GB"/>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EB6A8E3-D2A9-427B-964B-A3A4B6355D94}" type="datetimeFigureOut">
              <a:rPr lang="en-US" smtClean="0"/>
              <a:pPr/>
              <a:t>11/5/2019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F8F868-69A3-4C5D-B2B4-4C2F292E89AA}"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EB6A8E3-D2A9-427B-964B-A3A4B6355D94}" type="datetimeFigureOut">
              <a:rPr lang="en-US" smtClean="0"/>
              <a:pPr/>
              <a:t>11/5/2019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F8F868-69A3-4C5D-B2B4-4C2F292E89AA}"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EB6A8E3-D2A9-427B-964B-A3A4B6355D94}" type="datetimeFigureOut">
              <a:rPr lang="en-US" smtClean="0"/>
              <a:pPr/>
              <a:t>11/5/2019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F8F868-69A3-4C5D-B2B4-4C2F292E89AA}" type="slidenum">
              <a:rPr lang="en-GB" smtClean="0"/>
              <a:pPr/>
              <a:t>‹#›</a:t>
            </a:fld>
            <a:endParaRPr lang="en-GB"/>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EB6A8E3-D2A9-427B-964B-A3A4B6355D94}" type="datetimeFigureOut">
              <a:rPr lang="en-US" smtClean="0"/>
              <a:pPr/>
              <a:t>11/5/2019</a:t>
            </a:fld>
            <a:endParaRPr lang="en-GB"/>
          </a:p>
        </p:txBody>
      </p:sp>
      <p:sp>
        <p:nvSpPr>
          <p:cNvPr id="5" name="Footer Placeholder 4"/>
          <p:cNvSpPr>
            <a:spLocks noGrp="1"/>
          </p:cNvSpPr>
          <p:nvPr>
            <p:ph type="ftr" sz="quarter" idx="11"/>
          </p:nvPr>
        </p:nvSpPr>
        <p:spPr>
          <a:xfrm>
            <a:off x="800100" y="6172200"/>
            <a:ext cx="4000500" cy="457200"/>
          </a:xfrm>
        </p:spPr>
        <p:txBody>
          <a:bodyPr/>
          <a:lstStyle/>
          <a:p>
            <a:endParaRPr lang="en-GB"/>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9CF8F868-69A3-4C5D-B2B4-4C2F292E89AA}"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EB6A8E3-D2A9-427B-964B-A3A4B6355D94}" type="datetimeFigureOut">
              <a:rPr lang="en-US" smtClean="0"/>
              <a:pPr/>
              <a:t>11/5/2019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CF8F868-69A3-4C5D-B2B4-4C2F292E89AA}" type="slidenum">
              <a:rPr lang="en-GB" smtClean="0"/>
              <a:pPr/>
              <a:t>‹#›</a:t>
            </a:fld>
            <a:endParaRPr lang="en-GB"/>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EB6A8E3-D2A9-427B-964B-A3A4B6355D94}" type="datetimeFigureOut">
              <a:rPr lang="en-US" smtClean="0"/>
              <a:pPr/>
              <a:t>11/5/2019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CF8F868-69A3-4C5D-B2B4-4C2F292E89AA}" type="slidenum">
              <a:rPr lang="en-GB" smtClean="0"/>
              <a:pPr/>
              <a:t>‹#›</a:t>
            </a:fld>
            <a:endParaRPr lang="en-GB"/>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EB6A8E3-D2A9-427B-964B-A3A4B6355D94}" type="datetimeFigureOut">
              <a:rPr lang="en-US" smtClean="0"/>
              <a:pPr/>
              <a:t>11/5/2019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CF8F868-69A3-4C5D-B2B4-4C2F292E89AA}"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B6A8E3-D2A9-427B-964B-A3A4B6355D94}" type="datetimeFigureOut">
              <a:rPr lang="en-US" smtClean="0"/>
              <a:pPr/>
              <a:t>11/5/2019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CF8F868-69A3-4C5D-B2B4-4C2F292E89AA}"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EB6A8E3-D2A9-427B-964B-A3A4B6355D94}" type="datetimeFigureOut">
              <a:rPr lang="en-US" smtClean="0"/>
              <a:pPr/>
              <a:t>11/5/2019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CF8F868-69A3-4C5D-B2B4-4C2F292E89AA}" type="slidenum">
              <a:rPr lang="en-GB" smtClean="0"/>
              <a:pPr/>
              <a:t>‹#›</a:t>
            </a:fld>
            <a:endParaRPr lang="en-GB"/>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EB6A8E3-D2A9-427B-964B-A3A4B6355D94}" type="datetimeFigureOut">
              <a:rPr lang="en-US" smtClean="0"/>
              <a:pPr/>
              <a:t>11/5/2019</a:t>
            </a:fld>
            <a:endParaRPr lang="en-GB"/>
          </a:p>
        </p:txBody>
      </p:sp>
      <p:sp>
        <p:nvSpPr>
          <p:cNvPr id="6" name="Footer Placeholder 5"/>
          <p:cNvSpPr>
            <a:spLocks noGrp="1"/>
          </p:cNvSpPr>
          <p:nvPr>
            <p:ph type="ftr" sz="quarter" idx="11"/>
          </p:nvPr>
        </p:nvSpPr>
        <p:spPr>
          <a:xfrm>
            <a:off x="914400" y="6172200"/>
            <a:ext cx="3886200" cy="457200"/>
          </a:xfrm>
        </p:spPr>
        <p:txBody>
          <a:bodyPr/>
          <a:lstStyle/>
          <a:p>
            <a:endParaRPr lang="en-GB"/>
          </a:p>
        </p:txBody>
      </p:sp>
      <p:sp>
        <p:nvSpPr>
          <p:cNvPr id="7" name="Slide Number Placeholder 6"/>
          <p:cNvSpPr>
            <a:spLocks noGrp="1"/>
          </p:cNvSpPr>
          <p:nvPr>
            <p:ph type="sldNum" sz="quarter" idx="12"/>
          </p:nvPr>
        </p:nvSpPr>
        <p:spPr>
          <a:xfrm>
            <a:off x="146304" y="6208776"/>
            <a:ext cx="457200" cy="457200"/>
          </a:xfrm>
        </p:spPr>
        <p:txBody>
          <a:bodyPr/>
          <a:lstStyle/>
          <a:p>
            <a:fld id="{9CF8F868-69A3-4C5D-B2B4-4C2F292E89AA}" type="slidenum">
              <a:rPr lang="en-GB" smtClean="0"/>
              <a:pPr/>
              <a:t>‹#›</a:t>
            </a:fld>
            <a:endParaRPr lang="en-GB"/>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AEB6A8E3-D2A9-427B-964B-A3A4B6355D94}" type="datetimeFigureOut">
              <a:rPr lang="en-US" smtClean="0"/>
              <a:pPr/>
              <a:t>11/5/2019</a:t>
            </a:fld>
            <a:endParaRPr lang="en-GB"/>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GB"/>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CF8F868-69A3-4C5D-B2B4-4C2F292E89AA}"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pPr>
              <a:buNone/>
            </a:pPr>
            <a:r>
              <a:rPr lang="en-GB" sz="3200" b="1" dirty="0" smtClean="0">
                <a:latin typeface="Garamond" pitchFamily="18" charset="0"/>
              </a:rPr>
              <a:t>CHAPTER </a:t>
            </a:r>
            <a:r>
              <a:rPr lang="en-GB" sz="3200" b="1" dirty="0" smtClean="0">
                <a:latin typeface="Garamond" pitchFamily="18" charset="0"/>
              </a:rPr>
              <a:t>4</a:t>
            </a:r>
            <a:endParaRPr lang="en-GB" sz="3200" dirty="0" smtClean="0">
              <a:latin typeface="Garamond" pitchFamily="18" charset="0"/>
            </a:endParaRPr>
          </a:p>
          <a:p>
            <a:pPr>
              <a:buNone/>
            </a:pPr>
            <a:r>
              <a:rPr lang="en-GB" sz="3200" b="1" dirty="0" smtClean="0">
                <a:latin typeface="Garamond" pitchFamily="18" charset="0"/>
              </a:rPr>
              <a:t>QUALITY ASSURANCE</a:t>
            </a:r>
            <a:endParaRPr lang="en-GB" sz="3200" dirty="0" smtClean="0">
              <a:latin typeface="Garamond" pitchFamily="18" charset="0"/>
            </a:endParaRPr>
          </a:p>
          <a:p>
            <a:pPr>
              <a:buNone/>
            </a:pPr>
            <a:r>
              <a:rPr lang="en-GB" sz="3200" dirty="0" smtClean="0">
                <a:latin typeface="Garamond" pitchFamily="18" charset="0"/>
              </a:rPr>
              <a:t>4.1</a:t>
            </a:r>
            <a:r>
              <a:rPr lang="en-GB" sz="3200" dirty="0" smtClean="0">
                <a:latin typeface="Garamond" pitchFamily="18" charset="0"/>
              </a:rPr>
              <a:t>. Process checklists</a:t>
            </a:r>
          </a:p>
          <a:p>
            <a:pPr>
              <a:buNone/>
            </a:pPr>
            <a:r>
              <a:rPr lang="en-GB" sz="3200" dirty="0" smtClean="0">
                <a:latin typeface="Garamond" pitchFamily="18" charset="0"/>
              </a:rPr>
              <a:t>4.2</a:t>
            </a:r>
            <a:r>
              <a:rPr lang="en-GB" sz="3200" dirty="0" smtClean="0">
                <a:latin typeface="Garamond" pitchFamily="18" charset="0"/>
              </a:rPr>
              <a:t>.  Benchmarking </a:t>
            </a:r>
          </a:p>
          <a:p>
            <a:pPr>
              <a:buNone/>
            </a:pPr>
            <a:r>
              <a:rPr lang="en-GB" sz="3200" dirty="0" smtClean="0">
                <a:latin typeface="Garamond" pitchFamily="18" charset="0"/>
              </a:rPr>
              <a:t>4.3</a:t>
            </a:r>
            <a:r>
              <a:rPr lang="en-GB" sz="3200" dirty="0" smtClean="0">
                <a:latin typeface="Garamond" pitchFamily="18" charset="0"/>
              </a:rPr>
              <a:t>. Quality (project) Audit</a:t>
            </a:r>
          </a:p>
          <a:p>
            <a:pPr>
              <a:buNone/>
            </a:pPr>
            <a:r>
              <a:rPr lang="en-GB" sz="3200" dirty="0" smtClean="0">
                <a:latin typeface="Garamond" pitchFamily="18" charset="0"/>
              </a:rPr>
              <a:t>4.4</a:t>
            </a:r>
            <a:r>
              <a:rPr lang="en-GB" sz="3200" dirty="0" smtClean="0">
                <a:latin typeface="Garamond" pitchFamily="18" charset="0"/>
              </a:rPr>
              <a:t>. The PCDA(Plan, Do, Check, and Act) Cycle</a:t>
            </a:r>
          </a:p>
          <a:p>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algn="just"/>
            <a:r>
              <a:rPr lang="en-GB" dirty="0" smtClean="0">
                <a:latin typeface="Garamond" pitchFamily="18" charset="0"/>
              </a:rPr>
              <a:t>Quality assurance is done not only </a:t>
            </a:r>
            <a:r>
              <a:rPr lang="en-GB" i="1" dirty="0" smtClean="0">
                <a:latin typeface="Garamond" pitchFamily="18" charset="0"/>
              </a:rPr>
              <a:t>to the </a:t>
            </a:r>
            <a:r>
              <a:rPr lang="en-GB" b="1" i="1" dirty="0" smtClean="0">
                <a:latin typeface="Garamond" pitchFamily="18" charset="0"/>
              </a:rPr>
              <a:t>products</a:t>
            </a:r>
            <a:r>
              <a:rPr lang="en-GB" i="1" dirty="0" smtClean="0">
                <a:latin typeface="Garamond" pitchFamily="18" charset="0"/>
              </a:rPr>
              <a:t> and services delivered by the project but also to the </a:t>
            </a:r>
            <a:r>
              <a:rPr lang="en-GB" b="1" i="1" dirty="0" smtClean="0">
                <a:latin typeface="Garamond" pitchFamily="18" charset="0"/>
              </a:rPr>
              <a:t>process and procedures</a:t>
            </a:r>
            <a:r>
              <a:rPr lang="en-GB" i="1" dirty="0" smtClean="0">
                <a:latin typeface="Garamond" pitchFamily="18" charset="0"/>
              </a:rPr>
              <a:t> used to manage the project, that includes the way the project uses the tools, techniques and methodologies to manage scope, schedule, budget and quality. </a:t>
            </a:r>
          </a:p>
          <a:p>
            <a:pPr algn="just"/>
            <a:endParaRPr lang="en-GB" i="1" dirty="0" smtClean="0">
              <a:latin typeface="Garamond" pitchFamily="18" charset="0"/>
            </a:endParaRPr>
          </a:p>
          <a:p>
            <a:pPr algn="just"/>
            <a:r>
              <a:rPr lang="en-GB" dirty="0" smtClean="0">
                <a:latin typeface="Garamond" pitchFamily="18" charset="0"/>
              </a:rPr>
              <a:t>Quality assurance also includes the project meets any legal or regulatory standards.</a:t>
            </a:r>
            <a:endParaRPr lang="en-GB" dirty="0">
              <a:latin typeface="Garamond"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C2D3FEC-38A5-44EC-B135-3C04F9ECE66C}" type="slidenum">
              <a:rPr lang="en-US"/>
              <a:pPr/>
              <a:t>11</a:t>
            </a:fld>
            <a:endParaRPr lang="en-US"/>
          </a:p>
        </p:txBody>
      </p:sp>
      <p:sp>
        <p:nvSpPr>
          <p:cNvPr id="8194" name="Rectangle 2"/>
          <p:cNvSpPr>
            <a:spLocks noGrp="1" noChangeArrowheads="1"/>
          </p:cNvSpPr>
          <p:nvPr>
            <p:ph type="title"/>
          </p:nvPr>
        </p:nvSpPr>
        <p:spPr>
          <a:xfrm>
            <a:off x="685800" y="304800"/>
            <a:ext cx="7772400" cy="609600"/>
          </a:xfrm>
        </p:spPr>
        <p:txBody>
          <a:bodyPr>
            <a:normAutofit fontScale="90000"/>
          </a:bodyPr>
          <a:lstStyle/>
          <a:p>
            <a:r>
              <a:rPr lang="en-US" dirty="0" smtClean="0"/>
              <a:t>Features of Quality </a:t>
            </a:r>
            <a:r>
              <a:rPr lang="en-US" dirty="0"/>
              <a:t>Assurance</a:t>
            </a:r>
          </a:p>
        </p:txBody>
      </p:sp>
      <p:sp>
        <p:nvSpPr>
          <p:cNvPr id="8195" name="Rectangle 3"/>
          <p:cNvSpPr>
            <a:spLocks noGrp="1" noChangeArrowheads="1"/>
          </p:cNvSpPr>
          <p:nvPr>
            <p:ph type="body" idx="1"/>
          </p:nvPr>
        </p:nvSpPr>
        <p:spPr>
          <a:xfrm>
            <a:off x="685800" y="838200"/>
            <a:ext cx="8153400" cy="5638800"/>
          </a:xfrm>
        </p:spPr>
        <p:txBody>
          <a:bodyPr>
            <a:noAutofit/>
          </a:bodyPr>
          <a:lstStyle/>
          <a:p>
            <a:pPr>
              <a:lnSpc>
                <a:spcPct val="90000"/>
              </a:lnSpc>
            </a:pPr>
            <a:r>
              <a:rPr lang="en-US" sz="2000" dirty="0"/>
              <a:t>A process, not an </a:t>
            </a:r>
            <a:r>
              <a:rPr lang="en-US" sz="2000" dirty="0" smtClean="0"/>
              <a:t>end-point</a:t>
            </a:r>
          </a:p>
          <a:p>
            <a:pPr>
              <a:lnSpc>
                <a:spcPct val="90000"/>
              </a:lnSpc>
            </a:pPr>
            <a:r>
              <a:rPr lang="en-US" sz="2000" dirty="0" smtClean="0"/>
              <a:t>Must ensure that quality policies are followed</a:t>
            </a:r>
          </a:p>
          <a:p>
            <a:r>
              <a:rPr lang="en-US" sz="2000" dirty="0" smtClean="0"/>
              <a:t>An organization has to ensure, that processes are efficient and effective as per the quality standards defined for products. </a:t>
            </a:r>
          </a:p>
          <a:p>
            <a:r>
              <a:rPr lang="en-US" sz="2000" dirty="0" smtClean="0"/>
              <a:t>This is to determine that  activities and  procedures are being followed and the tests are being made. </a:t>
            </a:r>
          </a:p>
          <a:p>
            <a:pPr>
              <a:lnSpc>
                <a:spcPct val="90000"/>
              </a:lnSpc>
            </a:pPr>
            <a:r>
              <a:rPr lang="en-US" sz="2000" dirty="0" smtClean="0"/>
              <a:t>It is all about whether the planned activities are done or not?</a:t>
            </a:r>
          </a:p>
          <a:p>
            <a:r>
              <a:rPr lang="en-GB" sz="2000" dirty="0" smtClean="0"/>
              <a:t>Evaluation of the overall performance of the project on a regular basis.</a:t>
            </a:r>
          </a:p>
          <a:p>
            <a:r>
              <a:rPr lang="en-US" sz="2000" dirty="0" smtClean="0"/>
              <a:t>QA can spot trends by conducting consistent record reviews. If record reviews don’t stay current, no one will get timely feedback before a real problem crops up. </a:t>
            </a:r>
          </a:p>
          <a:p>
            <a:r>
              <a:rPr lang="en-US" sz="2000" dirty="0" smtClean="0"/>
              <a:t>Begin after planning.</a:t>
            </a:r>
          </a:p>
          <a:p>
            <a:r>
              <a:rPr lang="en-US" sz="2000" dirty="0" smtClean="0"/>
              <a:t>It is an execution process</a:t>
            </a:r>
            <a:endParaRPr lang="en-US" sz="2000" dirty="0"/>
          </a:p>
          <a:p>
            <a:pPr>
              <a:lnSpc>
                <a:spcPct val="90000"/>
              </a:lnSpc>
            </a:pPr>
            <a:r>
              <a:rPr lang="en-US" sz="2000" dirty="0" smtClean="0"/>
              <a:t>Responsible </a:t>
            </a:r>
            <a:r>
              <a:rPr lang="en-US" sz="2000" dirty="0"/>
              <a:t>for day-to-day operations and for longer term goal </a:t>
            </a:r>
            <a:r>
              <a:rPr lang="en-US" sz="2000" dirty="0" smtClean="0"/>
              <a:t>settings</a:t>
            </a:r>
          </a:p>
          <a:p>
            <a:pPr>
              <a:lnSpc>
                <a:spcPct val="90000"/>
              </a:lnSpc>
            </a:pPr>
            <a:endParaRPr lang="en-US"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944562"/>
          </a:xfrm>
        </p:spPr>
        <p:txBody>
          <a:bodyPr>
            <a:normAutofit fontScale="90000"/>
          </a:bodyPr>
          <a:lstStyle/>
          <a:p>
            <a:r>
              <a:rPr lang="en-GB" dirty="0" smtClean="0">
                <a:latin typeface="Garamond" pitchFamily="18" charset="0"/>
              </a:rPr>
              <a:t/>
            </a:r>
            <a:br>
              <a:rPr lang="en-GB" dirty="0" smtClean="0">
                <a:latin typeface="Garamond" pitchFamily="18" charset="0"/>
              </a:rPr>
            </a:br>
            <a:r>
              <a:rPr lang="en-GB" dirty="0" smtClean="0">
                <a:latin typeface="Garamond" pitchFamily="18" charset="0"/>
              </a:rPr>
              <a:t/>
            </a:r>
            <a:br>
              <a:rPr lang="en-GB" dirty="0" smtClean="0">
                <a:latin typeface="Garamond" pitchFamily="18" charset="0"/>
              </a:rPr>
            </a:br>
            <a:r>
              <a:rPr lang="en-GB" b="1" dirty="0" smtClean="0">
                <a:latin typeface="Garamond" pitchFamily="18" charset="0"/>
              </a:rPr>
              <a:t>4.1</a:t>
            </a:r>
            <a:r>
              <a:rPr lang="en-GB" b="1" dirty="0" smtClean="0">
                <a:latin typeface="Garamond" pitchFamily="18" charset="0"/>
              </a:rPr>
              <a:t>.</a:t>
            </a:r>
            <a:r>
              <a:rPr lang="en-GB" dirty="0" smtClean="0">
                <a:latin typeface="Garamond" pitchFamily="18" charset="0"/>
              </a:rPr>
              <a:t> </a:t>
            </a:r>
            <a:r>
              <a:rPr lang="en-GB" b="1" dirty="0" smtClean="0">
                <a:latin typeface="Garamond" pitchFamily="18" charset="0"/>
              </a:rPr>
              <a:t>Process Checklists </a:t>
            </a:r>
            <a:br>
              <a:rPr lang="en-GB" b="1" dirty="0" smtClean="0">
                <a:latin typeface="Garamond" pitchFamily="18" charset="0"/>
              </a:rPr>
            </a:br>
            <a:endParaRPr lang="en-GB" b="1" dirty="0"/>
          </a:p>
        </p:txBody>
      </p:sp>
      <p:sp>
        <p:nvSpPr>
          <p:cNvPr id="3" name="Content Placeholder 2"/>
          <p:cNvSpPr>
            <a:spLocks noGrp="1"/>
          </p:cNvSpPr>
          <p:nvPr>
            <p:ph sz="quarter" idx="1"/>
          </p:nvPr>
        </p:nvSpPr>
        <p:spPr>
          <a:xfrm>
            <a:off x="357158" y="1285860"/>
            <a:ext cx="8572560" cy="5357850"/>
          </a:xfrm>
        </p:spPr>
        <p:txBody>
          <a:bodyPr>
            <a:noAutofit/>
          </a:bodyPr>
          <a:lstStyle/>
          <a:p>
            <a:pPr algn="just"/>
            <a:r>
              <a:rPr lang="en-GB" sz="2300" i="1" dirty="0" smtClean="0">
                <a:latin typeface="Garamond" pitchFamily="18" charset="0"/>
              </a:rPr>
              <a:t>Process checklists </a:t>
            </a:r>
            <a:r>
              <a:rPr lang="en-GB" sz="2300" dirty="0" smtClean="0">
                <a:latin typeface="Garamond" pitchFamily="18" charset="0"/>
              </a:rPr>
              <a:t> </a:t>
            </a:r>
            <a:r>
              <a:rPr lang="en-GB" sz="2300" i="1" dirty="0" smtClean="0">
                <a:latin typeface="Garamond" pitchFamily="18" charset="0"/>
              </a:rPr>
              <a:t>project audits and PDCA cycle </a:t>
            </a:r>
            <a:r>
              <a:rPr lang="en-GB" sz="2300" dirty="0" smtClean="0">
                <a:latin typeface="Garamond" pitchFamily="18" charset="0"/>
              </a:rPr>
              <a:t> are the frequently used  methods used for </a:t>
            </a:r>
            <a:r>
              <a:rPr lang="en-GB" sz="2300" i="1" dirty="0" smtClean="0">
                <a:latin typeface="Garamond" pitchFamily="18" charset="0"/>
              </a:rPr>
              <a:t>project quality assurance</a:t>
            </a:r>
            <a:r>
              <a:rPr lang="en-GB" sz="2300" dirty="0" smtClean="0">
                <a:latin typeface="Garamond" pitchFamily="18" charset="0"/>
              </a:rPr>
              <a:t>.</a:t>
            </a:r>
          </a:p>
          <a:p>
            <a:pPr algn="just"/>
            <a:r>
              <a:rPr lang="en-GB" sz="2300" i="1" dirty="0" smtClean="0">
                <a:latin typeface="Garamond" pitchFamily="18" charset="0"/>
              </a:rPr>
              <a:t>Process  checklists  are </a:t>
            </a:r>
            <a:r>
              <a:rPr lang="en-GB" sz="2300" b="1" i="1" dirty="0" smtClean="0">
                <a:solidFill>
                  <a:srgbClr val="FF0000"/>
                </a:solidFill>
                <a:latin typeface="Garamond" pitchFamily="18" charset="0"/>
              </a:rPr>
              <a:t>special types of data collection forms </a:t>
            </a:r>
            <a:r>
              <a:rPr lang="en-GB" sz="2300" i="1" dirty="0" smtClean="0">
                <a:latin typeface="Garamond" pitchFamily="18" charset="0"/>
              </a:rPr>
              <a:t>in which </a:t>
            </a:r>
            <a:r>
              <a:rPr lang="en-GB" sz="2300" b="1" dirty="0" smtClean="0">
                <a:solidFill>
                  <a:srgbClr val="FF0000"/>
                </a:solidFill>
                <a:latin typeface="Garamond" pitchFamily="18" charset="0"/>
              </a:rPr>
              <a:t>processes</a:t>
            </a:r>
            <a:r>
              <a:rPr lang="en-GB" sz="2300" dirty="0" smtClean="0">
                <a:latin typeface="Garamond" pitchFamily="18" charset="0"/>
              </a:rPr>
              <a:t> may be easily verified  on the form.</a:t>
            </a:r>
          </a:p>
          <a:p>
            <a:pPr>
              <a:buNone/>
            </a:pPr>
            <a:r>
              <a:rPr lang="en-GB" sz="2300" dirty="0" smtClean="0"/>
              <a:t>	 </a:t>
            </a:r>
            <a:r>
              <a:rPr lang="en-GB" sz="2300" b="1" dirty="0" smtClean="0">
                <a:latin typeface="Garamond" pitchFamily="18" charset="0"/>
              </a:rPr>
              <a:t>Developing Assurance Activities</a:t>
            </a:r>
          </a:p>
          <a:p>
            <a:pPr algn="just"/>
            <a:r>
              <a:rPr lang="en-GB" sz="2300" dirty="0" smtClean="0">
                <a:latin typeface="Garamond" pitchFamily="18" charset="0"/>
              </a:rPr>
              <a:t>Developing assurance activities involves more than delegation. </a:t>
            </a:r>
          </a:p>
          <a:p>
            <a:pPr algn="just"/>
            <a:r>
              <a:rPr lang="en-GB" sz="2300" dirty="0" smtClean="0">
                <a:latin typeface="Garamond" pitchFamily="18" charset="0"/>
              </a:rPr>
              <a:t>Coherent, integrated activities arise from a disciplined process of steps:</a:t>
            </a:r>
          </a:p>
          <a:p>
            <a:pPr algn="just">
              <a:buNone/>
            </a:pPr>
            <a:r>
              <a:rPr lang="en-GB" sz="2300" dirty="0" smtClean="0">
                <a:latin typeface="Garamond" pitchFamily="18" charset="0"/>
              </a:rPr>
              <a:t>1. Select the relevant standard or specification.</a:t>
            </a:r>
          </a:p>
          <a:p>
            <a:pPr algn="just">
              <a:buNone/>
            </a:pPr>
            <a:r>
              <a:rPr lang="en-GB" sz="2300" dirty="0" smtClean="0">
                <a:latin typeface="Garamond" pitchFamily="18" charset="0"/>
              </a:rPr>
              <a:t>2. Using operational definitions, </a:t>
            </a:r>
            <a:r>
              <a:rPr lang="en-GB" sz="2300" b="1" dirty="0" smtClean="0">
                <a:solidFill>
                  <a:srgbClr val="FF0000"/>
                </a:solidFill>
                <a:latin typeface="Garamond" pitchFamily="18" charset="0"/>
              </a:rPr>
              <a:t>define an activity that will collect data </a:t>
            </a:r>
            <a:r>
              <a:rPr lang="en-GB" sz="2300" dirty="0" smtClean="0">
                <a:latin typeface="Garamond" pitchFamily="18" charset="0"/>
              </a:rPr>
              <a:t>and compare results to the plan. Develop and apply metrics.</a:t>
            </a:r>
          </a:p>
          <a:p>
            <a:pPr algn="just">
              <a:buNone/>
            </a:pPr>
            <a:r>
              <a:rPr lang="en-GB" sz="2300" dirty="0" smtClean="0">
                <a:latin typeface="Garamond" pitchFamily="18" charset="0"/>
              </a:rPr>
              <a:t>3. Define and provide resources.</a:t>
            </a:r>
          </a:p>
          <a:p>
            <a:pPr algn="just">
              <a:buNone/>
            </a:pPr>
            <a:r>
              <a:rPr lang="en-GB" sz="2300" dirty="0" smtClean="0">
                <a:latin typeface="Garamond" pitchFamily="18" charset="0"/>
              </a:rPr>
              <a:t>4. Assign responsibility to a specific entity.</a:t>
            </a:r>
          </a:p>
          <a:p>
            <a:pPr algn="just">
              <a:buNone/>
            </a:pPr>
            <a:r>
              <a:rPr lang="en-GB" sz="2300" dirty="0" smtClean="0">
                <a:latin typeface="Garamond" pitchFamily="18" charset="0"/>
              </a:rPr>
              <a:t>5. Assemble activities into a quality assurance plan.</a:t>
            </a:r>
            <a:endParaRPr lang="en-GB" sz="2300" dirty="0">
              <a:latin typeface="Garamond"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latin typeface="Garamond" pitchFamily="18" charset="0"/>
              </a:rPr>
              <a:t>Metrics</a:t>
            </a:r>
            <a:br>
              <a:rPr lang="en-GB" dirty="0" smtClean="0">
                <a:latin typeface="Garamond" pitchFamily="18" charset="0"/>
              </a:rPr>
            </a:br>
            <a:endParaRPr lang="en-GB" dirty="0">
              <a:latin typeface="Garamond" pitchFamily="18" charset="0"/>
            </a:endParaRPr>
          </a:p>
        </p:txBody>
      </p:sp>
      <p:sp>
        <p:nvSpPr>
          <p:cNvPr id="3" name="Content Placeholder 2"/>
          <p:cNvSpPr>
            <a:spLocks noGrp="1"/>
          </p:cNvSpPr>
          <p:nvPr>
            <p:ph sz="quarter" idx="1"/>
          </p:nvPr>
        </p:nvSpPr>
        <p:spPr/>
        <p:txBody>
          <a:bodyPr>
            <a:normAutofit fontScale="85000" lnSpcReduction="20000"/>
          </a:bodyPr>
          <a:lstStyle/>
          <a:p>
            <a:pPr algn="just"/>
            <a:r>
              <a:rPr lang="en-GB" dirty="0" smtClean="0">
                <a:latin typeface="Garamond" pitchFamily="18" charset="0"/>
              </a:rPr>
              <a:t>Recall that metrics are a </a:t>
            </a:r>
            <a:r>
              <a:rPr lang="en-GB" b="1" dirty="0" smtClean="0">
                <a:latin typeface="Garamond" pitchFamily="18" charset="0"/>
              </a:rPr>
              <a:t>means of measurement </a:t>
            </a:r>
            <a:r>
              <a:rPr lang="en-GB" dirty="0" smtClean="0">
                <a:latin typeface="Garamond" pitchFamily="18" charset="0"/>
              </a:rPr>
              <a:t>to determine the degree of conformance to specifications. </a:t>
            </a:r>
          </a:p>
          <a:p>
            <a:pPr algn="just"/>
            <a:r>
              <a:rPr lang="en-GB" dirty="0" smtClean="0">
                <a:latin typeface="Garamond" pitchFamily="18" charset="0"/>
              </a:rPr>
              <a:t>They close the loop and link together requirements, specifications, assurance activities, and the metrics themselves. </a:t>
            </a:r>
          </a:p>
          <a:p>
            <a:pPr algn="just"/>
            <a:r>
              <a:rPr lang="en-GB" dirty="0" smtClean="0">
                <a:latin typeface="Garamond" pitchFamily="18" charset="0"/>
              </a:rPr>
              <a:t>See the examples below.</a:t>
            </a:r>
          </a:p>
          <a:p>
            <a:pPr algn="just"/>
            <a:r>
              <a:rPr lang="en-GB" dirty="0" smtClean="0">
                <a:latin typeface="Garamond" pitchFamily="18" charset="0"/>
              </a:rPr>
              <a:t> </a:t>
            </a:r>
            <a:r>
              <a:rPr lang="en-GB" b="1" dirty="0" smtClean="0">
                <a:latin typeface="Garamond" pitchFamily="18" charset="0"/>
              </a:rPr>
              <a:t>Requirement (generally stated) — “Responsive telephone hotline </a:t>
            </a:r>
            <a:r>
              <a:rPr lang="en-GB" dirty="0" smtClean="0">
                <a:latin typeface="Garamond" pitchFamily="18" charset="0"/>
              </a:rPr>
              <a:t>service.”</a:t>
            </a:r>
          </a:p>
          <a:p>
            <a:pPr algn="just"/>
            <a:r>
              <a:rPr lang="en-GB" dirty="0" smtClean="0">
                <a:latin typeface="Garamond" pitchFamily="18" charset="0"/>
              </a:rPr>
              <a:t> </a:t>
            </a:r>
            <a:r>
              <a:rPr lang="en-GB" b="1" dirty="0" smtClean="0">
                <a:latin typeface="Garamond" pitchFamily="18" charset="0"/>
              </a:rPr>
              <a:t>Specification (specific and measurable) — “Answer 99 percent of </a:t>
            </a:r>
            <a:r>
              <a:rPr lang="en-GB" dirty="0" smtClean="0">
                <a:latin typeface="Garamond" pitchFamily="18" charset="0"/>
              </a:rPr>
              <a:t>hotline service calls within one ring.”</a:t>
            </a:r>
          </a:p>
          <a:p>
            <a:pPr algn="just"/>
            <a:r>
              <a:rPr lang="en-GB" dirty="0" smtClean="0">
                <a:latin typeface="Garamond" pitchFamily="18" charset="0"/>
              </a:rPr>
              <a:t> </a:t>
            </a:r>
            <a:r>
              <a:rPr lang="en-GB" b="1" dirty="0" smtClean="0">
                <a:latin typeface="Garamond" pitchFamily="18" charset="0"/>
              </a:rPr>
              <a:t>Assurance activity (</a:t>
            </a:r>
            <a:r>
              <a:rPr lang="en-GB" b="1" i="1" dirty="0" smtClean="0">
                <a:solidFill>
                  <a:srgbClr val="FF0000"/>
                </a:solidFill>
                <a:latin typeface="Garamond" pitchFamily="18" charset="0"/>
              </a:rPr>
              <a:t>action to be taken</a:t>
            </a:r>
            <a:r>
              <a:rPr lang="en-GB" b="1" dirty="0" smtClean="0">
                <a:latin typeface="Garamond" pitchFamily="18" charset="0"/>
              </a:rPr>
              <a:t>) — </a:t>
            </a:r>
            <a:r>
              <a:rPr lang="en-GB" dirty="0" smtClean="0">
                <a:latin typeface="Garamond" pitchFamily="18" charset="0"/>
              </a:rPr>
              <a:t>Determine percentage of calls answered on one ring during a forty-eight-hour period.</a:t>
            </a:r>
          </a:p>
          <a:p>
            <a:pPr algn="just"/>
            <a:r>
              <a:rPr lang="en-GB" dirty="0" smtClean="0">
                <a:latin typeface="Garamond" pitchFamily="18" charset="0"/>
              </a:rPr>
              <a:t> </a:t>
            </a:r>
            <a:r>
              <a:rPr lang="en-GB" b="1" dirty="0" smtClean="0">
                <a:latin typeface="Garamond" pitchFamily="18" charset="0"/>
              </a:rPr>
              <a:t>Metric (means of measurement) — Percentage of calls answered on </a:t>
            </a:r>
            <a:r>
              <a:rPr lang="en-GB" dirty="0" smtClean="0">
                <a:latin typeface="Garamond" pitchFamily="18" charset="0"/>
              </a:rPr>
              <a:t>one ring.</a:t>
            </a:r>
            <a:endParaRPr lang="en-GB" dirty="0">
              <a:latin typeface="Garamond"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smtClean="0">
                <a:latin typeface="Garamond" pitchFamily="18" charset="0"/>
              </a:rPr>
              <a:t>Quality Journey: Quality Assurance Activities.</a:t>
            </a:r>
            <a:endParaRPr lang="en-GB" sz="3200" dirty="0">
              <a:latin typeface="Garamond" pitchFamily="18" charset="0"/>
            </a:endParaRPr>
          </a:p>
        </p:txBody>
      </p:sp>
      <p:sp>
        <p:nvSpPr>
          <p:cNvPr id="3" name="Content Placeholder 2"/>
          <p:cNvSpPr>
            <a:spLocks noGrp="1"/>
          </p:cNvSpPr>
          <p:nvPr>
            <p:ph sz="quarter" idx="1"/>
          </p:nvPr>
        </p:nvSpPr>
        <p:spPr/>
        <p:txBody>
          <a:bodyPr/>
          <a:lstStyle/>
          <a:p>
            <a:pPr algn="ctr">
              <a:buNone/>
            </a:pPr>
            <a:r>
              <a:rPr lang="en-GB" dirty="0" smtClean="0">
                <a:latin typeface="Garamond" pitchFamily="18" charset="0"/>
              </a:rPr>
              <a:t>Customers</a:t>
            </a:r>
          </a:p>
          <a:p>
            <a:pPr algn="ctr">
              <a:buNone/>
            </a:pPr>
            <a:endParaRPr lang="en-GB" dirty="0" smtClean="0">
              <a:latin typeface="Garamond" pitchFamily="18" charset="0"/>
            </a:endParaRPr>
          </a:p>
          <a:p>
            <a:pPr algn="ctr">
              <a:buNone/>
            </a:pPr>
            <a:r>
              <a:rPr lang="en-GB" dirty="0" smtClean="0">
                <a:latin typeface="Garamond" pitchFamily="18" charset="0"/>
              </a:rPr>
              <a:t>Requirements</a:t>
            </a:r>
          </a:p>
          <a:p>
            <a:pPr algn="ctr">
              <a:buNone/>
            </a:pPr>
            <a:endParaRPr lang="en-GB" dirty="0" smtClean="0">
              <a:latin typeface="Garamond" pitchFamily="18" charset="0"/>
            </a:endParaRPr>
          </a:p>
          <a:p>
            <a:pPr algn="ctr">
              <a:buNone/>
            </a:pPr>
            <a:r>
              <a:rPr lang="en-GB" dirty="0" smtClean="0">
                <a:latin typeface="Garamond" pitchFamily="18" charset="0"/>
              </a:rPr>
              <a:t>Specifications</a:t>
            </a:r>
          </a:p>
          <a:p>
            <a:pPr algn="ctr">
              <a:buNone/>
            </a:pPr>
            <a:endParaRPr lang="en-GB" dirty="0" smtClean="0">
              <a:latin typeface="Garamond" pitchFamily="18" charset="0"/>
            </a:endParaRPr>
          </a:p>
          <a:p>
            <a:pPr algn="ctr">
              <a:buNone/>
            </a:pPr>
            <a:r>
              <a:rPr lang="en-GB" dirty="0" smtClean="0">
                <a:latin typeface="Garamond" pitchFamily="18" charset="0"/>
              </a:rPr>
              <a:t>QA Activities</a:t>
            </a:r>
            <a:endParaRPr lang="en-GB" dirty="0">
              <a:latin typeface="Garamond" pitchFamily="18" charset="0"/>
            </a:endParaRPr>
          </a:p>
        </p:txBody>
      </p:sp>
      <p:sp>
        <p:nvSpPr>
          <p:cNvPr id="4" name="Down Arrow 3"/>
          <p:cNvSpPr/>
          <p:nvPr/>
        </p:nvSpPr>
        <p:spPr>
          <a:xfrm>
            <a:off x="4357686" y="2071678"/>
            <a:ext cx="642942" cy="5715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Down Arrow 4"/>
          <p:cNvSpPr/>
          <p:nvPr/>
        </p:nvSpPr>
        <p:spPr>
          <a:xfrm>
            <a:off x="4357686" y="2857496"/>
            <a:ext cx="642942" cy="5715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Down Arrow 5"/>
          <p:cNvSpPr/>
          <p:nvPr/>
        </p:nvSpPr>
        <p:spPr>
          <a:xfrm>
            <a:off x="4429124" y="3786190"/>
            <a:ext cx="642942" cy="5715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772400" cy="1143000"/>
          </a:xfrm>
        </p:spPr>
        <p:txBody>
          <a:bodyPr/>
          <a:lstStyle/>
          <a:p>
            <a:r>
              <a:rPr lang="en-GB" dirty="0" smtClean="0">
                <a:latin typeface="Garamond" pitchFamily="18" charset="0"/>
              </a:rPr>
              <a:t>4.2</a:t>
            </a:r>
            <a:r>
              <a:rPr lang="en-GB" dirty="0" smtClean="0">
                <a:latin typeface="Garamond" pitchFamily="18" charset="0"/>
              </a:rPr>
              <a:t>. Benchmarking </a:t>
            </a:r>
            <a:endParaRPr lang="en-GB" dirty="0">
              <a:latin typeface="Garamond" pitchFamily="18" charset="0"/>
            </a:endParaRPr>
          </a:p>
        </p:txBody>
      </p:sp>
      <p:sp>
        <p:nvSpPr>
          <p:cNvPr id="3" name="Content Placeholder 2"/>
          <p:cNvSpPr>
            <a:spLocks noGrp="1"/>
          </p:cNvSpPr>
          <p:nvPr>
            <p:ph sz="quarter" idx="1"/>
          </p:nvPr>
        </p:nvSpPr>
        <p:spPr/>
        <p:txBody>
          <a:bodyPr>
            <a:normAutofit lnSpcReduction="10000"/>
          </a:bodyPr>
          <a:lstStyle/>
          <a:p>
            <a:pPr algn="just"/>
            <a:r>
              <a:rPr lang="en-GB" dirty="0" smtClean="0">
                <a:latin typeface="Garamond" pitchFamily="18" charset="0"/>
              </a:rPr>
              <a:t>Project management benchmarking is the process of </a:t>
            </a:r>
            <a:r>
              <a:rPr lang="en-GB" i="1" dirty="0" smtClean="0">
                <a:latin typeface="Garamond" pitchFamily="18" charset="0"/>
              </a:rPr>
              <a:t>continuously comparing </a:t>
            </a:r>
            <a:r>
              <a:rPr lang="en-GB" dirty="0" smtClean="0">
                <a:latin typeface="Garamond" pitchFamily="18" charset="0"/>
              </a:rPr>
              <a:t>the project management practices of your organization with the practices of leaders anywhere in the world; its goal is to gain information to help you improve your own performance. </a:t>
            </a:r>
          </a:p>
          <a:p>
            <a:pPr algn="just"/>
            <a:endParaRPr lang="en-GB" dirty="0" smtClean="0">
              <a:latin typeface="Garamond" pitchFamily="18" charset="0"/>
            </a:endParaRPr>
          </a:p>
          <a:p>
            <a:pPr algn="just"/>
            <a:r>
              <a:rPr lang="en-GB" dirty="0" smtClean="0">
                <a:latin typeface="Garamond" pitchFamily="18" charset="0"/>
              </a:rPr>
              <a:t>The information obtained through benchmarking might be used to help you </a:t>
            </a:r>
            <a:r>
              <a:rPr lang="en-GB" i="1" dirty="0" smtClean="0">
                <a:latin typeface="Garamond" pitchFamily="18" charset="0"/>
              </a:rPr>
              <a:t>improve your processes and the way in which those processes are executed, or the information might be used to help your company become more competitive in the marketplace.</a:t>
            </a:r>
            <a:endParaRPr lang="en-GB" i="1" dirty="0">
              <a:latin typeface="Garamond"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92500"/>
          </a:bodyPr>
          <a:lstStyle/>
          <a:p>
            <a:pPr algn="just"/>
            <a:r>
              <a:rPr lang="en-GB" dirty="0" smtClean="0">
                <a:latin typeface="Garamond" pitchFamily="18" charset="0"/>
              </a:rPr>
              <a:t>Benchmarking is a </a:t>
            </a:r>
            <a:r>
              <a:rPr lang="en-GB" i="1" dirty="0" smtClean="0">
                <a:latin typeface="Garamond" pitchFamily="18" charset="0"/>
              </a:rPr>
              <a:t>continuous effort </a:t>
            </a:r>
            <a:r>
              <a:rPr lang="en-GB" dirty="0" smtClean="0">
                <a:latin typeface="Garamond" pitchFamily="18" charset="0"/>
              </a:rPr>
              <a:t>of analysis and evaluation.</a:t>
            </a:r>
          </a:p>
          <a:p>
            <a:pPr algn="just"/>
            <a:r>
              <a:rPr lang="en-GB" dirty="0" smtClean="0">
                <a:latin typeface="Garamond" pitchFamily="18" charset="0"/>
              </a:rPr>
              <a:t> Care must be taken in deciding </a:t>
            </a:r>
            <a:r>
              <a:rPr lang="en-GB" i="1" dirty="0" smtClean="0">
                <a:latin typeface="Garamond" pitchFamily="18" charset="0"/>
              </a:rPr>
              <a:t>what to benchmark</a:t>
            </a:r>
            <a:r>
              <a:rPr lang="en-GB" dirty="0" smtClean="0">
                <a:latin typeface="Garamond" pitchFamily="18" charset="0"/>
              </a:rPr>
              <a:t>. It is impossible and impractical to evaluate every aspect of project management. </a:t>
            </a:r>
          </a:p>
          <a:p>
            <a:pPr algn="just"/>
            <a:r>
              <a:rPr lang="en-GB" dirty="0" smtClean="0">
                <a:latin typeface="Garamond" pitchFamily="18" charset="0"/>
              </a:rPr>
              <a:t>It is best to decide on those </a:t>
            </a:r>
            <a:r>
              <a:rPr lang="en-GB" i="1" dirty="0" smtClean="0">
                <a:latin typeface="Garamond" pitchFamily="18" charset="0"/>
              </a:rPr>
              <a:t>few critical success factors </a:t>
            </a:r>
            <a:r>
              <a:rPr lang="en-GB" dirty="0" smtClean="0">
                <a:latin typeface="Garamond" pitchFamily="18" charset="0"/>
              </a:rPr>
              <a:t>that must go right for your business to flourish.</a:t>
            </a:r>
          </a:p>
          <a:p>
            <a:pPr algn="just"/>
            <a:r>
              <a:rPr lang="en-GB" dirty="0" smtClean="0">
                <a:latin typeface="Garamond" pitchFamily="18" charset="0"/>
              </a:rPr>
              <a:t> For project management benchmarking, the critical success factors are usually the key business processes and how they are integrated. </a:t>
            </a:r>
          </a:p>
          <a:p>
            <a:pPr algn="just"/>
            <a:r>
              <a:rPr lang="en-GB" dirty="0" smtClean="0">
                <a:latin typeface="Garamond" pitchFamily="18" charset="0"/>
              </a:rPr>
              <a:t>If these key success factors do not exist, then the organization’s efforts may be hindered.</a:t>
            </a:r>
            <a:endParaRPr lang="en-GB" dirty="0">
              <a:latin typeface="Garamond"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algn="just"/>
            <a:r>
              <a:rPr lang="en-GB" dirty="0" smtClean="0">
                <a:latin typeface="Garamond" pitchFamily="18" charset="0"/>
              </a:rPr>
              <a:t>Deciding what </a:t>
            </a:r>
            <a:r>
              <a:rPr lang="en-GB" i="1" dirty="0" smtClean="0">
                <a:latin typeface="Garamond" pitchFamily="18" charset="0"/>
              </a:rPr>
              <a:t>information </a:t>
            </a:r>
            <a:r>
              <a:rPr lang="en-GB" dirty="0" smtClean="0">
                <a:latin typeface="Garamond" pitchFamily="18" charset="0"/>
              </a:rPr>
              <a:t>to benchmark against is usually easier than obtaining that information.</a:t>
            </a:r>
          </a:p>
          <a:p>
            <a:pPr algn="just"/>
            <a:r>
              <a:rPr lang="en-GB" dirty="0" smtClean="0">
                <a:latin typeface="Garamond" pitchFamily="18" charset="0"/>
              </a:rPr>
              <a:t> </a:t>
            </a:r>
            <a:r>
              <a:rPr lang="en-GB" i="1" dirty="0" smtClean="0">
                <a:latin typeface="Garamond" pitchFamily="18" charset="0"/>
              </a:rPr>
              <a:t>Locating some information </a:t>
            </a:r>
            <a:r>
              <a:rPr lang="en-GB" dirty="0" smtClean="0">
                <a:latin typeface="Garamond" pitchFamily="18" charset="0"/>
              </a:rPr>
              <a:t>will require a critical search. Some information may be hard to find.</a:t>
            </a:r>
          </a:p>
          <a:p>
            <a:pPr algn="just"/>
            <a:r>
              <a:rPr lang="en-GB" dirty="0" smtClean="0">
                <a:latin typeface="Garamond" pitchFamily="18" charset="0"/>
              </a:rPr>
              <a:t> Some information you would find helpful might not be available for release because the organization that has it views it as proprietary. </a:t>
            </a:r>
          </a:p>
          <a:p>
            <a:pPr algn="just"/>
            <a:r>
              <a:rPr lang="en-GB" i="1" dirty="0" smtClean="0">
                <a:latin typeface="Garamond" pitchFamily="18" charset="0"/>
              </a:rPr>
              <a:t>Identifying the target companies against which you should benchmark may not be as easy as you believe.</a:t>
            </a:r>
            <a:endParaRPr lang="en-GB" i="1" dirty="0">
              <a:latin typeface="Garamond"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612648" y="1600200"/>
            <a:ext cx="8153400" cy="5043510"/>
          </a:xfrm>
        </p:spPr>
        <p:txBody>
          <a:bodyPr>
            <a:normAutofit fontScale="92500" lnSpcReduction="20000"/>
          </a:bodyPr>
          <a:lstStyle/>
          <a:p>
            <a:pPr algn="just"/>
            <a:r>
              <a:rPr lang="en-GB" dirty="0" smtClean="0">
                <a:latin typeface="Garamond" pitchFamily="18" charset="0"/>
              </a:rPr>
              <a:t>Benchmarking has become common since it was first popularized by Xerox during the 1980s. </a:t>
            </a:r>
          </a:p>
          <a:p>
            <a:pPr algn="just"/>
            <a:r>
              <a:rPr lang="en-GB" dirty="0" smtClean="0">
                <a:latin typeface="Garamond" pitchFamily="18" charset="0"/>
              </a:rPr>
              <a:t>Benchmarking is an essential ingredient for those companies that have won the prestigious Malcolm </a:t>
            </a:r>
            <a:r>
              <a:rPr lang="en-GB" dirty="0" err="1" smtClean="0">
                <a:latin typeface="Garamond" pitchFamily="18" charset="0"/>
              </a:rPr>
              <a:t>Baldrige</a:t>
            </a:r>
            <a:r>
              <a:rPr lang="en-GB" dirty="0" smtClean="0">
                <a:latin typeface="Garamond" pitchFamily="18" charset="0"/>
              </a:rPr>
              <a:t> Award.</a:t>
            </a:r>
          </a:p>
          <a:p>
            <a:pPr algn="just"/>
            <a:r>
              <a:rPr lang="en-GB" dirty="0" smtClean="0">
                <a:latin typeface="Garamond" pitchFamily="18" charset="0"/>
              </a:rPr>
              <a:t> Most of these award winners readily share their project management experiences.</a:t>
            </a:r>
          </a:p>
          <a:p>
            <a:pPr algn="just"/>
            <a:r>
              <a:rPr lang="en-GB" dirty="0" smtClean="0">
                <a:latin typeface="Garamond" pitchFamily="18" charset="0"/>
              </a:rPr>
              <a:t> Unfortunately, there are some truly excellent companies in project management that have not competed for these awards because they do not want their excellence displayed.</a:t>
            </a:r>
          </a:p>
          <a:p>
            <a:pPr algn="just"/>
            <a:r>
              <a:rPr lang="en-GB" dirty="0" smtClean="0">
                <a:latin typeface="Garamond" pitchFamily="18" charset="0"/>
              </a:rPr>
              <a:t>Benchmarking for project management can be accomplished through surveys, questionnaires, attending local chapter meetings of the Project Management Institute (PMI), and attending conferences and symposiums.</a:t>
            </a:r>
          </a:p>
          <a:p>
            <a:pPr algn="just"/>
            <a:r>
              <a:rPr lang="en-GB" dirty="0" smtClean="0">
                <a:latin typeface="Garamond" pitchFamily="18" charset="0"/>
              </a:rPr>
              <a:t> Personal contacts often provide the most valued sources of information.</a:t>
            </a:r>
            <a:endParaRPr lang="en-GB" dirty="0">
              <a:latin typeface="Garamond"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pPr algn="just"/>
            <a:r>
              <a:rPr lang="en-GB" i="1" dirty="0" smtClean="0">
                <a:latin typeface="Garamond" pitchFamily="18" charset="0"/>
              </a:rPr>
              <a:t>Benchmarking should not be performed unless your organization is willing to make changes.</a:t>
            </a:r>
          </a:p>
          <a:p>
            <a:pPr algn="just"/>
            <a:r>
              <a:rPr lang="en-GB" dirty="0" smtClean="0">
                <a:latin typeface="Garamond" pitchFamily="18" charset="0"/>
              </a:rPr>
              <a:t> The changes must be part of a structured process that includes </a:t>
            </a:r>
            <a:r>
              <a:rPr lang="en-GB" i="1" dirty="0" smtClean="0">
                <a:latin typeface="Garamond" pitchFamily="18" charset="0"/>
              </a:rPr>
              <a:t>evaluation, applicability, and risk management.</a:t>
            </a:r>
          </a:p>
          <a:p>
            <a:pPr algn="just"/>
            <a:r>
              <a:rPr lang="en-GB" dirty="0" smtClean="0">
                <a:latin typeface="Garamond" pitchFamily="18" charset="0"/>
              </a:rPr>
              <a:t> Benchmarking is part of the strategic planning process for project management that results in an action plan ready for implementation.</a:t>
            </a:r>
            <a:endParaRPr lang="en-GB" dirty="0">
              <a:latin typeface="Garamond"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dirty="0" smtClean="0">
                <a:latin typeface="Garamond" pitchFamily="18" charset="0"/>
              </a:rPr>
              <a:t/>
            </a:r>
            <a:br>
              <a:rPr lang="en-GB" dirty="0" smtClean="0">
                <a:latin typeface="Garamond" pitchFamily="18" charset="0"/>
              </a:rPr>
            </a:br>
            <a:r>
              <a:rPr lang="en-GB" dirty="0" smtClean="0">
                <a:latin typeface="Garamond" pitchFamily="18" charset="0"/>
              </a:rPr>
              <a:t>Project Quality Assurance</a:t>
            </a:r>
            <a:br>
              <a:rPr lang="en-GB" dirty="0" smtClean="0">
                <a:latin typeface="Garamond" pitchFamily="18" charset="0"/>
              </a:rPr>
            </a:br>
            <a:endParaRPr lang="en-GB" dirty="0">
              <a:latin typeface="Garamond" pitchFamily="18" charset="0"/>
            </a:endParaRPr>
          </a:p>
        </p:txBody>
      </p:sp>
      <p:sp>
        <p:nvSpPr>
          <p:cNvPr id="5" name="Content Placeholder 4"/>
          <p:cNvSpPr>
            <a:spLocks noGrp="1"/>
          </p:cNvSpPr>
          <p:nvPr>
            <p:ph sz="quarter" idx="1"/>
          </p:nvPr>
        </p:nvSpPr>
        <p:spPr>
          <a:xfrm>
            <a:off x="285720" y="1214422"/>
            <a:ext cx="8643998" cy="5429288"/>
          </a:xfrm>
        </p:spPr>
        <p:txBody>
          <a:bodyPr>
            <a:noAutofit/>
          </a:bodyPr>
          <a:lstStyle/>
          <a:p>
            <a:pPr algn="just">
              <a:buFont typeface="Wingdings" pitchFamily="2" charset="2"/>
              <a:buChar char="§"/>
            </a:pPr>
            <a:r>
              <a:rPr lang="en-GB" sz="2400" b="1" dirty="0" smtClean="0">
                <a:latin typeface="Garamond" pitchFamily="18" charset="0"/>
              </a:rPr>
              <a:t>Meaning</a:t>
            </a:r>
          </a:p>
          <a:p>
            <a:pPr algn="just">
              <a:buFont typeface="Wingdings" pitchFamily="2" charset="2"/>
              <a:buChar char="§"/>
            </a:pPr>
            <a:r>
              <a:rPr lang="en-GB" sz="2400" dirty="0" smtClean="0">
                <a:latin typeface="Garamond" pitchFamily="18" charset="0"/>
              </a:rPr>
              <a:t>The </a:t>
            </a:r>
            <a:r>
              <a:rPr lang="en-GB" sz="2400" i="1" dirty="0">
                <a:latin typeface="Garamond" pitchFamily="18" charset="0"/>
              </a:rPr>
              <a:t>PMBOK® Guide defines quality assurance as “…</a:t>
            </a:r>
            <a:r>
              <a:rPr lang="en-GB" sz="2400" dirty="0">
                <a:latin typeface="Garamond" pitchFamily="18" charset="0"/>
              </a:rPr>
              <a:t>the </a:t>
            </a:r>
            <a:r>
              <a:rPr lang="en-GB" sz="2400" b="1" dirty="0">
                <a:latin typeface="Garamond" pitchFamily="18" charset="0"/>
              </a:rPr>
              <a:t>application</a:t>
            </a:r>
            <a:r>
              <a:rPr lang="en-GB" sz="2400" dirty="0">
                <a:latin typeface="Garamond" pitchFamily="18" charset="0"/>
              </a:rPr>
              <a:t> of </a:t>
            </a:r>
            <a:r>
              <a:rPr lang="en-GB" sz="2400" dirty="0" smtClean="0">
                <a:latin typeface="Garamond" pitchFamily="18" charset="0"/>
              </a:rPr>
              <a:t>planned, systematic </a:t>
            </a:r>
            <a:r>
              <a:rPr lang="en-GB" sz="2400" dirty="0">
                <a:latin typeface="Garamond" pitchFamily="18" charset="0"/>
              </a:rPr>
              <a:t>quality </a:t>
            </a:r>
            <a:r>
              <a:rPr lang="en-GB" sz="2400" b="1" dirty="0">
                <a:latin typeface="Garamond" pitchFamily="18" charset="0"/>
              </a:rPr>
              <a:t>activities</a:t>
            </a:r>
            <a:r>
              <a:rPr lang="en-GB" sz="2400" dirty="0">
                <a:latin typeface="Garamond" pitchFamily="18" charset="0"/>
              </a:rPr>
              <a:t> to ensure that the </a:t>
            </a:r>
            <a:r>
              <a:rPr lang="en-GB" sz="2400" i="1" dirty="0">
                <a:latin typeface="Garamond" pitchFamily="18" charset="0"/>
              </a:rPr>
              <a:t>project will employ all </a:t>
            </a:r>
            <a:r>
              <a:rPr lang="en-GB" sz="2400" i="1" dirty="0" smtClean="0">
                <a:latin typeface="Garamond" pitchFamily="18" charset="0"/>
              </a:rPr>
              <a:t>processes </a:t>
            </a:r>
            <a:r>
              <a:rPr lang="en-GB" sz="2400" dirty="0" smtClean="0">
                <a:latin typeface="Garamond" pitchFamily="18" charset="0"/>
              </a:rPr>
              <a:t>needed </a:t>
            </a:r>
            <a:r>
              <a:rPr lang="en-GB" sz="2400" dirty="0">
                <a:latin typeface="Garamond" pitchFamily="18" charset="0"/>
              </a:rPr>
              <a:t>to meet requirements</a:t>
            </a:r>
            <a:r>
              <a:rPr lang="en-GB" sz="2400" dirty="0" smtClean="0">
                <a:latin typeface="Garamond" pitchFamily="18" charset="0"/>
              </a:rPr>
              <a:t>.”</a:t>
            </a:r>
          </a:p>
          <a:p>
            <a:pPr algn="just">
              <a:buFont typeface="Wingdings" pitchFamily="2" charset="2"/>
              <a:buChar char="§"/>
            </a:pPr>
            <a:endParaRPr lang="en-GB" sz="2400" dirty="0" smtClean="0">
              <a:latin typeface="Garamond" pitchFamily="18" charset="0"/>
            </a:endParaRPr>
          </a:p>
          <a:p>
            <a:r>
              <a:rPr lang="en-US" sz="2400" b="1" dirty="0" smtClean="0"/>
              <a:t>"The planned and systematic activities implemented in a quality system so that quality requirements for a product or service will be fulfilled.”</a:t>
            </a:r>
          </a:p>
          <a:p>
            <a:pPr>
              <a:buNone/>
            </a:pPr>
            <a:r>
              <a:rPr lang="en-US" sz="2400" b="1" dirty="0" smtClean="0"/>
              <a:t>			 American Society for Quality (ASQ)</a:t>
            </a:r>
          </a:p>
          <a:p>
            <a:pPr>
              <a:buNone/>
            </a:pPr>
            <a:endParaRPr lang="en-US" sz="2400" b="1" dirty="0" smtClean="0"/>
          </a:p>
          <a:p>
            <a:pPr algn="just"/>
            <a:r>
              <a:rPr lang="en-GB" sz="2400" dirty="0" smtClean="0">
                <a:latin typeface="Garamond" pitchFamily="18" charset="0"/>
              </a:rPr>
              <a:t>Quality assurance can be defined as “all the planned and systematic </a:t>
            </a:r>
            <a:r>
              <a:rPr lang="en-GB" sz="2400" b="1" dirty="0" smtClean="0">
                <a:latin typeface="Garamond" pitchFamily="18" charset="0"/>
              </a:rPr>
              <a:t>activities</a:t>
            </a:r>
            <a:r>
              <a:rPr lang="en-GB" sz="2400" dirty="0" smtClean="0">
                <a:latin typeface="Garamond" pitchFamily="18" charset="0"/>
              </a:rPr>
              <a:t> implemented within the quality system to </a:t>
            </a:r>
            <a:r>
              <a:rPr lang="en-GB" sz="2400" b="1" dirty="0" smtClean="0">
                <a:latin typeface="Garamond" pitchFamily="18" charset="0"/>
              </a:rPr>
              <a:t>provide confidence </a:t>
            </a:r>
            <a:r>
              <a:rPr lang="en-GB" sz="2400" dirty="0" smtClean="0">
                <a:latin typeface="Garamond" pitchFamily="18" charset="0"/>
              </a:rPr>
              <a:t>that the project will satisfy the relevant quality standards.</a:t>
            </a:r>
            <a:endParaRPr lang="en-GB" sz="2400" dirty="0">
              <a:latin typeface="Garamond"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pPr algn="just">
              <a:spcBef>
                <a:spcPct val="40000"/>
              </a:spcBef>
            </a:pPr>
            <a:r>
              <a:rPr lang="en-US" sz="2800" dirty="0" smtClean="0">
                <a:latin typeface="Garamond" pitchFamily="18" charset="0"/>
              </a:rPr>
              <a:t>Quality assurance includes all the activities related to </a:t>
            </a:r>
            <a:r>
              <a:rPr lang="en-US" sz="2800" i="1" dirty="0" smtClean="0">
                <a:latin typeface="Garamond" pitchFamily="18" charset="0"/>
              </a:rPr>
              <a:t>satisfying the relevant quality standards for a project.</a:t>
            </a:r>
          </a:p>
          <a:p>
            <a:pPr algn="just">
              <a:spcBef>
                <a:spcPct val="40000"/>
              </a:spcBef>
            </a:pPr>
            <a:r>
              <a:rPr lang="en-US" sz="2800" dirty="0" smtClean="0">
                <a:latin typeface="Garamond" pitchFamily="18" charset="0"/>
              </a:rPr>
              <a:t>Another goal of quality assurance is </a:t>
            </a:r>
            <a:r>
              <a:rPr lang="en-US" sz="2800" i="1" dirty="0" smtClean="0">
                <a:latin typeface="Garamond" pitchFamily="18" charset="0"/>
              </a:rPr>
              <a:t>continuous quality improvement.</a:t>
            </a:r>
          </a:p>
          <a:p>
            <a:pPr algn="just">
              <a:spcBef>
                <a:spcPct val="40000"/>
              </a:spcBef>
            </a:pPr>
            <a:r>
              <a:rPr lang="en-US" sz="2800" b="1" dirty="0" smtClean="0">
                <a:latin typeface="Garamond" pitchFamily="18" charset="0"/>
              </a:rPr>
              <a:t>Benchmarking</a:t>
            </a:r>
            <a:r>
              <a:rPr lang="en-US" sz="2800" dirty="0" smtClean="0">
                <a:latin typeface="Garamond" pitchFamily="18" charset="0"/>
              </a:rPr>
              <a:t> generates ideas for quality improvements by comparing specific project practices or product characteristics to those of other projects or products within or outside the performing organization. </a:t>
            </a:r>
          </a:p>
          <a:p>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latin typeface="Garamond" pitchFamily="18" charset="0"/>
              </a:rPr>
              <a:t>4.2</a:t>
            </a:r>
            <a:r>
              <a:rPr lang="en-GB" dirty="0" smtClean="0">
                <a:latin typeface="Garamond" pitchFamily="18" charset="0"/>
              </a:rPr>
              <a:t>. Quality Audits</a:t>
            </a:r>
            <a:br>
              <a:rPr lang="en-GB" dirty="0" smtClean="0">
                <a:latin typeface="Garamond" pitchFamily="18" charset="0"/>
              </a:rPr>
            </a:br>
            <a:endParaRPr lang="en-GB" dirty="0">
              <a:latin typeface="Garamond" pitchFamily="18" charset="0"/>
            </a:endParaRPr>
          </a:p>
        </p:txBody>
      </p:sp>
      <p:sp>
        <p:nvSpPr>
          <p:cNvPr id="3" name="Content Placeholder 2"/>
          <p:cNvSpPr>
            <a:spLocks noGrp="1"/>
          </p:cNvSpPr>
          <p:nvPr>
            <p:ph sz="quarter" idx="1"/>
          </p:nvPr>
        </p:nvSpPr>
        <p:spPr>
          <a:xfrm>
            <a:off x="612648" y="1428736"/>
            <a:ext cx="8153400" cy="5214974"/>
          </a:xfrm>
        </p:spPr>
        <p:txBody>
          <a:bodyPr>
            <a:noAutofit/>
          </a:bodyPr>
          <a:lstStyle/>
          <a:p>
            <a:pPr algn="just"/>
            <a:r>
              <a:rPr lang="en-GB" sz="2300" dirty="0" smtClean="0">
                <a:latin typeface="Garamond" pitchFamily="18" charset="0"/>
              </a:rPr>
              <a:t>The primary mechanism for determining </a:t>
            </a:r>
            <a:r>
              <a:rPr lang="en-GB" sz="2300" i="1" dirty="0" smtClean="0">
                <a:latin typeface="Garamond" pitchFamily="18" charset="0"/>
              </a:rPr>
              <a:t>the effectiveness of quality assurance activities </a:t>
            </a:r>
            <a:r>
              <a:rPr lang="en-GB" sz="2300" dirty="0" smtClean="0">
                <a:latin typeface="Garamond" pitchFamily="18" charset="0"/>
              </a:rPr>
              <a:t>is the quality audit.</a:t>
            </a:r>
          </a:p>
          <a:p>
            <a:pPr algn="just"/>
            <a:r>
              <a:rPr lang="en-GB" sz="2300" dirty="0" smtClean="0">
                <a:latin typeface="Garamond" pitchFamily="18" charset="0"/>
              </a:rPr>
              <a:t> Any audit is a </a:t>
            </a:r>
            <a:r>
              <a:rPr lang="en-GB" sz="2300" b="1" dirty="0" smtClean="0">
                <a:latin typeface="Garamond" pitchFamily="18" charset="0"/>
              </a:rPr>
              <a:t>structured </a:t>
            </a:r>
            <a:r>
              <a:rPr lang="en-GB" sz="2300" b="1" dirty="0" smtClean="0">
                <a:solidFill>
                  <a:srgbClr val="FF0000"/>
                </a:solidFill>
                <a:latin typeface="Garamond" pitchFamily="18" charset="0"/>
              </a:rPr>
              <a:t>review of performance against the plan</a:t>
            </a:r>
            <a:r>
              <a:rPr lang="en-GB" sz="2300" dirty="0" smtClean="0">
                <a:solidFill>
                  <a:srgbClr val="FF0000"/>
                </a:solidFill>
                <a:latin typeface="Garamond" pitchFamily="18" charset="0"/>
              </a:rPr>
              <a:t>. </a:t>
            </a:r>
          </a:p>
          <a:p>
            <a:pPr algn="just"/>
            <a:r>
              <a:rPr lang="en-GB" sz="2300" dirty="0" smtClean="0">
                <a:latin typeface="Garamond" pitchFamily="18" charset="0"/>
              </a:rPr>
              <a:t>A quality audit is a structured, </a:t>
            </a:r>
            <a:r>
              <a:rPr lang="en-GB" sz="2300" b="1" dirty="0" smtClean="0">
                <a:latin typeface="Garamond" pitchFamily="18" charset="0"/>
              </a:rPr>
              <a:t>independent</a:t>
            </a:r>
            <a:r>
              <a:rPr lang="en-GB" sz="2300" dirty="0" smtClean="0">
                <a:latin typeface="Garamond" pitchFamily="18" charset="0"/>
              </a:rPr>
              <a:t> </a:t>
            </a:r>
            <a:r>
              <a:rPr lang="en-GB" sz="2300" i="1" dirty="0" smtClean="0">
                <a:latin typeface="Garamond" pitchFamily="18" charset="0"/>
              </a:rPr>
              <a:t>review</a:t>
            </a:r>
            <a:r>
              <a:rPr lang="en-GB" sz="2300" dirty="0" smtClean="0">
                <a:latin typeface="Garamond" pitchFamily="18" charset="0"/>
              </a:rPr>
              <a:t> to determine whether </a:t>
            </a:r>
            <a:r>
              <a:rPr lang="en-GB" sz="2300" dirty="0" smtClean="0">
                <a:solidFill>
                  <a:srgbClr val="FF0000"/>
                </a:solidFill>
                <a:latin typeface="Garamond" pitchFamily="18" charset="0"/>
              </a:rPr>
              <a:t>project activities </a:t>
            </a:r>
            <a:r>
              <a:rPr lang="en-GB" sz="2300" dirty="0" smtClean="0">
                <a:latin typeface="Garamond" pitchFamily="18" charset="0"/>
              </a:rPr>
              <a:t>comply with </a:t>
            </a:r>
            <a:r>
              <a:rPr lang="en-GB" sz="2300" dirty="0" smtClean="0">
                <a:solidFill>
                  <a:srgbClr val="FF0000"/>
                </a:solidFill>
                <a:latin typeface="Garamond" pitchFamily="18" charset="0"/>
              </a:rPr>
              <a:t>organizational and </a:t>
            </a:r>
            <a:r>
              <a:rPr lang="en-GB" sz="2300" i="1" dirty="0" smtClean="0">
                <a:solidFill>
                  <a:srgbClr val="FF0000"/>
                </a:solidFill>
                <a:latin typeface="Garamond" pitchFamily="18" charset="0"/>
              </a:rPr>
              <a:t>project policies, processes, and procedures</a:t>
            </a:r>
            <a:r>
              <a:rPr lang="en-GB" sz="2300" dirty="0" smtClean="0">
                <a:solidFill>
                  <a:srgbClr val="FF0000"/>
                </a:solidFill>
                <a:latin typeface="Garamond" pitchFamily="18" charset="0"/>
              </a:rPr>
              <a:t>.</a:t>
            </a:r>
          </a:p>
          <a:p>
            <a:pPr algn="just"/>
            <a:r>
              <a:rPr lang="en-GB" sz="2300" dirty="0" smtClean="0">
                <a:latin typeface="Garamond" pitchFamily="18" charset="0"/>
              </a:rPr>
              <a:t>Quality audits are structured </a:t>
            </a:r>
            <a:r>
              <a:rPr lang="en-GB" sz="2300" b="1" dirty="0" smtClean="0">
                <a:latin typeface="Garamond" pitchFamily="18" charset="0"/>
              </a:rPr>
              <a:t>reviews</a:t>
            </a:r>
            <a:r>
              <a:rPr lang="en-GB" sz="2300" dirty="0" smtClean="0">
                <a:latin typeface="Garamond" pitchFamily="18" charset="0"/>
              </a:rPr>
              <a:t> of the quality management activities that help identify lessons learned that can improve the performance on current or future project activities. </a:t>
            </a:r>
          </a:p>
          <a:p>
            <a:pPr algn="just"/>
            <a:r>
              <a:rPr lang="en-GB" sz="2300" dirty="0" smtClean="0">
                <a:latin typeface="Garamond" pitchFamily="18" charset="0"/>
              </a:rPr>
              <a:t> The audit may use results obtained from quality control to determine if quality assurance activities are having the desired result.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612648" y="1600200"/>
            <a:ext cx="8153400" cy="4900634"/>
          </a:xfrm>
        </p:spPr>
        <p:txBody>
          <a:bodyPr>
            <a:normAutofit fontScale="85000" lnSpcReduction="20000"/>
          </a:bodyPr>
          <a:lstStyle/>
          <a:p>
            <a:pPr algn="just"/>
            <a:r>
              <a:rPr lang="en-GB" sz="3600" i="1" dirty="0" smtClean="0">
                <a:latin typeface="Garamond" pitchFamily="18" charset="0"/>
              </a:rPr>
              <a:t>If results do not show conformance to specification, quality assurance activities should be reviewed and improved.</a:t>
            </a:r>
          </a:p>
          <a:p>
            <a:pPr algn="just"/>
            <a:r>
              <a:rPr lang="en-GB" dirty="0" smtClean="0">
                <a:latin typeface="Garamond" pitchFamily="18" charset="0"/>
              </a:rPr>
              <a:t>Quality assurance audits may be conducted on a </a:t>
            </a:r>
            <a:r>
              <a:rPr lang="en-GB" sz="3000" i="1" dirty="0" smtClean="0">
                <a:latin typeface="Garamond" pitchFamily="18" charset="0"/>
              </a:rPr>
              <a:t>scheduled basis (for instance, at the completion of major milestones) or may be conducted at random (for instance, only if quality control results exceed certain thresholds or the boss decides to initiate an audit out of the blue).</a:t>
            </a:r>
            <a:endParaRPr lang="en-GB" i="1" dirty="0" smtClean="0">
              <a:latin typeface="Garamond" pitchFamily="18" charset="0"/>
            </a:endParaRPr>
          </a:p>
          <a:p>
            <a:pPr algn="just"/>
            <a:r>
              <a:rPr lang="en-GB" sz="2800" dirty="0" smtClean="0">
                <a:latin typeface="Garamond" pitchFamily="18" charset="0"/>
              </a:rPr>
              <a:t>Quality assurance audits may be conducted by internal or external elements.</a:t>
            </a:r>
            <a:r>
              <a:rPr lang="en-GB" sz="2000" dirty="0" smtClean="0">
                <a:latin typeface="Garamond" pitchFamily="18" charset="0"/>
              </a:rPr>
              <a:t> </a:t>
            </a:r>
          </a:p>
          <a:p>
            <a:pPr algn="just"/>
            <a:r>
              <a:rPr lang="en-GB" dirty="0" smtClean="0">
                <a:latin typeface="Garamond" pitchFamily="18" charset="0"/>
              </a:rPr>
              <a:t>Audits are performed by project staff or consultants with expertise in specific areas. </a:t>
            </a:r>
          </a:p>
          <a:p>
            <a:pPr algn="just"/>
            <a:r>
              <a:rPr lang="en-GB" sz="2800" dirty="0" smtClean="0">
                <a:latin typeface="Garamond" pitchFamily="18" charset="0"/>
              </a:rPr>
              <a:t>External audits often provide more objective results and are often more respected by third parties, such as higher level management.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612648" y="1600200"/>
            <a:ext cx="8153400" cy="4972072"/>
          </a:xfrm>
        </p:spPr>
        <p:txBody>
          <a:bodyPr>
            <a:normAutofit lnSpcReduction="10000"/>
          </a:bodyPr>
          <a:lstStyle/>
          <a:p>
            <a:pPr algn="just"/>
            <a:r>
              <a:rPr lang="en-GB" dirty="0" smtClean="0">
                <a:latin typeface="Garamond" pitchFamily="18" charset="0"/>
              </a:rPr>
              <a:t>The purpose of quality audit is to review </a:t>
            </a:r>
            <a:r>
              <a:rPr lang="en-GB" sz="3200" i="1" dirty="0" smtClean="0">
                <a:latin typeface="Garamond" pitchFamily="18" charset="0"/>
              </a:rPr>
              <a:t>how the project is using its internal processes to produce the products and services it will deliver to the beneficiaries. </a:t>
            </a:r>
            <a:endParaRPr lang="en-GB" i="1" dirty="0" smtClean="0">
              <a:latin typeface="Garamond" pitchFamily="18" charset="0"/>
            </a:endParaRPr>
          </a:p>
          <a:p>
            <a:pPr algn="just"/>
            <a:r>
              <a:rPr lang="en-GB" b="1" dirty="0" smtClean="0">
                <a:latin typeface="Garamond" pitchFamily="18" charset="0"/>
              </a:rPr>
              <a:t>Its goal is to find ways to improve the tools, techniques and processes that create the products and services.</a:t>
            </a:r>
          </a:p>
          <a:p>
            <a:pPr algn="just"/>
            <a:r>
              <a:rPr lang="en-US" sz="2800" dirty="0" smtClean="0">
                <a:latin typeface="Garamond" pitchFamily="18" charset="0"/>
              </a:rPr>
              <a:t>A </a:t>
            </a:r>
            <a:r>
              <a:rPr lang="en-US" sz="2800" b="1" dirty="0" smtClean="0">
                <a:latin typeface="Garamond" pitchFamily="18" charset="0"/>
              </a:rPr>
              <a:t>quality audit </a:t>
            </a:r>
            <a:r>
              <a:rPr lang="en-US" sz="2800" dirty="0" smtClean="0">
                <a:latin typeface="Garamond" pitchFamily="18" charset="0"/>
              </a:rPr>
              <a:t>is a structured review of specific quality management activities that help identify lessons learned that could improve performance on current or future projects.</a:t>
            </a:r>
            <a:endParaRPr lang="en-GB" dirty="0" smtClean="0">
              <a:latin typeface="Garamond" pitchFamily="18" charset="0"/>
            </a:endParaRPr>
          </a:p>
          <a:p>
            <a:pPr algn="just"/>
            <a:r>
              <a:rPr lang="en-GB" dirty="0" smtClean="0"/>
              <a:t> </a:t>
            </a:r>
            <a:r>
              <a:rPr lang="en-GB" dirty="0" smtClean="0">
                <a:latin typeface="Garamond" pitchFamily="18" charset="0"/>
              </a:rPr>
              <a:t>If corrective actions are needed, these must be approved through the change control processes.</a:t>
            </a:r>
            <a:endParaRPr lang="en-GB" b="1" dirty="0">
              <a:latin typeface="Garamond"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latin typeface="Garamond" pitchFamily="18" charset="0"/>
              </a:rPr>
              <a:t/>
            </a:r>
            <a:br>
              <a:rPr lang="en-GB" b="1" dirty="0" smtClean="0">
                <a:latin typeface="Garamond" pitchFamily="18" charset="0"/>
              </a:rPr>
            </a:br>
            <a:r>
              <a:rPr lang="en-GB" b="1" dirty="0" smtClean="0">
                <a:latin typeface="Garamond" pitchFamily="18" charset="0"/>
              </a:rPr>
              <a:t>3.4. The PDCA Cycle</a:t>
            </a:r>
            <a:br>
              <a:rPr lang="en-GB" b="1" dirty="0" smtClean="0">
                <a:latin typeface="Garamond" pitchFamily="18" charset="0"/>
              </a:rPr>
            </a:br>
            <a:endParaRPr lang="en-GB" dirty="0"/>
          </a:p>
        </p:txBody>
      </p:sp>
      <p:sp>
        <p:nvSpPr>
          <p:cNvPr id="3" name="Content Placeholder 2"/>
          <p:cNvSpPr>
            <a:spLocks noGrp="1"/>
          </p:cNvSpPr>
          <p:nvPr>
            <p:ph sz="quarter" idx="1"/>
          </p:nvPr>
        </p:nvSpPr>
        <p:spPr>
          <a:xfrm>
            <a:off x="612648" y="1428736"/>
            <a:ext cx="8153400" cy="5214974"/>
          </a:xfrm>
        </p:spPr>
        <p:txBody>
          <a:bodyPr>
            <a:normAutofit fontScale="92500" lnSpcReduction="10000"/>
          </a:bodyPr>
          <a:lstStyle/>
          <a:p>
            <a:pPr algn="just"/>
            <a:r>
              <a:rPr lang="en-GB" dirty="0" smtClean="0">
                <a:latin typeface="Garamond" pitchFamily="18" charset="0"/>
              </a:rPr>
              <a:t>The most popular tool used to determine quality assurance is the </a:t>
            </a:r>
            <a:r>
              <a:rPr lang="en-GB" dirty="0" err="1" smtClean="0">
                <a:latin typeface="Garamond" pitchFamily="18" charset="0"/>
              </a:rPr>
              <a:t>Shewhart</a:t>
            </a:r>
            <a:r>
              <a:rPr lang="en-GB" dirty="0" smtClean="0">
                <a:latin typeface="Garamond" pitchFamily="18" charset="0"/>
              </a:rPr>
              <a:t> Cycle. </a:t>
            </a:r>
          </a:p>
          <a:p>
            <a:pPr algn="just"/>
            <a:r>
              <a:rPr lang="en-GB" dirty="0" smtClean="0">
                <a:latin typeface="Garamond" pitchFamily="18" charset="0"/>
              </a:rPr>
              <a:t>This cycle for quality assurance consists of four steps: Plan, Do, Check, and Act. </a:t>
            </a:r>
          </a:p>
          <a:p>
            <a:pPr algn="just"/>
            <a:r>
              <a:rPr lang="en-GB" dirty="0" smtClean="0">
                <a:latin typeface="Garamond" pitchFamily="18" charset="0"/>
              </a:rPr>
              <a:t>These steps are commonly abbreviated as PDCA.</a:t>
            </a:r>
          </a:p>
          <a:p>
            <a:pPr algn="just"/>
            <a:r>
              <a:rPr lang="en-GB" dirty="0" smtClean="0">
                <a:latin typeface="Garamond" pitchFamily="18" charset="0"/>
              </a:rPr>
              <a:t>The four quality assurance steps within the PDCA model stand for:</a:t>
            </a:r>
          </a:p>
          <a:p>
            <a:pPr marL="514350" indent="-514350" algn="just">
              <a:buFont typeface="+mj-lt"/>
              <a:buAutoNum type="arabicPeriod"/>
            </a:pPr>
            <a:r>
              <a:rPr lang="en-GB" dirty="0" smtClean="0">
                <a:latin typeface="Garamond" pitchFamily="18" charset="0"/>
              </a:rPr>
              <a:t>Plan: Establish </a:t>
            </a:r>
            <a:r>
              <a:rPr lang="en-GB" b="1" dirty="0" smtClean="0">
                <a:latin typeface="Garamond" pitchFamily="18" charset="0"/>
              </a:rPr>
              <a:t>objectives and processes </a:t>
            </a:r>
            <a:r>
              <a:rPr lang="en-GB" dirty="0" smtClean="0">
                <a:latin typeface="Garamond" pitchFamily="18" charset="0"/>
              </a:rPr>
              <a:t>required to deliver the desired results.</a:t>
            </a:r>
          </a:p>
          <a:p>
            <a:pPr marL="514350" indent="-514350" algn="just">
              <a:buFont typeface="+mj-lt"/>
              <a:buAutoNum type="arabicPeriod"/>
            </a:pPr>
            <a:r>
              <a:rPr lang="en-GB" dirty="0" smtClean="0">
                <a:latin typeface="Garamond" pitchFamily="18" charset="0"/>
              </a:rPr>
              <a:t>Do: Implement </a:t>
            </a:r>
            <a:r>
              <a:rPr lang="en-GB" b="1" dirty="0" smtClean="0">
                <a:latin typeface="Garamond" pitchFamily="18" charset="0"/>
              </a:rPr>
              <a:t>the process </a:t>
            </a:r>
            <a:r>
              <a:rPr lang="en-GB" dirty="0" smtClean="0">
                <a:latin typeface="Garamond" pitchFamily="18" charset="0"/>
              </a:rPr>
              <a:t>developed.</a:t>
            </a:r>
          </a:p>
          <a:p>
            <a:pPr marL="514350" indent="-514350" algn="just">
              <a:buFont typeface="+mj-lt"/>
              <a:buAutoNum type="arabicPeriod"/>
            </a:pPr>
            <a:r>
              <a:rPr lang="en-GB" dirty="0" smtClean="0">
                <a:latin typeface="Garamond" pitchFamily="18" charset="0"/>
              </a:rPr>
              <a:t>Check: Monitor and evaluate the implemented process by testing the results against the predetermined objectives.</a:t>
            </a:r>
          </a:p>
          <a:p>
            <a:pPr marL="514350" indent="-514350" algn="just">
              <a:buFont typeface="+mj-lt"/>
              <a:buAutoNum type="arabicPeriod"/>
            </a:pPr>
            <a:r>
              <a:rPr lang="en-GB" dirty="0" smtClean="0">
                <a:latin typeface="Garamond" pitchFamily="18" charset="0"/>
              </a:rPr>
              <a:t>Act: Apply actions necessary</a:t>
            </a:r>
            <a:endParaRPr lang="en-GB" dirty="0">
              <a:latin typeface="Garamond"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lnSpcReduction="10000"/>
          </a:bodyPr>
          <a:lstStyle/>
          <a:p>
            <a:pPr algn="just"/>
            <a:r>
              <a:rPr lang="en-GB" dirty="0" smtClean="0">
                <a:latin typeface="Garamond" pitchFamily="18" charset="0"/>
              </a:rPr>
              <a:t>The PDCA is an effective method for monitoring quality assurance because it analyzes </a:t>
            </a:r>
            <a:r>
              <a:rPr lang="en-GB" i="1" dirty="0" smtClean="0">
                <a:latin typeface="Garamond" pitchFamily="18" charset="0"/>
              </a:rPr>
              <a:t>existing conditions and methods used to provide the product or service to beneficiaries.</a:t>
            </a:r>
          </a:p>
          <a:p>
            <a:pPr algn="just"/>
            <a:r>
              <a:rPr lang="en-GB" dirty="0" smtClean="0">
                <a:latin typeface="Garamond" pitchFamily="18" charset="0"/>
              </a:rPr>
              <a:t> </a:t>
            </a:r>
            <a:r>
              <a:rPr lang="en-GB" sz="3000" i="1" dirty="0" smtClean="0">
                <a:latin typeface="Garamond" pitchFamily="18" charset="0"/>
              </a:rPr>
              <a:t>The goal is to ensure that excellence is inherent in every component of the process. </a:t>
            </a:r>
            <a:endParaRPr lang="en-GB" i="1" dirty="0" smtClean="0">
              <a:latin typeface="Garamond" pitchFamily="18" charset="0"/>
            </a:endParaRPr>
          </a:p>
          <a:p>
            <a:pPr algn="just"/>
            <a:r>
              <a:rPr lang="en-GB" dirty="0" smtClean="0">
                <a:latin typeface="Garamond" pitchFamily="18" charset="0"/>
              </a:rPr>
              <a:t>Quality assurance also helps determine whether the steps used to provide the product or service is appropriate for the time and conditions. </a:t>
            </a:r>
          </a:p>
          <a:p>
            <a:pPr algn="just"/>
            <a:r>
              <a:rPr lang="en-GB" dirty="0" smtClean="0">
                <a:latin typeface="Garamond" pitchFamily="18" charset="0"/>
              </a:rPr>
              <a:t>In addition, if the PDCA cycle is repeated throughout the lifetime of the project helping </a:t>
            </a:r>
            <a:r>
              <a:rPr lang="en-GB" sz="3000" i="1" dirty="0" smtClean="0">
                <a:latin typeface="Garamond" pitchFamily="18" charset="0"/>
              </a:rPr>
              <a:t>improve internal efficiency.</a:t>
            </a:r>
            <a:endParaRPr lang="en-GB" i="1" dirty="0">
              <a:latin typeface="Garamond"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214282" y="1428736"/>
            <a:ext cx="8551766" cy="5143536"/>
          </a:xfrm>
        </p:spPr>
        <p:txBody>
          <a:bodyPr>
            <a:noAutofit/>
          </a:bodyPr>
          <a:lstStyle/>
          <a:p>
            <a:pPr algn="just"/>
            <a:r>
              <a:rPr lang="en-GB" sz="2400" dirty="0" smtClean="0">
                <a:latin typeface="Garamond" pitchFamily="18" charset="0"/>
              </a:rPr>
              <a:t>The PDCA cycle is shown below as a never-ending cycle of improvement. </a:t>
            </a:r>
          </a:p>
          <a:p>
            <a:pPr algn="just"/>
            <a:r>
              <a:rPr lang="en-GB" sz="2400" dirty="0" smtClean="0">
                <a:latin typeface="Garamond" pitchFamily="18" charset="0"/>
              </a:rPr>
              <a:t>Quality assurance demands a degree of detail in order to be fully implemented at every step. Planning, for example, could include investigation into the quality of the raw materials used in manufacturing, the actual assembly, or the inspection processes used.</a:t>
            </a:r>
          </a:p>
          <a:p>
            <a:pPr algn="just"/>
            <a:r>
              <a:rPr lang="en-GB" sz="2400" dirty="0" smtClean="0">
                <a:latin typeface="Garamond" pitchFamily="18" charset="0"/>
              </a:rPr>
              <a:t>The Checking step could include beneficiary feedback or surveys to determine if beneficiary needs are being met or exceeded and why they are or are not. Acting could mean a total revision in the delivery process in order to correct a technical flaw.</a:t>
            </a:r>
          </a:p>
          <a:p>
            <a:pPr algn="just">
              <a:buNone/>
            </a:pPr>
            <a:endParaRPr lang="en-GB" sz="2400" dirty="0">
              <a:latin typeface="Garamond"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algn="just"/>
            <a:r>
              <a:rPr lang="en-GB" sz="3200" dirty="0" smtClean="0">
                <a:latin typeface="Garamond" pitchFamily="18" charset="0"/>
              </a:rPr>
              <a:t>The goal to exceed stakeholder expectations in a measurable and accountable process is provided by quality assurance. </a:t>
            </a:r>
          </a:p>
          <a:p>
            <a:pPr algn="just"/>
            <a:endParaRPr lang="en-GB" sz="3200" dirty="0" smtClean="0">
              <a:latin typeface="Garamond" pitchFamily="18" charset="0"/>
            </a:endParaRPr>
          </a:p>
          <a:p>
            <a:pPr algn="just"/>
            <a:r>
              <a:rPr lang="en-GB" b="1" dirty="0" smtClean="0">
                <a:latin typeface="Garamond" pitchFamily="18" charset="0"/>
              </a:rPr>
              <a:t>Quality Assurance</a:t>
            </a:r>
            <a:r>
              <a:rPr lang="en-GB" dirty="0" smtClean="0">
                <a:latin typeface="Garamond" pitchFamily="18" charset="0"/>
              </a:rPr>
              <a:t> is used to verify that the project processes are sufficient so that if they are being adhered to the project deliverables will be of good quality. </a:t>
            </a:r>
          </a:p>
          <a:p>
            <a:pPr algn="just">
              <a:buNone/>
            </a:pPr>
            <a:r>
              <a:rPr lang="en-GB" sz="3200" b="1" dirty="0" smtClean="0">
                <a:latin typeface="Garamond" pitchFamily="18" charset="0"/>
              </a:rPr>
              <a:t>	</a:t>
            </a:r>
            <a:endParaRPr lang="en-GB" dirty="0" smtClean="0">
              <a:latin typeface="Garamond" pitchFamily="18" charset="0"/>
            </a:endParaRPr>
          </a:p>
          <a:p>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algn="just">
              <a:buNone/>
            </a:pPr>
            <a:r>
              <a:rPr lang="en-GB" b="1" dirty="0" smtClean="0">
                <a:latin typeface="Garamond" pitchFamily="18" charset="0"/>
              </a:rPr>
              <a:t>	Assurance Vs Control</a:t>
            </a:r>
          </a:p>
          <a:p>
            <a:pPr algn="just"/>
            <a:r>
              <a:rPr lang="en-GB" dirty="0" smtClean="0">
                <a:latin typeface="Garamond" pitchFamily="18" charset="0"/>
              </a:rPr>
              <a:t>Quality assurance is often confused with quality control; quality control is done at the end of a process or activity to verify that quality standards have been met.</a:t>
            </a:r>
          </a:p>
          <a:p>
            <a:pPr algn="just"/>
            <a:r>
              <a:rPr lang="en-GB" dirty="0" smtClean="0">
                <a:latin typeface="Garamond" pitchFamily="18" charset="0"/>
              </a:rPr>
              <a:t> Quality control by itself does not provide quality, although it may identify problems and suggest ways to improving it.</a:t>
            </a:r>
          </a:p>
          <a:p>
            <a:pPr algn="just"/>
            <a:r>
              <a:rPr lang="en-GB" dirty="0" smtClean="0">
                <a:latin typeface="Garamond" pitchFamily="18" charset="0"/>
              </a:rPr>
              <a:t> </a:t>
            </a:r>
            <a:r>
              <a:rPr lang="en-GB" b="1" dirty="0" smtClean="0">
                <a:latin typeface="Garamond" pitchFamily="18" charset="0"/>
              </a:rPr>
              <a:t>In contrast, quality assurance is a systematic approach to obtaining quality standards.</a:t>
            </a:r>
            <a:endParaRPr lang="en-GB" b="1" dirty="0">
              <a:latin typeface="Garamond"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algn="just"/>
            <a:r>
              <a:rPr lang="en-GB" dirty="0" smtClean="0">
                <a:latin typeface="Garamond" pitchFamily="18" charset="0"/>
              </a:rPr>
              <a:t>Quality assurance is something that must be planned for from the earliest stages of a project, with appropriate measures taken at every stage. </a:t>
            </a:r>
          </a:p>
          <a:p>
            <a:pPr algn="just"/>
            <a:r>
              <a:rPr lang="en-GB" dirty="0" smtClean="0">
                <a:latin typeface="Garamond" pitchFamily="18" charset="0"/>
              </a:rPr>
              <a:t>Unfortunately far too many development projects are implemented with no quality assurance plan, and these projects often fail to meet quality expectations of the donor and beneficiaries.</a:t>
            </a:r>
          </a:p>
          <a:p>
            <a:pPr algn="just"/>
            <a:r>
              <a:rPr lang="en-GB" dirty="0" smtClean="0">
                <a:latin typeface="Garamond" pitchFamily="18" charset="0"/>
              </a:rPr>
              <a:t> To avoid problem the project must be able to demonstrate the consistent compliance with the quality requirements for the project.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85000" lnSpcReduction="10000"/>
          </a:bodyPr>
          <a:lstStyle/>
          <a:p>
            <a:pPr>
              <a:lnSpc>
                <a:spcPct val="120000"/>
              </a:lnSpc>
            </a:pPr>
            <a:r>
              <a:rPr lang="en-US" dirty="0" smtClean="0"/>
              <a:t> In the ISO 9000 standard ,Clause 3.2.11 defines Quality Assurance as:</a:t>
            </a:r>
            <a:br>
              <a:rPr lang="en-US" dirty="0" smtClean="0"/>
            </a:br>
            <a:r>
              <a:rPr lang="en-US" b="1" i="1" dirty="0" smtClean="0"/>
              <a:t>“A part of quality management focused on providing confidence that quality requirements will be fulfilled”</a:t>
            </a:r>
          </a:p>
          <a:p>
            <a:pPr>
              <a:lnSpc>
                <a:spcPct val="120000"/>
              </a:lnSpc>
            </a:pPr>
            <a:r>
              <a:rPr lang="en-US" b="1" i="1" dirty="0" smtClean="0"/>
              <a:t>"The function of  quality that </a:t>
            </a:r>
            <a:r>
              <a:rPr lang="en-US" i="1" dirty="0" smtClean="0"/>
              <a:t>assures that the standards, processes, and procedures are appropriate </a:t>
            </a:r>
            <a:r>
              <a:rPr lang="en-US" b="1" i="1" dirty="0" smtClean="0"/>
              <a:t>for the project and are correctly implemented” </a:t>
            </a:r>
          </a:p>
          <a:p>
            <a:pPr>
              <a:lnSpc>
                <a:spcPct val="120000"/>
              </a:lnSpc>
            </a:pPr>
            <a:r>
              <a:rPr lang="en-US" dirty="0" smtClean="0"/>
              <a:t>QUALITY ASSURANCE is The </a:t>
            </a:r>
            <a:r>
              <a:rPr lang="en-US" b="1" dirty="0" smtClean="0"/>
              <a:t>sum total</a:t>
            </a:r>
            <a:r>
              <a:rPr lang="en-US" dirty="0" smtClean="0"/>
              <a:t> of the </a:t>
            </a:r>
            <a:r>
              <a:rPr lang="en-US" b="1" dirty="0" smtClean="0"/>
              <a:t>organized</a:t>
            </a:r>
            <a:r>
              <a:rPr lang="en-US" dirty="0" smtClean="0"/>
              <a:t> arrangements made with the object of ensuring that products are of the </a:t>
            </a:r>
            <a:r>
              <a:rPr lang="en-US" b="1" dirty="0" smtClean="0"/>
              <a:t>quality required</a:t>
            </a:r>
            <a:r>
              <a:rPr lang="en-US" dirty="0" smtClean="0"/>
              <a:t> for their </a:t>
            </a:r>
            <a:r>
              <a:rPr lang="en-US" b="1" dirty="0" smtClean="0"/>
              <a:t>intended use</a:t>
            </a:r>
            <a:r>
              <a:rPr lang="en-US" dirty="0" smtClean="0"/>
              <a:t>.</a:t>
            </a:r>
          </a:p>
          <a:p>
            <a:pPr>
              <a:lnSpc>
                <a:spcPct val="120000"/>
              </a:lnSpc>
            </a:pPr>
            <a:endParaRPr lang="en-US" b="1" i="1" dirty="0" smtClean="0"/>
          </a:p>
          <a:p>
            <a:pPr>
              <a:lnSpc>
                <a:spcPct val="120000"/>
              </a:lnSpc>
            </a:pPr>
            <a:r>
              <a:rPr lang="en-US" dirty="0" smtClean="0"/>
              <a:t>Simply put, Quality Assurance focuses on </a:t>
            </a:r>
            <a:r>
              <a:rPr lang="en-US" b="1" dirty="0" smtClean="0"/>
              <a:t>the process of quality. </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b="1" dirty="0" smtClean="0">
                <a:latin typeface="Garamond" pitchFamily="18" charset="0"/>
              </a:rPr>
              <a:t>Case Study </a:t>
            </a:r>
            <a:br>
              <a:rPr lang="en-GB" b="1" dirty="0" smtClean="0">
                <a:latin typeface="Garamond" pitchFamily="18" charset="0"/>
              </a:rPr>
            </a:br>
            <a:endParaRPr lang="en-GB" b="1" dirty="0">
              <a:latin typeface="Garamond" pitchFamily="18" charset="0"/>
            </a:endParaRPr>
          </a:p>
        </p:txBody>
      </p:sp>
      <p:sp>
        <p:nvSpPr>
          <p:cNvPr id="3" name="Content Placeholder 2"/>
          <p:cNvSpPr>
            <a:spLocks noGrp="1"/>
          </p:cNvSpPr>
          <p:nvPr>
            <p:ph sz="quarter" idx="1"/>
          </p:nvPr>
        </p:nvSpPr>
        <p:spPr/>
        <p:txBody>
          <a:bodyPr>
            <a:normAutofit/>
          </a:bodyPr>
          <a:lstStyle/>
          <a:p>
            <a:pPr algn="just"/>
            <a:r>
              <a:rPr lang="en-GB" dirty="0" smtClean="0">
                <a:latin typeface="Garamond" pitchFamily="18" charset="0"/>
              </a:rPr>
              <a:t>In a project consisting of several hundred or even several thousand tasks, quality assurance activities can be difficult to track.</a:t>
            </a:r>
          </a:p>
          <a:p>
            <a:pPr algn="just"/>
            <a:r>
              <a:rPr lang="en-GB" dirty="0" smtClean="0">
                <a:latin typeface="Garamond" pitchFamily="18" charset="0"/>
              </a:rPr>
              <a:t>They should be assembled into a quality assurance plan that documents all activities and allows effective management.</a:t>
            </a:r>
          </a:p>
          <a:p>
            <a:pPr algn="just"/>
            <a:r>
              <a:rPr lang="en-GB" dirty="0" smtClean="0">
                <a:latin typeface="Garamond" pitchFamily="18" charset="0"/>
              </a:rPr>
              <a:t> Mature organizations may have a prescribed format for quality assurance plans. </a:t>
            </a:r>
          </a:p>
          <a:p>
            <a:pPr algn="just"/>
            <a:r>
              <a:rPr lang="en-GB" dirty="0" smtClean="0">
                <a:latin typeface="Garamond" pitchFamily="18" charset="0"/>
              </a:rPr>
              <a:t>If not, the project team will have to develop one.</a:t>
            </a:r>
          </a:p>
          <a:p>
            <a:pPr algn="just"/>
            <a:endParaRPr lang="en-GB" dirty="0">
              <a:latin typeface="Garamond"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92500"/>
          </a:bodyPr>
          <a:lstStyle/>
          <a:p>
            <a:pPr algn="just"/>
            <a:r>
              <a:rPr lang="en-GB" dirty="0" smtClean="0">
                <a:latin typeface="Garamond" pitchFamily="18" charset="0"/>
              </a:rPr>
              <a:t>A quality assurance plan should include at least the following elements:</a:t>
            </a:r>
          </a:p>
          <a:p>
            <a:pPr marL="514350" indent="-514350" algn="just">
              <a:buFont typeface="+mj-lt"/>
              <a:buAutoNum type="arabicPeriod"/>
            </a:pPr>
            <a:r>
              <a:rPr lang="en-GB" dirty="0" smtClean="0">
                <a:latin typeface="Garamond" pitchFamily="18" charset="0"/>
              </a:rPr>
              <a:t>The work breakdown structure reference number for the task concerned</a:t>
            </a:r>
          </a:p>
          <a:p>
            <a:pPr marL="514350" indent="-514350" algn="just">
              <a:buFont typeface="+mj-lt"/>
              <a:buAutoNum type="arabicPeriod"/>
            </a:pPr>
            <a:r>
              <a:rPr lang="en-GB" dirty="0" smtClean="0">
                <a:latin typeface="Garamond" pitchFamily="18" charset="0"/>
              </a:rPr>
              <a:t> A statement of the requirement (usually from the customer)</a:t>
            </a:r>
          </a:p>
          <a:p>
            <a:pPr marL="514350" indent="-514350" algn="just">
              <a:buFont typeface="+mj-lt"/>
              <a:buAutoNum type="arabicPeriod"/>
            </a:pPr>
            <a:r>
              <a:rPr lang="en-GB" dirty="0" smtClean="0">
                <a:latin typeface="Garamond" pitchFamily="18" charset="0"/>
              </a:rPr>
              <a:t> A statement of the specification that is specific and measurable</a:t>
            </a:r>
          </a:p>
          <a:p>
            <a:pPr marL="514350" indent="-514350" algn="just">
              <a:buFont typeface="+mj-lt"/>
              <a:buAutoNum type="arabicPeriod"/>
            </a:pPr>
            <a:r>
              <a:rPr lang="en-GB" dirty="0" smtClean="0">
                <a:latin typeface="Garamond" pitchFamily="18" charset="0"/>
              </a:rPr>
              <a:t> A description of the assurance activity (what is to be done)</a:t>
            </a:r>
          </a:p>
          <a:p>
            <a:pPr marL="514350" indent="-514350" algn="just">
              <a:buFont typeface="+mj-lt"/>
              <a:buAutoNum type="arabicPeriod"/>
            </a:pPr>
            <a:r>
              <a:rPr lang="en-GB" dirty="0" smtClean="0">
                <a:latin typeface="Garamond" pitchFamily="18" charset="0"/>
              </a:rPr>
              <a:t> Schedule information (when it is to be done).</a:t>
            </a:r>
          </a:p>
          <a:p>
            <a:pPr marL="514350" indent="-514350" algn="just">
              <a:buFont typeface="+mj-lt"/>
              <a:buAutoNum type="arabicPeriod"/>
            </a:pPr>
            <a:r>
              <a:rPr lang="en-GB" dirty="0" smtClean="0">
                <a:latin typeface="Garamond" pitchFamily="18" charset="0"/>
              </a:rPr>
              <a:t> Designation of the responsible entity (who will do it)</a:t>
            </a:r>
          </a:p>
          <a:p>
            <a:endParaRPr 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Garamond" pitchFamily="18" charset="0"/>
              </a:rPr>
              <a:t>Figure A.  quality assurance plan </a:t>
            </a:r>
            <a:endParaRPr lang="en-GB" dirty="0">
              <a:latin typeface="Garamond" pitchFamily="18" charset="0"/>
            </a:endParaRPr>
          </a:p>
        </p:txBody>
      </p:sp>
      <p:sp>
        <p:nvSpPr>
          <p:cNvPr id="3" name="Content Placeholder 2"/>
          <p:cNvSpPr>
            <a:spLocks noGrp="1"/>
          </p:cNvSpPr>
          <p:nvPr>
            <p:ph sz="quarter" idx="1"/>
          </p:nvPr>
        </p:nvSpPr>
        <p:spPr/>
        <p:txBody>
          <a:bodyPr>
            <a:normAutofit/>
          </a:bodyPr>
          <a:lstStyle/>
          <a:p>
            <a:endParaRPr lang="en-GB" b="1" dirty="0" smtClean="0"/>
          </a:p>
          <a:p>
            <a:endParaRPr lang="en-GB" b="1" dirty="0" smtClean="0"/>
          </a:p>
          <a:p>
            <a:endParaRPr lang="en-GB" b="1" dirty="0" smtClean="0"/>
          </a:p>
          <a:p>
            <a:endParaRPr lang="en-GB" b="1" dirty="0" smtClean="0"/>
          </a:p>
          <a:p>
            <a:endParaRPr lang="en-GB" b="1" dirty="0" smtClean="0"/>
          </a:p>
          <a:p>
            <a:endParaRPr lang="en-GB" b="1" dirty="0" smtClean="0"/>
          </a:p>
          <a:p>
            <a:endParaRPr lang="en-GB" b="1" dirty="0" smtClean="0"/>
          </a:p>
        </p:txBody>
      </p:sp>
      <p:graphicFrame>
        <p:nvGraphicFramePr>
          <p:cNvPr id="4" name="Table 3"/>
          <p:cNvGraphicFramePr>
            <a:graphicFrameLocks noGrp="1"/>
          </p:cNvGraphicFramePr>
          <p:nvPr/>
        </p:nvGraphicFramePr>
        <p:xfrm>
          <a:off x="71406" y="1357298"/>
          <a:ext cx="8786872" cy="5537836"/>
        </p:xfrm>
        <a:graphic>
          <a:graphicData uri="http://schemas.openxmlformats.org/drawingml/2006/table">
            <a:tbl>
              <a:tblPr firstRow="1" bandRow="1">
                <a:tableStyleId>{5C22544A-7EE6-4342-B048-85BDC9FD1C3A}</a:tableStyleId>
              </a:tblPr>
              <a:tblGrid>
                <a:gridCol w="1285884">
                  <a:extLst>
                    <a:ext uri="{9D8B030D-6E8A-4147-A177-3AD203B41FA5}">
                      <a16:colId xmlns:a16="http://schemas.microsoft.com/office/drawing/2014/main" xmlns="" val="20000"/>
                    </a:ext>
                  </a:extLst>
                </a:gridCol>
                <a:gridCol w="1643074">
                  <a:extLst>
                    <a:ext uri="{9D8B030D-6E8A-4147-A177-3AD203B41FA5}">
                      <a16:colId xmlns:a16="http://schemas.microsoft.com/office/drawing/2014/main" xmlns="" val="20001"/>
                    </a:ext>
                  </a:extLst>
                </a:gridCol>
                <a:gridCol w="1535916">
                  <a:extLst>
                    <a:ext uri="{9D8B030D-6E8A-4147-A177-3AD203B41FA5}">
                      <a16:colId xmlns:a16="http://schemas.microsoft.com/office/drawing/2014/main" xmlns="" val="20002"/>
                    </a:ext>
                  </a:extLst>
                </a:gridCol>
                <a:gridCol w="1440666">
                  <a:extLst>
                    <a:ext uri="{9D8B030D-6E8A-4147-A177-3AD203B41FA5}">
                      <a16:colId xmlns:a16="http://schemas.microsoft.com/office/drawing/2014/main" xmlns="" val="20003"/>
                    </a:ext>
                  </a:extLst>
                </a:gridCol>
                <a:gridCol w="1440666">
                  <a:extLst>
                    <a:ext uri="{9D8B030D-6E8A-4147-A177-3AD203B41FA5}">
                      <a16:colId xmlns:a16="http://schemas.microsoft.com/office/drawing/2014/main" xmlns="" val="20004"/>
                    </a:ext>
                  </a:extLst>
                </a:gridCol>
                <a:gridCol w="1440666">
                  <a:extLst>
                    <a:ext uri="{9D8B030D-6E8A-4147-A177-3AD203B41FA5}">
                      <a16:colId xmlns:a16="http://schemas.microsoft.com/office/drawing/2014/main" xmlns="" val="20005"/>
                    </a:ext>
                  </a:extLst>
                </a:gridCol>
              </a:tblGrid>
              <a:tr h="938617">
                <a:tc>
                  <a:txBody>
                    <a:bodyPr/>
                    <a:lstStyle/>
                    <a:p>
                      <a:r>
                        <a:rPr lang="en-GB" b="1" dirty="0" smtClean="0">
                          <a:latin typeface="Garamond" pitchFamily="18" charset="0"/>
                        </a:rPr>
                        <a:t>WBS</a:t>
                      </a:r>
                    </a:p>
                    <a:p>
                      <a:r>
                        <a:rPr lang="en-GB" b="1" dirty="0" smtClean="0">
                          <a:latin typeface="Garamond" pitchFamily="18" charset="0"/>
                        </a:rPr>
                        <a:t>Ref</a:t>
                      </a:r>
                    </a:p>
                    <a:p>
                      <a:endParaRPr lang="en-GB" dirty="0">
                        <a:latin typeface="Garamond" pitchFamily="18" charset="0"/>
                      </a:endParaRPr>
                    </a:p>
                  </a:txBody>
                  <a:tcPr/>
                </a:tc>
                <a:tc>
                  <a:txBody>
                    <a:bodyPr/>
                    <a:lstStyle/>
                    <a:p>
                      <a:r>
                        <a:rPr lang="en-GB" b="1" dirty="0" smtClean="0">
                          <a:latin typeface="Garamond" pitchFamily="18" charset="0"/>
                        </a:rPr>
                        <a:t>Requirement</a:t>
                      </a:r>
                      <a:endParaRPr lang="en-GB" dirty="0">
                        <a:latin typeface="Garamond"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latin typeface="Garamond" pitchFamily="18" charset="0"/>
                        </a:rPr>
                        <a:t>Specification</a:t>
                      </a:r>
                    </a:p>
                    <a:p>
                      <a:endParaRPr lang="en-GB" dirty="0">
                        <a:latin typeface="Garamond"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latin typeface="Garamond" pitchFamily="18" charset="0"/>
                        </a:rPr>
                        <a:t>Assurance</a:t>
                      </a:r>
                    </a:p>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latin typeface="Garamond" pitchFamily="18" charset="0"/>
                        </a:rPr>
                        <a:t>Activity</a:t>
                      </a:r>
                    </a:p>
                    <a:p>
                      <a:endParaRPr lang="en-GB" dirty="0">
                        <a:latin typeface="Garamond" pitchFamily="18" charset="0"/>
                      </a:endParaRPr>
                    </a:p>
                  </a:txBody>
                  <a:tcPr/>
                </a:tc>
                <a:tc>
                  <a:txBody>
                    <a:bodyPr/>
                    <a:lstStyle/>
                    <a:p>
                      <a:r>
                        <a:rPr lang="en-GB" b="1" dirty="0" smtClean="0">
                          <a:latin typeface="Garamond" pitchFamily="18" charset="0"/>
                        </a:rPr>
                        <a:t>Schedule</a:t>
                      </a:r>
                      <a:endParaRPr lang="en-GB" dirty="0">
                        <a:latin typeface="Garamond" pitchFamily="18" charset="0"/>
                      </a:endParaRPr>
                    </a:p>
                  </a:txBody>
                  <a:tcPr/>
                </a:tc>
                <a:tc>
                  <a:txBody>
                    <a:bodyPr/>
                    <a:lstStyle/>
                    <a:p>
                      <a:r>
                        <a:rPr lang="en-GB" b="1" dirty="0" smtClean="0">
                          <a:latin typeface="Garamond" pitchFamily="18" charset="0"/>
                        </a:rPr>
                        <a:t>Responsible</a:t>
                      </a:r>
                    </a:p>
                    <a:p>
                      <a:r>
                        <a:rPr lang="en-GB" b="1" dirty="0" smtClean="0">
                          <a:latin typeface="Garamond" pitchFamily="18" charset="0"/>
                        </a:rPr>
                        <a:t>Entity</a:t>
                      </a:r>
                    </a:p>
                    <a:p>
                      <a:endParaRPr lang="en-GB" dirty="0">
                        <a:latin typeface="Garamond" pitchFamily="18" charset="0"/>
                      </a:endParaRPr>
                    </a:p>
                  </a:txBody>
                  <a:tcPr/>
                </a:tc>
                <a:extLst>
                  <a:ext uri="{0D108BD9-81ED-4DB2-BD59-A6C34878D82A}">
                    <a16:rowId xmlns:a16="http://schemas.microsoft.com/office/drawing/2014/main" xmlns="" val="10000"/>
                  </a:ext>
                </a:extLst>
              </a:tr>
              <a:tr h="4599219">
                <a:tc>
                  <a:txBody>
                    <a:bodyPr/>
                    <a:lstStyle/>
                    <a:p>
                      <a:r>
                        <a:rPr lang="en-GB" dirty="0" smtClean="0">
                          <a:latin typeface="Garamond" pitchFamily="18" charset="0"/>
                        </a:rPr>
                        <a:t>Excavating</a:t>
                      </a:r>
                      <a:r>
                        <a:rPr lang="en-GB" baseline="0" dirty="0" smtClean="0">
                          <a:latin typeface="Garamond" pitchFamily="18" charset="0"/>
                        </a:rPr>
                        <a:t> </a:t>
                      </a:r>
                    </a:p>
                    <a:p>
                      <a:endParaRPr lang="en-GB" baseline="0" dirty="0" smtClean="0">
                        <a:latin typeface="Garamond" pitchFamily="18" charset="0"/>
                      </a:endParaRPr>
                    </a:p>
                    <a:p>
                      <a:endParaRPr lang="en-GB" baseline="0" dirty="0" smtClean="0">
                        <a:latin typeface="Garamond" pitchFamily="18" charset="0"/>
                      </a:endParaRPr>
                    </a:p>
                    <a:p>
                      <a:endParaRPr lang="en-GB" baseline="0" dirty="0" smtClean="0">
                        <a:latin typeface="Garamond" pitchFamily="18" charset="0"/>
                      </a:endParaRPr>
                    </a:p>
                    <a:p>
                      <a:endParaRPr lang="en-GB" baseline="0" dirty="0" smtClean="0">
                        <a:latin typeface="Garamond" pitchFamily="18" charset="0"/>
                      </a:endParaRPr>
                    </a:p>
                    <a:p>
                      <a:endParaRPr lang="en-GB" baseline="0" dirty="0" smtClean="0">
                        <a:latin typeface="Garamond" pitchFamily="18" charset="0"/>
                      </a:endParaRPr>
                    </a:p>
                    <a:p>
                      <a:r>
                        <a:rPr lang="en-GB" baseline="0" dirty="0" err="1" smtClean="0">
                          <a:latin typeface="Garamond" pitchFamily="18" charset="0"/>
                        </a:rPr>
                        <a:t>Modlue</a:t>
                      </a:r>
                      <a:r>
                        <a:rPr lang="en-GB" baseline="0" dirty="0" smtClean="0">
                          <a:latin typeface="Garamond" pitchFamily="18" charset="0"/>
                        </a:rPr>
                        <a:t> Writing for a given course </a:t>
                      </a:r>
                      <a:endParaRPr lang="en-GB" dirty="0">
                        <a:latin typeface="Garamond" pitchFamily="18" charset="0"/>
                      </a:endParaRPr>
                    </a:p>
                  </a:txBody>
                  <a:tcPr/>
                </a:tc>
                <a:tc>
                  <a:txBody>
                    <a:bodyPr/>
                    <a:lstStyle/>
                    <a:p>
                      <a:r>
                        <a:rPr lang="en-GB" dirty="0" smtClean="0">
                          <a:latin typeface="Garamond" pitchFamily="18" charset="0"/>
                        </a:rPr>
                        <a:t>(from customer)</a:t>
                      </a:r>
                    </a:p>
                    <a:p>
                      <a:endParaRPr lang="en-GB" dirty="0" smtClean="0">
                        <a:latin typeface="Garamond" pitchFamily="18" charset="0"/>
                      </a:endParaRPr>
                    </a:p>
                    <a:p>
                      <a:endParaRPr lang="en-GB" dirty="0" smtClean="0">
                        <a:latin typeface="Garamond" pitchFamily="18" charset="0"/>
                      </a:endParaRPr>
                    </a:p>
                    <a:p>
                      <a:r>
                        <a:rPr lang="en-GB" dirty="0" smtClean="0">
                          <a:latin typeface="Garamond" pitchFamily="18" charset="0"/>
                        </a:rPr>
                        <a:t>Proper depth</a:t>
                      </a:r>
                      <a:r>
                        <a:rPr lang="en-GB" baseline="0" dirty="0" smtClean="0">
                          <a:latin typeface="Garamond" pitchFamily="18" charset="0"/>
                        </a:rPr>
                        <a:t> to be excavated </a:t>
                      </a:r>
                    </a:p>
                    <a:p>
                      <a:endParaRPr lang="en-GB" baseline="0" dirty="0" smtClean="0">
                        <a:latin typeface="Garamond" pitchFamily="18" charset="0"/>
                      </a:endParaRPr>
                    </a:p>
                    <a:p>
                      <a:endParaRPr lang="en-GB" baseline="0" dirty="0" smtClean="0">
                        <a:latin typeface="Garamond" pitchFamily="18" charset="0"/>
                      </a:endParaRPr>
                    </a:p>
                    <a:p>
                      <a:r>
                        <a:rPr lang="en-GB" baseline="0" dirty="0" smtClean="0">
                          <a:latin typeface="Garamond" pitchFamily="18" charset="0"/>
                        </a:rPr>
                        <a:t>Easy to understand self learning material </a:t>
                      </a:r>
                      <a:r>
                        <a:rPr lang="en-GB" dirty="0" smtClean="0">
                          <a:latin typeface="Garamond" pitchFamily="18" charset="0"/>
                        </a:rPr>
                        <a:t> </a:t>
                      </a:r>
                    </a:p>
                    <a:p>
                      <a:endParaRPr lang="en-GB" dirty="0">
                        <a:latin typeface="Garamond" pitchFamily="18" charset="0"/>
                      </a:endParaRPr>
                    </a:p>
                  </a:txBody>
                  <a:tcPr/>
                </a:tc>
                <a:tc>
                  <a:txBody>
                    <a:bodyPr/>
                    <a:lstStyle/>
                    <a:p>
                      <a:r>
                        <a:rPr lang="en-GB" dirty="0" smtClean="0">
                          <a:latin typeface="Garamond" pitchFamily="18" charset="0"/>
                        </a:rPr>
                        <a:t>(specific and</a:t>
                      </a:r>
                    </a:p>
                    <a:p>
                      <a:r>
                        <a:rPr lang="en-GB" dirty="0" smtClean="0">
                          <a:latin typeface="Garamond" pitchFamily="18" charset="0"/>
                        </a:rPr>
                        <a:t>measurable)</a:t>
                      </a:r>
                    </a:p>
                    <a:p>
                      <a:endParaRPr lang="en-GB" dirty="0" smtClean="0">
                        <a:latin typeface="Garamond" pitchFamily="18" charset="0"/>
                      </a:endParaRPr>
                    </a:p>
                    <a:p>
                      <a:r>
                        <a:rPr lang="en-GB" dirty="0" smtClean="0">
                          <a:latin typeface="Garamond" pitchFamily="18" charset="0"/>
                        </a:rPr>
                        <a:t>2 X</a:t>
                      </a:r>
                      <a:r>
                        <a:rPr lang="en-GB" baseline="0" dirty="0" smtClean="0">
                          <a:latin typeface="Garamond" pitchFamily="18" charset="0"/>
                        </a:rPr>
                        <a:t> 4 X 20 </a:t>
                      </a:r>
                    </a:p>
                    <a:p>
                      <a:endParaRPr lang="en-GB" dirty="0" smtClean="0">
                        <a:latin typeface="Garamond" pitchFamily="18" charset="0"/>
                      </a:endParaRPr>
                    </a:p>
                    <a:p>
                      <a:endParaRPr lang="en-GB" dirty="0" smtClean="0">
                        <a:latin typeface="Garamond" pitchFamily="18" charset="0"/>
                      </a:endParaRPr>
                    </a:p>
                    <a:p>
                      <a:r>
                        <a:rPr lang="en-GB" dirty="0" smtClean="0">
                          <a:latin typeface="Garamond" pitchFamily="18" charset="0"/>
                        </a:rPr>
                        <a:t>80 Percentage of acceptance</a:t>
                      </a:r>
                      <a:r>
                        <a:rPr lang="en-GB" baseline="0" dirty="0" smtClean="0">
                          <a:latin typeface="Garamond" pitchFamily="18" charset="0"/>
                        </a:rPr>
                        <a:t> from the potential learners meters </a:t>
                      </a:r>
                      <a:endParaRPr lang="en-GB" dirty="0" smtClean="0">
                        <a:latin typeface="Garamond" pitchFamily="18" charset="0"/>
                      </a:endParaRPr>
                    </a:p>
                    <a:p>
                      <a:r>
                        <a:rPr lang="en-GB" dirty="0" smtClean="0">
                          <a:latin typeface="Garamond" pitchFamily="18" charset="0"/>
                        </a:rPr>
                        <a:t>No .</a:t>
                      </a:r>
                      <a:r>
                        <a:rPr lang="en-GB" baseline="0" dirty="0" smtClean="0">
                          <a:latin typeface="Garamond" pitchFamily="18" charset="0"/>
                        </a:rPr>
                        <a:t> Of pages</a:t>
                      </a:r>
                    </a:p>
                    <a:p>
                      <a:r>
                        <a:rPr lang="en-GB" baseline="0" dirty="0" smtClean="0">
                          <a:latin typeface="Garamond" pitchFamily="18" charset="0"/>
                        </a:rPr>
                        <a:t>No. Of questions per chapter </a:t>
                      </a:r>
                    </a:p>
                    <a:p>
                      <a:r>
                        <a:rPr lang="en-GB" baseline="0" dirty="0" smtClean="0">
                          <a:latin typeface="Garamond" pitchFamily="18" charset="0"/>
                        </a:rPr>
                        <a:t>Answer keys </a:t>
                      </a:r>
                      <a:endParaRPr lang="en-GB" dirty="0">
                        <a:latin typeface="Garamond" pitchFamily="18" charset="0"/>
                      </a:endParaRPr>
                    </a:p>
                  </a:txBody>
                  <a:tcPr/>
                </a:tc>
                <a:tc>
                  <a:txBody>
                    <a:bodyPr/>
                    <a:lstStyle/>
                    <a:p>
                      <a:r>
                        <a:rPr lang="en-GB" dirty="0" smtClean="0">
                          <a:latin typeface="Garamond" pitchFamily="18" charset="0"/>
                        </a:rPr>
                        <a:t>(what is to be</a:t>
                      </a:r>
                    </a:p>
                    <a:p>
                      <a:r>
                        <a:rPr lang="en-GB" dirty="0" smtClean="0">
                          <a:latin typeface="Garamond" pitchFamily="18" charset="0"/>
                        </a:rPr>
                        <a:t>done)</a:t>
                      </a:r>
                    </a:p>
                    <a:p>
                      <a:r>
                        <a:rPr lang="en-GB" dirty="0" smtClean="0">
                          <a:latin typeface="Garamond" pitchFamily="18" charset="0"/>
                        </a:rPr>
                        <a:t>2 X</a:t>
                      </a:r>
                      <a:r>
                        <a:rPr lang="en-GB" baseline="0" dirty="0" smtClean="0">
                          <a:latin typeface="Garamond" pitchFamily="18" charset="0"/>
                        </a:rPr>
                        <a:t> 4 X20 </a:t>
                      </a:r>
                    </a:p>
                    <a:p>
                      <a:endParaRPr lang="en-GB" dirty="0" smtClean="0">
                        <a:latin typeface="Garamond" pitchFamily="18" charset="0"/>
                      </a:endParaRPr>
                    </a:p>
                    <a:p>
                      <a:endParaRPr lang="en-GB" dirty="0" smtClean="0">
                        <a:latin typeface="Garamond" pitchFamily="18" charset="0"/>
                      </a:endParaRPr>
                    </a:p>
                    <a:p>
                      <a:endParaRPr lang="en-GB" dirty="0" smtClean="0">
                        <a:latin typeface="Garamond" pitchFamily="18" charset="0"/>
                      </a:endParaRPr>
                    </a:p>
                    <a:p>
                      <a:r>
                        <a:rPr lang="en-GB" dirty="0" smtClean="0">
                          <a:latin typeface="Garamond" pitchFamily="18" charset="0"/>
                        </a:rPr>
                        <a:t>Responses</a:t>
                      </a:r>
                      <a:r>
                        <a:rPr lang="en-GB" baseline="0" dirty="0" smtClean="0">
                          <a:latin typeface="Garamond" pitchFamily="18" charset="0"/>
                        </a:rPr>
                        <a:t> from the </a:t>
                      </a:r>
                      <a:r>
                        <a:rPr lang="en-GB" baseline="0" dirty="0" err="1" smtClean="0">
                          <a:latin typeface="Garamond" pitchFamily="18" charset="0"/>
                        </a:rPr>
                        <a:t>potentail</a:t>
                      </a:r>
                      <a:r>
                        <a:rPr lang="en-GB" baseline="0" dirty="0" smtClean="0">
                          <a:latin typeface="Garamond" pitchFamily="18" charset="0"/>
                        </a:rPr>
                        <a:t> learners(80%)</a:t>
                      </a:r>
                      <a:endParaRPr lang="en-GB" dirty="0">
                        <a:latin typeface="Garamond" pitchFamily="18" charset="0"/>
                      </a:endParaRPr>
                    </a:p>
                  </a:txBody>
                  <a:tcPr/>
                </a:tc>
                <a:tc>
                  <a:txBody>
                    <a:bodyPr/>
                    <a:lstStyle/>
                    <a:p>
                      <a:r>
                        <a:rPr lang="en-GB" dirty="0" smtClean="0">
                          <a:latin typeface="Garamond" pitchFamily="18" charset="0"/>
                        </a:rPr>
                        <a:t>(when it will</a:t>
                      </a:r>
                    </a:p>
                    <a:p>
                      <a:r>
                        <a:rPr lang="en-GB" dirty="0" smtClean="0">
                          <a:latin typeface="Garamond" pitchFamily="18" charset="0"/>
                        </a:rPr>
                        <a:t>be done)</a:t>
                      </a:r>
                    </a:p>
                    <a:p>
                      <a:r>
                        <a:rPr lang="en-GB" dirty="0" smtClean="0">
                          <a:latin typeface="Garamond" pitchFamily="18" charset="0"/>
                        </a:rPr>
                        <a:t>One</a:t>
                      </a:r>
                      <a:r>
                        <a:rPr lang="en-GB" baseline="0" dirty="0" smtClean="0">
                          <a:latin typeface="Garamond" pitchFamily="18" charset="0"/>
                        </a:rPr>
                        <a:t> Week</a:t>
                      </a:r>
                      <a:endParaRPr lang="en-GB" dirty="0" smtClean="0">
                        <a:latin typeface="Garamond" pitchFamily="18" charset="0"/>
                      </a:endParaRPr>
                    </a:p>
                    <a:p>
                      <a:endParaRPr lang="en-GB" dirty="0" smtClean="0">
                        <a:latin typeface="Garamond" pitchFamily="18" charset="0"/>
                      </a:endParaRPr>
                    </a:p>
                    <a:p>
                      <a:endParaRPr lang="en-GB" dirty="0" smtClean="0">
                        <a:latin typeface="Garamond" pitchFamily="18" charset="0"/>
                      </a:endParaRPr>
                    </a:p>
                    <a:p>
                      <a:endParaRPr lang="en-GB" dirty="0" smtClean="0">
                        <a:latin typeface="Garamond" pitchFamily="18" charset="0"/>
                      </a:endParaRPr>
                    </a:p>
                    <a:p>
                      <a:r>
                        <a:rPr lang="en-GB" dirty="0" smtClean="0">
                          <a:latin typeface="Garamond" pitchFamily="18" charset="0"/>
                        </a:rPr>
                        <a:t>Four Months</a:t>
                      </a:r>
                      <a:endParaRPr lang="en-GB" dirty="0">
                        <a:latin typeface="Garamond" pitchFamily="18" charset="0"/>
                      </a:endParaRPr>
                    </a:p>
                  </a:txBody>
                  <a:tcPr/>
                </a:tc>
                <a:tc>
                  <a:txBody>
                    <a:bodyPr/>
                    <a:lstStyle/>
                    <a:p>
                      <a:r>
                        <a:rPr lang="en-GB" dirty="0" smtClean="0">
                          <a:latin typeface="Garamond" pitchFamily="18" charset="0"/>
                        </a:rPr>
                        <a:t>(who will do</a:t>
                      </a:r>
                    </a:p>
                    <a:p>
                      <a:r>
                        <a:rPr lang="en-GB" dirty="0" smtClean="0">
                          <a:latin typeface="Garamond" pitchFamily="18" charset="0"/>
                        </a:rPr>
                        <a:t>it)</a:t>
                      </a:r>
                    </a:p>
                    <a:p>
                      <a:r>
                        <a:rPr lang="en-GB" dirty="0" smtClean="0">
                          <a:latin typeface="Garamond" pitchFamily="18" charset="0"/>
                        </a:rPr>
                        <a:t>Persons A and B</a:t>
                      </a:r>
                    </a:p>
                    <a:p>
                      <a:endParaRPr lang="en-GB" dirty="0" smtClean="0">
                        <a:latin typeface="Garamond" pitchFamily="18" charset="0"/>
                      </a:endParaRPr>
                    </a:p>
                    <a:p>
                      <a:endParaRPr lang="en-GB" dirty="0" smtClean="0">
                        <a:latin typeface="Garamond" pitchFamily="18" charset="0"/>
                      </a:endParaRPr>
                    </a:p>
                    <a:p>
                      <a:r>
                        <a:rPr lang="en-GB" dirty="0" smtClean="0">
                          <a:latin typeface="Garamond" pitchFamily="18" charset="0"/>
                        </a:rPr>
                        <a:t>Module writer</a:t>
                      </a:r>
                      <a:r>
                        <a:rPr lang="en-GB" baseline="0" dirty="0" smtClean="0">
                          <a:latin typeface="Garamond" pitchFamily="18" charset="0"/>
                        </a:rPr>
                        <a:t> </a:t>
                      </a:r>
                      <a:endParaRPr lang="en-GB" dirty="0" smtClean="0">
                        <a:latin typeface="Garamond" pitchFamily="18" charset="0"/>
                      </a:endParaRPr>
                    </a:p>
                    <a:p>
                      <a:endParaRPr lang="en-GB" dirty="0">
                        <a:latin typeface="Garamond" pitchFamily="18" charset="0"/>
                      </a:endParaRPr>
                    </a:p>
                  </a:txBody>
                  <a:tcPr/>
                </a:tc>
                <a:extLst>
                  <a:ext uri="{0D108BD9-81ED-4DB2-BD59-A6C34878D82A}">
                    <a16:rowId xmlns:a16="http://schemas.microsoft.com/office/drawing/2014/main" xmlns="" val="10001"/>
                  </a:ext>
                </a:extLst>
              </a:tr>
            </a:tbl>
          </a:graphicData>
        </a:graphic>
      </p:graphicFrame>
      <p:sp>
        <p:nvSpPr>
          <p:cNvPr id="5" name="Rectangle 4"/>
          <p:cNvSpPr/>
          <p:nvPr/>
        </p:nvSpPr>
        <p:spPr>
          <a:xfrm>
            <a:off x="428596" y="4000504"/>
            <a:ext cx="8358246" cy="1077218"/>
          </a:xfrm>
          <a:prstGeom prst="rect">
            <a:avLst/>
          </a:prstGeom>
        </p:spPr>
        <p:txBody>
          <a:bodyPr wrap="square">
            <a:spAutoFit/>
          </a:bodyPr>
          <a:lstStyle/>
          <a:p>
            <a:pPr algn="just"/>
            <a:endParaRPr lang="en-GB" sz="3200" b="1" dirty="0" smtClean="0">
              <a:latin typeface="Garamond" pitchFamily="18" charset="0"/>
            </a:endParaRPr>
          </a:p>
          <a:p>
            <a:pPr algn="just"/>
            <a:endParaRPr lang="en-GB" sz="3200" b="1" dirty="0" smtClean="0">
              <a:latin typeface="Garamond"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r>
              <a:rPr lang="en-GB" sz="2800" b="1" dirty="0" smtClean="0">
                <a:latin typeface="Garamond" pitchFamily="18" charset="0"/>
              </a:rPr>
              <a:t>Case Study: Task A — Select some aspect of your own work and </a:t>
            </a:r>
            <a:r>
              <a:rPr lang="en-GB" sz="2800" dirty="0" smtClean="0">
                <a:latin typeface="Garamond" pitchFamily="18" charset="0"/>
              </a:rPr>
              <a:t>prepare a one-line entry in the quality assurance plan format shown in the above  Figure . Be specific about what will be done, when it will be done, and who will do it.</a:t>
            </a:r>
          </a:p>
          <a:p>
            <a:endParaRPr lang="en-GB" dirty="0"/>
          </a:p>
        </p:txBody>
      </p:sp>
      <p:graphicFrame>
        <p:nvGraphicFramePr>
          <p:cNvPr id="4" name="Table 3"/>
          <p:cNvGraphicFramePr>
            <a:graphicFrameLocks noGrp="1"/>
          </p:cNvGraphicFramePr>
          <p:nvPr/>
        </p:nvGraphicFramePr>
        <p:xfrm>
          <a:off x="357128" y="3886200"/>
          <a:ext cx="8405873" cy="938617"/>
        </p:xfrm>
        <a:graphic>
          <a:graphicData uri="http://schemas.openxmlformats.org/drawingml/2006/table">
            <a:tbl>
              <a:tblPr firstRow="1" bandRow="1">
                <a:tableStyleId>{5C22544A-7EE6-4342-B048-85BDC9FD1C3A}</a:tableStyleId>
              </a:tblPr>
              <a:tblGrid>
                <a:gridCol w="1230128"/>
                <a:gridCol w="1571830"/>
                <a:gridCol w="1469318"/>
                <a:gridCol w="1378199"/>
                <a:gridCol w="1378199"/>
                <a:gridCol w="1378199"/>
              </a:tblGrid>
              <a:tr h="938617">
                <a:tc>
                  <a:txBody>
                    <a:bodyPr/>
                    <a:lstStyle/>
                    <a:p>
                      <a:r>
                        <a:rPr lang="en-GB" b="1" dirty="0" smtClean="0">
                          <a:latin typeface="Garamond" pitchFamily="18" charset="0"/>
                        </a:rPr>
                        <a:t>WBS</a:t>
                      </a:r>
                    </a:p>
                    <a:p>
                      <a:r>
                        <a:rPr lang="en-GB" b="1" dirty="0" smtClean="0">
                          <a:latin typeface="Garamond" pitchFamily="18" charset="0"/>
                        </a:rPr>
                        <a:t>Ref</a:t>
                      </a:r>
                    </a:p>
                    <a:p>
                      <a:endParaRPr lang="en-GB" dirty="0">
                        <a:latin typeface="Garamond" pitchFamily="18" charset="0"/>
                      </a:endParaRPr>
                    </a:p>
                  </a:txBody>
                  <a:tcPr/>
                </a:tc>
                <a:tc>
                  <a:txBody>
                    <a:bodyPr/>
                    <a:lstStyle/>
                    <a:p>
                      <a:r>
                        <a:rPr lang="en-GB" b="1" dirty="0" smtClean="0">
                          <a:latin typeface="Garamond" pitchFamily="18" charset="0"/>
                        </a:rPr>
                        <a:t>Requirement</a:t>
                      </a:r>
                      <a:endParaRPr lang="en-GB" dirty="0">
                        <a:latin typeface="Garamond"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latin typeface="Garamond" pitchFamily="18" charset="0"/>
                        </a:rPr>
                        <a:t>Specification</a:t>
                      </a:r>
                    </a:p>
                    <a:p>
                      <a:endParaRPr lang="en-GB" dirty="0">
                        <a:latin typeface="Garamond"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latin typeface="Garamond" pitchFamily="18" charset="0"/>
                        </a:rPr>
                        <a:t>Assurance</a:t>
                      </a:r>
                    </a:p>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latin typeface="Garamond" pitchFamily="18" charset="0"/>
                        </a:rPr>
                        <a:t>Activity</a:t>
                      </a:r>
                    </a:p>
                    <a:p>
                      <a:endParaRPr lang="en-GB" dirty="0">
                        <a:latin typeface="Garamond" pitchFamily="18" charset="0"/>
                      </a:endParaRPr>
                    </a:p>
                  </a:txBody>
                  <a:tcPr/>
                </a:tc>
                <a:tc>
                  <a:txBody>
                    <a:bodyPr/>
                    <a:lstStyle/>
                    <a:p>
                      <a:r>
                        <a:rPr lang="en-GB" b="1" dirty="0" smtClean="0">
                          <a:latin typeface="Garamond" pitchFamily="18" charset="0"/>
                        </a:rPr>
                        <a:t>Schedule</a:t>
                      </a:r>
                      <a:endParaRPr lang="en-GB" dirty="0">
                        <a:latin typeface="Garamond" pitchFamily="18" charset="0"/>
                      </a:endParaRPr>
                    </a:p>
                  </a:txBody>
                  <a:tcPr/>
                </a:tc>
                <a:tc>
                  <a:txBody>
                    <a:bodyPr/>
                    <a:lstStyle/>
                    <a:p>
                      <a:r>
                        <a:rPr lang="en-GB" b="1" dirty="0" smtClean="0">
                          <a:latin typeface="Garamond" pitchFamily="18" charset="0"/>
                        </a:rPr>
                        <a:t>Responsible</a:t>
                      </a:r>
                    </a:p>
                    <a:p>
                      <a:r>
                        <a:rPr lang="en-GB" b="1" dirty="0" smtClean="0">
                          <a:latin typeface="Garamond" pitchFamily="18" charset="0"/>
                        </a:rPr>
                        <a:t>Entity</a:t>
                      </a:r>
                    </a:p>
                    <a:p>
                      <a:endParaRPr lang="en-GB" dirty="0">
                        <a:latin typeface="Garamond"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latin typeface="Garamond" pitchFamily="18" charset="0"/>
              </a:rPr>
              <a:t>Summary</a:t>
            </a:r>
            <a:br>
              <a:rPr lang="en-GB" dirty="0" smtClean="0">
                <a:latin typeface="Garamond" pitchFamily="18" charset="0"/>
              </a:rPr>
            </a:br>
            <a:endParaRPr lang="en-GB" dirty="0">
              <a:latin typeface="Garamond" pitchFamily="18" charset="0"/>
            </a:endParaRPr>
          </a:p>
        </p:txBody>
      </p:sp>
      <p:sp>
        <p:nvSpPr>
          <p:cNvPr id="3" name="Content Placeholder 2"/>
          <p:cNvSpPr>
            <a:spLocks noGrp="1"/>
          </p:cNvSpPr>
          <p:nvPr>
            <p:ph sz="quarter" idx="1"/>
          </p:nvPr>
        </p:nvSpPr>
        <p:spPr>
          <a:xfrm>
            <a:off x="612648" y="1600200"/>
            <a:ext cx="8153400" cy="5043510"/>
          </a:xfrm>
        </p:spPr>
        <p:txBody>
          <a:bodyPr>
            <a:normAutofit fontScale="92500" lnSpcReduction="10000"/>
          </a:bodyPr>
          <a:lstStyle/>
          <a:p>
            <a:pPr algn="just"/>
            <a:r>
              <a:rPr lang="en-GB" dirty="0" smtClean="0">
                <a:latin typeface="Garamond" pitchFamily="18" charset="0"/>
              </a:rPr>
              <a:t>Quality assurance is the application of planned, systematic quality activities to ensure that the project will employ all processes needed to meet requirements identified during quality planning.</a:t>
            </a:r>
          </a:p>
          <a:p>
            <a:pPr algn="just"/>
            <a:r>
              <a:rPr lang="en-GB" dirty="0" smtClean="0">
                <a:latin typeface="Garamond" pitchFamily="18" charset="0"/>
              </a:rPr>
              <a:t>Quality assurance addresses the program; it is the combined set of activities that the project team will perform to meet project objectives.</a:t>
            </a:r>
          </a:p>
          <a:p>
            <a:pPr algn="just"/>
            <a:r>
              <a:rPr lang="en-GB" dirty="0" smtClean="0">
                <a:latin typeface="Garamond" pitchFamily="18" charset="0"/>
              </a:rPr>
              <a:t>Quality control addresses the outcomes; it is about monitoring performance and doing something about the results.</a:t>
            </a:r>
          </a:p>
          <a:p>
            <a:pPr algn="just"/>
            <a:r>
              <a:rPr lang="en-GB" dirty="0" smtClean="0">
                <a:latin typeface="Garamond" pitchFamily="18" charset="0"/>
              </a:rPr>
              <a:t> Defining quality assurance activities is the fourth step in a seven-step quality journey that provides a general framework for quality management.</a:t>
            </a:r>
          </a:p>
          <a:p>
            <a:pPr algn="just"/>
            <a:r>
              <a:rPr lang="en-GB" dirty="0" smtClean="0">
                <a:latin typeface="Garamond" pitchFamily="18" charset="0"/>
              </a:rPr>
              <a:t> Quality assurance activities are based on specifications and operational definitions.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92500"/>
          </a:bodyPr>
          <a:lstStyle/>
          <a:p>
            <a:pPr algn="just"/>
            <a:r>
              <a:rPr lang="en-GB" dirty="0" smtClean="0">
                <a:latin typeface="Garamond" pitchFamily="18" charset="0"/>
              </a:rPr>
              <a:t>They include identified resources and responsible entities. </a:t>
            </a:r>
          </a:p>
          <a:p>
            <a:pPr algn="just"/>
            <a:r>
              <a:rPr lang="en-GB" dirty="0" smtClean="0">
                <a:latin typeface="Garamond" pitchFamily="18" charset="0"/>
              </a:rPr>
              <a:t> Metrics are the means of measurement that link requirements, specifications, assurance activities, and the metrics themselves.</a:t>
            </a:r>
          </a:p>
          <a:p>
            <a:pPr algn="just"/>
            <a:r>
              <a:rPr lang="en-GB" dirty="0" smtClean="0">
                <a:latin typeface="Garamond" pitchFamily="18" charset="0"/>
              </a:rPr>
              <a:t> The quality assurance plan lists all assurance activities in one place to assist in managing project quality.</a:t>
            </a:r>
          </a:p>
          <a:p>
            <a:pPr algn="just"/>
            <a:r>
              <a:rPr lang="en-GB" dirty="0" smtClean="0">
                <a:latin typeface="Garamond" pitchFamily="18" charset="0"/>
              </a:rPr>
              <a:t> Preparing a quality assurance plan is the fifth step in the quality journey.</a:t>
            </a:r>
          </a:p>
          <a:p>
            <a:pPr algn="just"/>
            <a:r>
              <a:rPr lang="en-GB" dirty="0" smtClean="0">
                <a:latin typeface="Garamond" pitchFamily="18" charset="0"/>
              </a:rPr>
              <a:t> Quality audits are structured reviews of the quality system. </a:t>
            </a:r>
          </a:p>
          <a:p>
            <a:pPr algn="just"/>
            <a:r>
              <a:rPr lang="en-GB" dirty="0" smtClean="0">
                <a:latin typeface="Garamond" pitchFamily="18" charset="0"/>
              </a:rPr>
              <a:t>They may be scheduled or random and conducted by internal or external elements.</a:t>
            </a:r>
          </a:p>
          <a:p>
            <a:endParaRPr 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pPr algn="ctr">
              <a:buNone/>
            </a:pPr>
            <a:endParaRPr lang="en-GB" dirty="0" smtClean="0">
              <a:latin typeface="GothicG" pitchFamily="2" charset="0"/>
              <a:cs typeface="GothicG" pitchFamily="2" charset="0"/>
            </a:endParaRPr>
          </a:p>
          <a:p>
            <a:pPr algn="ctr">
              <a:buNone/>
            </a:pPr>
            <a:endParaRPr lang="en-GB" dirty="0" smtClean="0">
              <a:latin typeface="GothicG" pitchFamily="2" charset="0"/>
              <a:cs typeface="GothicG" pitchFamily="2" charset="0"/>
            </a:endParaRPr>
          </a:p>
          <a:p>
            <a:pPr algn="ctr">
              <a:buNone/>
            </a:pPr>
            <a:r>
              <a:rPr lang="en-GB" sz="4400" dirty="0" smtClean="0">
                <a:latin typeface="GothicG" pitchFamily="2" charset="0"/>
                <a:cs typeface="GothicG" pitchFamily="2" charset="0"/>
              </a:rPr>
              <a:t>END of </a:t>
            </a:r>
            <a:r>
              <a:rPr lang="en-GB" sz="4400" smtClean="0">
                <a:latin typeface="GothicG" pitchFamily="2" charset="0"/>
                <a:cs typeface="GothicG" pitchFamily="2" charset="0"/>
              </a:rPr>
              <a:t>Chapter </a:t>
            </a:r>
            <a:r>
              <a:rPr lang="en-GB" sz="4400" smtClean="0">
                <a:latin typeface="GothicG" pitchFamily="2" charset="0"/>
                <a:cs typeface="GothicG" pitchFamily="2" charset="0"/>
              </a:rPr>
              <a:t>4 </a:t>
            </a:r>
            <a:endParaRPr lang="en-GB" sz="4400" dirty="0">
              <a:latin typeface="GothicG" pitchFamily="2" charset="0"/>
              <a:cs typeface="GothicG" pitchFamily="2"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85000" lnSpcReduction="10000"/>
          </a:bodyPr>
          <a:lstStyle/>
          <a:p>
            <a:pPr algn="just">
              <a:buFont typeface="Wingdings" pitchFamily="2" charset="2"/>
              <a:buChar char="§"/>
            </a:pPr>
            <a:r>
              <a:rPr lang="en-GB" sz="3200" dirty="0" smtClean="0">
                <a:latin typeface="Garamond" pitchFamily="18" charset="0"/>
              </a:rPr>
              <a:t>“Quality assurance” can be a somewhat troublesome term. </a:t>
            </a:r>
          </a:p>
          <a:p>
            <a:pPr algn="just">
              <a:buFont typeface="Wingdings" pitchFamily="2" charset="2"/>
              <a:buChar char="§"/>
            </a:pPr>
            <a:r>
              <a:rPr lang="en-GB" sz="3200" dirty="0" smtClean="0">
                <a:latin typeface="Garamond" pitchFamily="18" charset="0"/>
              </a:rPr>
              <a:t>Often, “quality assurance” is used in conversation and writing when the term “quality control” would be more accurate and more properly applied. </a:t>
            </a:r>
          </a:p>
          <a:p>
            <a:pPr algn="just">
              <a:buFont typeface="Wingdings" pitchFamily="2" charset="2"/>
              <a:buChar char="§"/>
            </a:pPr>
            <a:r>
              <a:rPr lang="en-GB" sz="3200" dirty="0" smtClean="0">
                <a:latin typeface="Garamond" pitchFamily="18" charset="0"/>
              </a:rPr>
              <a:t>This may be because people are not well informed about the difference between the two. </a:t>
            </a:r>
          </a:p>
          <a:p>
            <a:pPr algn="just">
              <a:buFont typeface="Wingdings" pitchFamily="2" charset="2"/>
              <a:buChar char="§"/>
            </a:pPr>
            <a:r>
              <a:rPr lang="en-GB" sz="3200" dirty="0" smtClean="0">
                <a:latin typeface="Garamond" pitchFamily="18" charset="0"/>
              </a:rPr>
              <a:t>Or,  assuming equivalent meaning, people consider “assurance” to be a nicer, less offensive word than “control,” which may have strongly negative, personal associations.</a:t>
            </a:r>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92500" lnSpcReduction="20000"/>
          </a:bodyPr>
          <a:lstStyle/>
          <a:p>
            <a:pPr algn="just">
              <a:buFont typeface="Wingdings" pitchFamily="2" charset="2"/>
              <a:buChar char="§"/>
            </a:pPr>
            <a:r>
              <a:rPr lang="en-GB" dirty="0" smtClean="0">
                <a:latin typeface="Garamond" pitchFamily="18" charset="0"/>
              </a:rPr>
              <a:t> Whatever the reason for possible confusion, the project team must understand the difference between assurance and control.</a:t>
            </a:r>
          </a:p>
          <a:p>
            <a:pPr algn="just">
              <a:buFont typeface="Wingdings" pitchFamily="2" charset="2"/>
              <a:buChar char="§"/>
            </a:pPr>
            <a:r>
              <a:rPr lang="en-GB" dirty="0" smtClean="0">
                <a:latin typeface="Garamond" pitchFamily="18" charset="0"/>
              </a:rPr>
              <a:t> Both are essential elements of quality management and both are necessary for project success.</a:t>
            </a:r>
            <a:endParaRPr lang="en-GB" dirty="0">
              <a:latin typeface="Garamond" pitchFamily="18" charset="0"/>
            </a:endParaRPr>
          </a:p>
          <a:p>
            <a:pPr algn="just">
              <a:buFont typeface="Wingdings" pitchFamily="2" charset="2"/>
              <a:buChar char="§"/>
            </a:pPr>
            <a:r>
              <a:rPr lang="en-GB" b="1" dirty="0" smtClean="0">
                <a:latin typeface="Garamond" pitchFamily="18" charset="0"/>
              </a:rPr>
              <a:t>Briefly</a:t>
            </a:r>
            <a:r>
              <a:rPr lang="en-GB" b="1" dirty="0">
                <a:latin typeface="Garamond" pitchFamily="18" charset="0"/>
              </a:rPr>
              <a:t>, quality </a:t>
            </a:r>
            <a:r>
              <a:rPr lang="en-GB" b="1" dirty="0" smtClean="0">
                <a:latin typeface="Garamond" pitchFamily="18" charset="0"/>
              </a:rPr>
              <a:t>assurance</a:t>
            </a:r>
          </a:p>
          <a:p>
            <a:pPr lvl="1" algn="just">
              <a:buFont typeface="Wingdings" pitchFamily="2" charset="2"/>
              <a:buChar char="§"/>
            </a:pPr>
            <a:r>
              <a:rPr lang="en-GB" b="1" dirty="0" smtClean="0">
                <a:latin typeface="Garamond" pitchFamily="18" charset="0"/>
              </a:rPr>
              <a:t> </a:t>
            </a:r>
            <a:r>
              <a:rPr lang="en-GB" dirty="0"/>
              <a:t>addresses </a:t>
            </a:r>
            <a:r>
              <a:rPr lang="en-GB" i="1" dirty="0"/>
              <a:t>the program</a:t>
            </a:r>
            <a:r>
              <a:rPr lang="en-GB" dirty="0"/>
              <a:t>; </a:t>
            </a:r>
            <a:endParaRPr lang="en-GB" dirty="0" smtClean="0"/>
          </a:p>
          <a:p>
            <a:pPr lvl="1" algn="just">
              <a:buFont typeface="Wingdings" pitchFamily="2" charset="2"/>
              <a:buChar char="§"/>
            </a:pPr>
            <a:r>
              <a:rPr lang="en-GB" dirty="0" smtClean="0"/>
              <a:t>it </a:t>
            </a:r>
            <a:r>
              <a:rPr lang="en-GB" dirty="0"/>
              <a:t>is the combined </a:t>
            </a:r>
            <a:r>
              <a:rPr lang="en-GB" dirty="0" smtClean="0"/>
              <a:t>set of </a:t>
            </a:r>
            <a:r>
              <a:rPr lang="en-GB" dirty="0"/>
              <a:t>activities that the project team will perform to meet project </a:t>
            </a:r>
            <a:r>
              <a:rPr lang="en-GB" dirty="0" smtClean="0"/>
              <a:t>objectives.</a:t>
            </a:r>
          </a:p>
          <a:p>
            <a:pPr algn="just">
              <a:buFont typeface="Wingdings" pitchFamily="2" charset="2"/>
              <a:buChar char="§"/>
            </a:pPr>
            <a:r>
              <a:rPr lang="en-GB" b="1" dirty="0" smtClean="0">
                <a:latin typeface="Garamond" pitchFamily="18" charset="0"/>
              </a:rPr>
              <a:t>Quality </a:t>
            </a:r>
            <a:r>
              <a:rPr lang="en-GB" b="1" dirty="0">
                <a:latin typeface="Garamond" pitchFamily="18" charset="0"/>
              </a:rPr>
              <a:t>control </a:t>
            </a:r>
            <a:endParaRPr lang="en-GB" b="1" dirty="0" smtClean="0">
              <a:latin typeface="Garamond" pitchFamily="18" charset="0"/>
            </a:endParaRPr>
          </a:p>
          <a:p>
            <a:pPr lvl="1" algn="just">
              <a:buFont typeface="Wingdings" pitchFamily="2" charset="2"/>
              <a:buChar char="§"/>
            </a:pPr>
            <a:r>
              <a:rPr lang="en-GB" dirty="0" smtClean="0"/>
              <a:t>addresses </a:t>
            </a:r>
            <a:r>
              <a:rPr lang="en-GB" dirty="0"/>
              <a:t>the </a:t>
            </a:r>
            <a:r>
              <a:rPr lang="en-GB" i="1" dirty="0"/>
              <a:t>outcomes</a:t>
            </a:r>
            <a:r>
              <a:rPr lang="en-GB" dirty="0"/>
              <a:t>; </a:t>
            </a:r>
            <a:endParaRPr lang="en-GB" dirty="0" smtClean="0"/>
          </a:p>
          <a:p>
            <a:pPr lvl="1" algn="just">
              <a:buFont typeface="Wingdings" pitchFamily="2" charset="2"/>
              <a:buChar char="§"/>
            </a:pPr>
            <a:r>
              <a:rPr lang="en-GB" dirty="0" smtClean="0"/>
              <a:t>it </a:t>
            </a:r>
            <a:r>
              <a:rPr lang="en-GB" dirty="0"/>
              <a:t>is </a:t>
            </a:r>
            <a:r>
              <a:rPr lang="en-GB" b="1" i="1" dirty="0"/>
              <a:t>monitoring</a:t>
            </a:r>
            <a:r>
              <a:rPr lang="en-GB" b="1" dirty="0"/>
              <a:t> </a:t>
            </a:r>
            <a:r>
              <a:rPr lang="en-GB" dirty="0"/>
              <a:t>performance </a:t>
            </a:r>
            <a:r>
              <a:rPr lang="en-GB" dirty="0" smtClean="0"/>
              <a:t>and </a:t>
            </a:r>
          </a:p>
          <a:p>
            <a:pPr lvl="1" algn="just">
              <a:buFont typeface="Wingdings" pitchFamily="2" charset="2"/>
              <a:buChar char="§"/>
            </a:pPr>
            <a:r>
              <a:rPr lang="en-GB" b="1" dirty="0" smtClean="0"/>
              <a:t>doing </a:t>
            </a:r>
            <a:r>
              <a:rPr lang="en-GB" b="1" dirty="0"/>
              <a:t>something about the results. </a:t>
            </a:r>
            <a:endParaRPr lang="en-GB" b="1" dirty="0" smtClean="0"/>
          </a:p>
          <a:p>
            <a:pPr algn="just"/>
            <a:endParaRPr lang="en-GB" dirty="0">
              <a:latin typeface="Garamond"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92500" lnSpcReduction="10000"/>
          </a:bodyPr>
          <a:lstStyle/>
          <a:p>
            <a:pPr algn="just">
              <a:lnSpc>
                <a:spcPct val="150000"/>
              </a:lnSpc>
            </a:pPr>
            <a:r>
              <a:rPr lang="en-GB" dirty="0" smtClean="0"/>
              <a:t>Quality Assurance The key words in the </a:t>
            </a:r>
            <a:r>
              <a:rPr lang="en-GB" i="1" dirty="0" smtClean="0"/>
              <a:t>PMBOK® </a:t>
            </a:r>
            <a:r>
              <a:rPr lang="en-GB" dirty="0" smtClean="0"/>
              <a:t>Guide definition are </a:t>
            </a:r>
            <a:r>
              <a:rPr lang="en-GB" b="1" i="1" dirty="0" smtClean="0">
                <a:solidFill>
                  <a:srgbClr val="00B050"/>
                </a:solidFill>
              </a:rPr>
              <a:t>“planned, systematic activities</a:t>
            </a:r>
            <a:r>
              <a:rPr lang="en-GB" b="1" dirty="0" smtClean="0">
                <a:solidFill>
                  <a:srgbClr val="00B050"/>
                </a:solidFill>
              </a:rPr>
              <a:t>.” </a:t>
            </a:r>
          </a:p>
          <a:p>
            <a:pPr algn="just">
              <a:lnSpc>
                <a:spcPct val="150000"/>
              </a:lnSpc>
            </a:pPr>
            <a:r>
              <a:rPr lang="en-GB" dirty="0" smtClean="0"/>
              <a:t>The activities are the </a:t>
            </a:r>
            <a:r>
              <a:rPr lang="en-GB" i="1" dirty="0" smtClean="0"/>
              <a:t>things that the project team will do to determine if project performance is meeting the requirements of quality and other standards.</a:t>
            </a:r>
          </a:p>
          <a:p>
            <a:pPr algn="just">
              <a:lnSpc>
                <a:spcPct val="150000"/>
              </a:lnSpc>
            </a:pPr>
            <a:r>
              <a:rPr lang="en-GB" dirty="0" smtClean="0"/>
              <a:t> The activities are the things the project team will do to check project performance against the project plan using specifications as the targets.</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92500" lnSpcReduction="20000"/>
          </a:bodyPr>
          <a:lstStyle/>
          <a:p>
            <a:pPr algn="just">
              <a:lnSpc>
                <a:spcPct val="150000"/>
              </a:lnSpc>
            </a:pPr>
            <a:r>
              <a:rPr lang="en-GB" dirty="0" smtClean="0"/>
              <a:t>For the sake of clarity, we define quality assurance activities to start when the key project stakeholders approve the project plan and the focus of activities shifts from </a:t>
            </a:r>
            <a:r>
              <a:rPr lang="en-GB" i="1" dirty="0" smtClean="0"/>
              <a:t>strictly planning to mostly execution.</a:t>
            </a:r>
          </a:p>
          <a:p>
            <a:pPr algn="just">
              <a:lnSpc>
                <a:spcPct val="150000"/>
              </a:lnSpc>
            </a:pPr>
            <a:r>
              <a:rPr lang="en-GB" dirty="0" smtClean="0"/>
              <a:t> </a:t>
            </a:r>
            <a:r>
              <a:rPr lang="en-GB" i="1" dirty="0" smtClean="0"/>
              <a:t>Quality assurance activities continue until the final project deliverables are complete. </a:t>
            </a:r>
          </a:p>
          <a:p>
            <a:pPr algn="just">
              <a:lnSpc>
                <a:spcPct val="150000"/>
              </a:lnSpc>
            </a:pPr>
            <a:r>
              <a:rPr lang="en-GB" dirty="0" smtClean="0"/>
              <a:t>Quality assurance follows quality planning as the third stage in the five-stage project quality process model and runs largely parallel with project quality control</a:t>
            </a:r>
            <a:r>
              <a:rPr lang="en-GB" dirty="0" smtClean="0">
                <a:latin typeface="Garamond" pitchFamily="18" charset="0"/>
              </a:rPr>
              <a:t>.</a:t>
            </a:r>
            <a:endParaRPr lang="en-GB" dirty="0">
              <a:latin typeface="Garamond"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sz="quarter" idx="1"/>
          </p:nvPr>
        </p:nvSpPr>
        <p:spPr>
          <a:xfrm>
            <a:off x="612648" y="1600200"/>
            <a:ext cx="8153400" cy="5043510"/>
          </a:xfrm>
        </p:spPr>
        <p:txBody>
          <a:bodyPr>
            <a:normAutofit fontScale="92500"/>
          </a:bodyPr>
          <a:lstStyle/>
          <a:p>
            <a:pPr algn="just"/>
            <a:r>
              <a:rPr lang="en-GB" dirty="0" smtClean="0"/>
              <a:t>Assurance is the </a:t>
            </a:r>
            <a:r>
              <a:rPr lang="en-GB" b="1" dirty="0" smtClean="0"/>
              <a:t>activity of </a:t>
            </a:r>
          </a:p>
          <a:p>
            <a:pPr lvl="1" algn="just"/>
            <a:r>
              <a:rPr lang="en-GB" dirty="0" smtClean="0"/>
              <a:t>providing </a:t>
            </a:r>
            <a:r>
              <a:rPr lang="en-GB" b="1" dirty="0" smtClean="0"/>
              <a:t>evidence to create confidence </a:t>
            </a:r>
            <a:r>
              <a:rPr lang="en-GB" dirty="0" smtClean="0"/>
              <a:t>among all stakeholders that </a:t>
            </a:r>
          </a:p>
          <a:p>
            <a:pPr lvl="1" algn="just"/>
            <a:r>
              <a:rPr lang="en-GB" b="1" dirty="0" smtClean="0"/>
              <a:t>the quality-related activities are being performed effectively</a:t>
            </a:r>
            <a:r>
              <a:rPr lang="en-GB" dirty="0" smtClean="0"/>
              <a:t>; </a:t>
            </a:r>
          </a:p>
          <a:p>
            <a:pPr lvl="1" algn="just"/>
            <a:r>
              <a:rPr lang="en-GB" dirty="0" smtClean="0"/>
              <a:t>and that </a:t>
            </a:r>
            <a:r>
              <a:rPr lang="en-GB" b="1" i="1" dirty="0" smtClean="0"/>
              <a:t>all planned actions are being done to provide adequate confidence that a product or service will satisfy the stated requirements for quality.</a:t>
            </a:r>
          </a:p>
          <a:p>
            <a:pPr algn="just"/>
            <a:r>
              <a:rPr lang="en-GB" dirty="0" smtClean="0"/>
              <a:t>Quality Assurance is a process to provide </a:t>
            </a:r>
            <a:r>
              <a:rPr lang="en-GB" b="1" dirty="0" smtClean="0"/>
              <a:t>confirmation</a:t>
            </a:r>
            <a:r>
              <a:rPr lang="en-GB" dirty="0" smtClean="0"/>
              <a:t> based on evidence to ensure to the donor, beneficiaries, organization management and other stakeholders that product meet needs, expectations, and other requirements.</a:t>
            </a:r>
          </a:p>
          <a:p>
            <a:pPr algn="just"/>
            <a:r>
              <a:rPr lang="en-GB" dirty="0" smtClean="0"/>
              <a:t> It assures the </a:t>
            </a:r>
            <a:r>
              <a:rPr lang="en-GB" i="1" dirty="0" smtClean="0"/>
              <a:t>existence and effectiveness of process and procedures tools,</a:t>
            </a:r>
            <a:r>
              <a:rPr lang="en-GB" dirty="0" smtClean="0"/>
              <a:t> and safeguards are in place to make sure that the expected levels of quality will be reached to produce quality outputs.</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85000" lnSpcReduction="20000"/>
          </a:bodyPr>
          <a:lstStyle/>
          <a:p>
            <a:pPr algn="just">
              <a:lnSpc>
                <a:spcPct val="120000"/>
              </a:lnSpc>
            </a:pPr>
            <a:r>
              <a:rPr lang="en-GB" dirty="0" smtClean="0"/>
              <a:t>Quality assurance occurs </a:t>
            </a:r>
            <a:r>
              <a:rPr lang="en-GB" b="1" dirty="0" smtClean="0"/>
              <a:t>during the implementation </a:t>
            </a:r>
            <a:r>
              <a:rPr lang="en-GB" dirty="0" smtClean="0"/>
              <a:t>phase of the project and includes the </a:t>
            </a:r>
            <a:r>
              <a:rPr lang="en-GB" b="1" dirty="0" smtClean="0"/>
              <a:t>evaluation of the overall performance of the project on a regular basis </a:t>
            </a:r>
            <a:r>
              <a:rPr lang="en-GB" dirty="0" smtClean="0"/>
              <a:t>to provide confidence that the project will satisfy the quality standards defined by the project.</a:t>
            </a:r>
          </a:p>
          <a:p>
            <a:pPr algn="just">
              <a:lnSpc>
                <a:spcPct val="120000"/>
              </a:lnSpc>
            </a:pPr>
            <a:endParaRPr lang="en-GB" dirty="0" smtClean="0"/>
          </a:p>
          <a:p>
            <a:pPr algn="just">
              <a:lnSpc>
                <a:spcPct val="120000"/>
              </a:lnSpc>
            </a:pPr>
            <a:r>
              <a:rPr lang="en-GB" dirty="0" smtClean="0"/>
              <a:t>One of the purposes of quality management </a:t>
            </a:r>
            <a:r>
              <a:rPr lang="en-GB" b="1" dirty="0" smtClean="0"/>
              <a:t>is to find errors and defects as early in the project as possible.</a:t>
            </a:r>
            <a:r>
              <a:rPr lang="en-GB" dirty="0" smtClean="0"/>
              <a:t> Therefore, a good quality management process will end up taking more effort hours and cost upfront.</a:t>
            </a:r>
          </a:p>
          <a:p>
            <a:pPr algn="just">
              <a:lnSpc>
                <a:spcPct val="120000"/>
              </a:lnSpc>
            </a:pPr>
            <a:endParaRPr lang="en-GB" dirty="0" smtClean="0"/>
          </a:p>
          <a:p>
            <a:pPr algn="just">
              <a:lnSpc>
                <a:spcPct val="120000"/>
              </a:lnSpc>
            </a:pPr>
            <a:r>
              <a:rPr lang="en-GB" b="1" dirty="0" smtClean="0"/>
              <a:t>The goal is to reduce the chances that products or services will be of poor quality after the project has been completed.</a:t>
            </a:r>
            <a:endParaRPr lang="en-GB"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1077</TotalTime>
  <Words>2621</Words>
  <Application>Microsoft Office PowerPoint</Application>
  <PresentationFormat>On-screen Show (4:3)</PresentationFormat>
  <Paragraphs>255</Paragraphs>
  <Slides>36</Slides>
  <Notes>1</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Equity</vt:lpstr>
      <vt:lpstr>Slide 1</vt:lpstr>
      <vt:lpstr> Project Quality Assurance </vt:lpstr>
      <vt:lpstr>Slide 3</vt:lpstr>
      <vt:lpstr>Slide 4</vt:lpstr>
      <vt:lpstr>Slide 5</vt:lpstr>
      <vt:lpstr>Slide 6</vt:lpstr>
      <vt:lpstr>Slide 7</vt:lpstr>
      <vt:lpstr>Slide 8</vt:lpstr>
      <vt:lpstr>Slide 9</vt:lpstr>
      <vt:lpstr>Slide 10</vt:lpstr>
      <vt:lpstr>Features of Quality Assurance</vt:lpstr>
      <vt:lpstr>  4.1. Process Checklists  </vt:lpstr>
      <vt:lpstr> Metrics </vt:lpstr>
      <vt:lpstr>Quality Journey: Quality Assurance Activities.</vt:lpstr>
      <vt:lpstr>4.2. Benchmarking </vt:lpstr>
      <vt:lpstr>Slide 16</vt:lpstr>
      <vt:lpstr>Slide 17</vt:lpstr>
      <vt:lpstr>Slide 18</vt:lpstr>
      <vt:lpstr>Slide 19</vt:lpstr>
      <vt:lpstr>Slide 20</vt:lpstr>
      <vt:lpstr> 4.2. Quality Audits </vt:lpstr>
      <vt:lpstr>Slide 22</vt:lpstr>
      <vt:lpstr>Slide 23</vt:lpstr>
      <vt:lpstr> 3.4. The PDCA Cycle </vt:lpstr>
      <vt:lpstr>Slide 25</vt:lpstr>
      <vt:lpstr>Slide 26</vt:lpstr>
      <vt:lpstr>Slide 27</vt:lpstr>
      <vt:lpstr>Slide 28</vt:lpstr>
      <vt:lpstr>Slide 29</vt:lpstr>
      <vt:lpstr> Case Study  </vt:lpstr>
      <vt:lpstr>Slide 31</vt:lpstr>
      <vt:lpstr>Figure A.  quality assurance plan </vt:lpstr>
      <vt:lpstr>Slide 33</vt:lpstr>
      <vt:lpstr> Summary </vt:lpstr>
      <vt:lpstr>Slide 35</vt:lpstr>
      <vt:lpstr>Slide 36</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Quality Assurance</dc:title>
  <dc:creator>rt</dc:creator>
  <cp:lastModifiedBy>admas  pg</cp:lastModifiedBy>
  <cp:revision>33</cp:revision>
  <dcterms:created xsi:type="dcterms:W3CDTF">2015-07-31T11:13:09Z</dcterms:created>
  <dcterms:modified xsi:type="dcterms:W3CDTF">2019-11-05T17:21:20Z</dcterms:modified>
</cp:coreProperties>
</file>