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6" r:id="rId2"/>
    <p:sldId id="273" r:id="rId3"/>
    <p:sldId id="360" r:id="rId4"/>
    <p:sldId id="345" r:id="rId5"/>
    <p:sldId id="346" r:id="rId6"/>
    <p:sldId id="274" r:id="rId7"/>
    <p:sldId id="361" r:id="rId8"/>
    <p:sldId id="363" r:id="rId9"/>
    <p:sldId id="356" r:id="rId10"/>
    <p:sldId id="357" r:id="rId11"/>
    <p:sldId id="358" r:id="rId12"/>
    <p:sldId id="365" r:id="rId13"/>
    <p:sldId id="366" r:id="rId14"/>
    <p:sldId id="367" r:id="rId15"/>
    <p:sldId id="359" r:id="rId16"/>
    <p:sldId id="364" r:id="rId17"/>
    <p:sldId id="319" r:id="rId18"/>
    <p:sldId id="320" r:id="rId19"/>
    <p:sldId id="326" r:id="rId20"/>
    <p:sldId id="327" r:id="rId21"/>
    <p:sldId id="304" r:id="rId22"/>
    <p:sldId id="305" r:id="rId23"/>
    <p:sldId id="306" r:id="rId24"/>
    <p:sldId id="307" r:id="rId25"/>
    <p:sldId id="329" r:id="rId26"/>
    <p:sldId id="330" r:id="rId27"/>
    <p:sldId id="343" r:id="rId28"/>
    <p:sldId id="344" r:id="rId29"/>
    <p:sldId id="333" r:id="rId30"/>
    <p:sldId id="332" r:id="rId31"/>
    <p:sldId id="334" r:id="rId32"/>
    <p:sldId id="331" r:id="rId33"/>
    <p:sldId id="308" r:id="rId34"/>
    <p:sldId id="309" r:id="rId35"/>
    <p:sldId id="310" r:id="rId36"/>
    <p:sldId id="311" r:id="rId37"/>
    <p:sldId id="312" r:id="rId38"/>
    <p:sldId id="275" r:id="rId39"/>
    <p:sldId id="368" r:id="rId40"/>
    <p:sldId id="369" r:id="rId41"/>
    <p:sldId id="276" r:id="rId42"/>
    <p:sldId id="370" r:id="rId43"/>
    <p:sldId id="277" r:id="rId44"/>
    <p:sldId id="278" r:id="rId45"/>
    <p:sldId id="279" r:id="rId46"/>
    <p:sldId id="280" r:id="rId47"/>
    <p:sldId id="292" r:id="rId48"/>
    <p:sldId id="298"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216"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D94F8E-F727-4ED7-8F08-A3D2C2F9D815}" type="datetimeFigureOut">
              <a:rPr lang="en-US" smtClean="0"/>
              <a:pPr/>
              <a:t>10/29/2019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6F777B-4ACD-4BB0-A2B7-6A0345255A2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6F777B-4ACD-4BB0-A2B7-6A0345255A2A}" type="slidenum">
              <a:rPr lang="en-GB" smtClean="0"/>
              <a:pPr/>
              <a:t>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Quality</a:t>
            </a:r>
            <a:r>
              <a:rPr lang="en-GB" baseline="0" dirty="0" smtClean="0"/>
              <a:t> definition++ quality standards ( </a:t>
            </a:r>
            <a:r>
              <a:rPr lang="en-GB" baseline="0" smtClean="0"/>
              <a:t>characteristics[) </a:t>
            </a:r>
            <a:r>
              <a:rPr lang="en-GB" baseline="0" dirty="0" smtClean="0"/>
              <a:t>+++ Project activities+++ procedures to undertake project activities </a:t>
            </a:r>
            <a:endParaRPr lang="en-GB" dirty="0"/>
          </a:p>
        </p:txBody>
      </p:sp>
      <p:sp>
        <p:nvSpPr>
          <p:cNvPr id="4" name="Slide Number Placeholder 3"/>
          <p:cNvSpPr>
            <a:spLocks noGrp="1"/>
          </p:cNvSpPr>
          <p:nvPr>
            <p:ph type="sldNum" sz="quarter" idx="10"/>
          </p:nvPr>
        </p:nvSpPr>
        <p:spPr/>
        <p:txBody>
          <a:bodyPr/>
          <a:lstStyle/>
          <a:p>
            <a:fld id="{056F777B-4ACD-4BB0-A2B7-6A0345255A2A}" type="slidenum">
              <a:rPr lang="en-GB" smtClean="0"/>
              <a:pPr/>
              <a:t>11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6F777B-4ACD-4BB0-A2B7-6A0345255A2A}" type="slidenum">
              <a:rPr lang="en-GB" smtClean="0"/>
              <a:pPr/>
              <a:t>21</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6F777B-4ACD-4BB0-A2B7-6A0345255A2A}" type="slidenum">
              <a:rPr lang="en-GB" smtClean="0"/>
              <a:pPr/>
              <a:t>44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5BF3B52-2E8D-428B-A0FA-003A54D1EF99}" type="datetime1">
              <a:rPr lang="en-US" smtClean="0"/>
              <a:pPr/>
              <a:t>10/29/2019</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418ECD1-A577-48FB-B497-47F02CA9205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4464FD-6C7C-417B-B07C-138917F7047B}" type="datetime1">
              <a:rPr lang="en-US" smtClean="0"/>
              <a:pPr/>
              <a:t>10/29/2019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8ECD1-A577-48FB-B497-47F02CA9205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0A7F1FB-9A90-41CD-8F0C-462BD11328A8}" type="datetime1">
              <a:rPr lang="en-US" smtClean="0"/>
              <a:pPr/>
              <a:t>10/29/2019</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418ECD1-A577-48FB-B497-47F02CA9205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ACCD555-75AD-447D-87B9-098B5FAB191A}" type="datetime1">
              <a:rPr lang="en-US" smtClean="0"/>
              <a:pPr/>
              <a:t>10/29/2019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418ECD1-A577-48FB-B497-47F02CA9205B}"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742E371-EDA4-447A-B825-D7424B7048F7}" type="datetime1">
              <a:rPr lang="en-US" smtClean="0"/>
              <a:pPr/>
              <a:t>10/29/2019</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418ECD1-A577-48FB-B497-47F02CA9205B}"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A58A56E-9076-4501-83B0-2741EFAA5A4A}" type="datetime1">
              <a:rPr lang="en-US" smtClean="0"/>
              <a:pPr/>
              <a:t>10/29/2019</a:t>
            </a:fld>
            <a:endParaRPr lang="en-GB"/>
          </a:p>
        </p:txBody>
      </p:sp>
      <p:sp>
        <p:nvSpPr>
          <p:cNvPr id="10" name="Slide Number Placeholder 9"/>
          <p:cNvSpPr>
            <a:spLocks noGrp="1"/>
          </p:cNvSpPr>
          <p:nvPr>
            <p:ph type="sldNum" sz="quarter" idx="16"/>
          </p:nvPr>
        </p:nvSpPr>
        <p:spPr/>
        <p:txBody>
          <a:bodyPr rtlCol="0"/>
          <a:lstStyle/>
          <a:p>
            <a:fld id="{0418ECD1-A577-48FB-B497-47F02CA9205B}"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61CEA9E-A8BB-4411-AE98-FDDDBEA85BA1}" type="datetime1">
              <a:rPr lang="en-US" smtClean="0"/>
              <a:pPr/>
              <a:t>10/29/2019</a:t>
            </a:fld>
            <a:endParaRPr lang="en-GB"/>
          </a:p>
        </p:txBody>
      </p:sp>
      <p:sp>
        <p:nvSpPr>
          <p:cNvPr id="12" name="Slide Number Placeholder 11"/>
          <p:cNvSpPr>
            <a:spLocks noGrp="1"/>
          </p:cNvSpPr>
          <p:nvPr>
            <p:ph type="sldNum" sz="quarter" idx="16"/>
          </p:nvPr>
        </p:nvSpPr>
        <p:spPr/>
        <p:txBody>
          <a:bodyPr rtlCol="0"/>
          <a:lstStyle/>
          <a:p>
            <a:fld id="{0418ECD1-A577-48FB-B497-47F02CA9205B}"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8DDB0C-F611-4B5B-B039-FAD05DA4E782}" type="datetime1">
              <a:rPr lang="en-US" smtClean="0"/>
              <a:pPr/>
              <a:t>10/29/2019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418ECD1-A577-48FB-B497-47F02CA9205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FDDD5A-505E-436E-9879-4ED6E288A3C0}" type="datetime1">
              <a:rPr lang="en-US" smtClean="0"/>
              <a:pPr/>
              <a:t>10/29/2019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418ECD1-A577-48FB-B497-47F02CA9205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E676721-D85B-439D-A12E-428B18864939}" type="datetime1">
              <a:rPr lang="en-US" smtClean="0"/>
              <a:pPr/>
              <a:t>10/29/2019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418ECD1-A577-48FB-B497-47F02CA9205B}"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2954E1E3-7ADC-453F-A239-853A0F8C8663}" type="datetime1">
              <a:rPr lang="en-US" smtClean="0"/>
              <a:pPr/>
              <a:t>10/29/2019</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418ECD1-A577-48FB-B497-47F02CA9205B}"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A8A6C8A-D9D7-4307-8752-884D2A3C1A53}" type="datetime1">
              <a:rPr lang="en-US" smtClean="0"/>
              <a:pPr/>
              <a:t>10/29/2019</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418ECD1-A577-48FB-B497-47F02CA9205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Content Placeholder 4"/>
          <p:cNvSpPr>
            <a:spLocks noGrp="1"/>
          </p:cNvSpPr>
          <p:nvPr>
            <p:ph sz="quarter" idx="1"/>
          </p:nvPr>
        </p:nvSpPr>
        <p:spPr/>
        <p:txBody>
          <a:bodyPr/>
          <a:lstStyle/>
          <a:p>
            <a:pPr algn="ctr">
              <a:buNone/>
            </a:pPr>
            <a:r>
              <a:rPr lang="en-GB" sz="3200" b="1" dirty="0" smtClean="0">
                <a:latin typeface="Garamond" pitchFamily="18" charset="0"/>
              </a:rPr>
              <a:t>CHAPTER 3</a:t>
            </a:r>
            <a:endParaRPr lang="en-GB" sz="2400" dirty="0" smtClean="0">
              <a:latin typeface="Garamond" pitchFamily="18" charset="0"/>
            </a:endParaRPr>
          </a:p>
          <a:p>
            <a:pPr>
              <a:buNone/>
            </a:pPr>
            <a:r>
              <a:rPr lang="en-GB" sz="3200" b="1" dirty="0" smtClean="0">
                <a:latin typeface="Garamond" pitchFamily="18" charset="0"/>
              </a:rPr>
              <a:t>PLANNING PROJECT QUALITY</a:t>
            </a:r>
          </a:p>
          <a:p>
            <a:pPr>
              <a:buNone/>
            </a:pPr>
            <a:endParaRPr lang="en-GB" sz="2400" dirty="0" smtClean="0">
              <a:latin typeface="Garamond" pitchFamily="18" charset="0"/>
            </a:endParaRPr>
          </a:p>
          <a:p>
            <a:pPr marL="880110" lvl="1" indent="-514350">
              <a:buNone/>
            </a:pPr>
            <a:r>
              <a:rPr lang="en-GB" sz="2800" dirty="0" smtClean="0">
                <a:latin typeface="Perpetua" pitchFamily="18" charset="0"/>
              </a:rPr>
              <a:t>3. 1. Quality Planning </a:t>
            </a:r>
          </a:p>
          <a:p>
            <a:pPr marL="880110" lvl="1" indent="-514350">
              <a:buNone/>
            </a:pPr>
            <a:r>
              <a:rPr lang="en-GB" sz="2800" dirty="0" smtClean="0">
                <a:latin typeface="Perpetua" pitchFamily="18" charset="0"/>
              </a:rPr>
              <a:t>3.2. Sources of Quality Definition</a:t>
            </a:r>
          </a:p>
          <a:p>
            <a:pPr marL="880110" lvl="1" indent="-514350">
              <a:buNone/>
            </a:pPr>
            <a:r>
              <a:rPr lang="en-GB" sz="2800" dirty="0" smtClean="0">
                <a:latin typeface="Perpetua" pitchFamily="18" charset="0"/>
              </a:rPr>
              <a:t>3.3. Quality characteristics</a:t>
            </a:r>
          </a:p>
          <a:p>
            <a:pPr marL="880110" lvl="1" indent="-514350">
              <a:buNone/>
            </a:pPr>
            <a:r>
              <a:rPr lang="en-GB" sz="2800" dirty="0" smtClean="0">
                <a:latin typeface="Perpetua" pitchFamily="18" charset="0"/>
              </a:rPr>
              <a:t>3.4. Output of quality planning</a:t>
            </a:r>
            <a:endParaRPr lang="en-GB" sz="2800" dirty="0">
              <a:latin typeface="Perpetua" pitchFamily="18" charset="0"/>
            </a:endParaRPr>
          </a:p>
        </p:txBody>
      </p:sp>
      <p:sp>
        <p:nvSpPr>
          <p:cNvPr id="6" name="Date Placeholder 5"/>
          <p:cNvSpPr>
            <a:spLocks noGrp="1"/>
          </p:cNvSpPr>
          <p:nvPr>
            <p:ph type="dt" sz="half" idx="10"/>
          </p:nvPr>
        </p:nvSpPr>
        <p:spPr/>
        <p:txBody>
          <a:bodyPr/>
          <a:lstStyle/>
          <a:p>
            <a:fld id="{15344D22-8F55-4AA3-8ECE-25EEA6FE119B}" type="datetime1">
              <a:rPr lang="en-US" smtClean="0"/>
              <a:pPr/>
              <a:t>10/29/2019</a:t>
            </a:fld>
            <a:endParaRPr lang="en-GB"/>
          </a:p>
        </p:txBody>
      </p:sp>
      <p:sp>
        <p:nvSpPr>
          <p:cNvPr id="7" name="Slide Number Placeholder 6"/>
          <p:cNvSpPr>
            <a:spLocks noGrp="1"/>
          </p:cNvSpPr>
          <p:nvPr>
            <p:ph type="sldNum" sz="quarter" idx="12"/>
          </p:nvPr>
        </p:nvSpPr>
        <p:spPr/>
        <p:txBody>
          <a:bodyPr>
            <a:normAutofit fontScale="85000" lnSpcReduction="20000"/>
          </a:bodyPr>
          <a:lstStyle/>
          <a:p>
            <a:fld id="{0418ECD1-A577-48FB-B497-47F02CA9205B}"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sz="quarter" idx="1"/>
          </p:nvPr>
        </p:nvSpPr>
        <p:spPr/>
        <p:txBody>
          <a:bodyPr>
            <a:normAutofit/>
          </a:bodyPr>
          <a:lstStyle/>
          <a:p>
            <a:pPr algn="just"/>
            <a:r>
              <a:rPr lang="en-GB" sz="2400" dirty="0" smtClean="0">
                <a:latin typeface="Perpetua" pitchFamily="18" charset="0"/>
              </a:rPr>
              <a:t>The first step on the quality management is to define quality, the project manager and the team must identify </a:t>
            </a:r>
            <a:r>
              <a:rPr lang="en-GB" sz="2400" b="1" dirty="0" smtClean="0">
                <a:latin typeface="Perpetua" pitchFamily="18" charset="0"/>
              </a:rPr>
              <a:t>what quality standards will be used in the project</a:t>
            </a:r>
            <a:r>
              <a:rPr lang="en-GB" sz="2400" dirty="0" smtClean="0">
                <a:latin typeface="Perpetua" pitchFamily="18" charset="0"/>
              </a:rPr>
              <a:t>, it will look at what the donor, beneficiaries, the organization and other key </a:t>
            </a:r>
            <a:r>
              <a:rPr lang="en-GB" sz="2400" b="1" dirty="0" smtClean="0">
                <a:latin typeface="Perpetua" pitchFamily="18" charset="0"/>
              </a:rPr>
              <a:t>stakeholders to come up with a good definition of quality.</a:t>
            </a:r>
          </a:p>
          <a:p>
            <a:pPr algn="just"/>
            <a:endParaRPr lang="en-GB" sz="2400" b="1" dirty="0" smtClean="0">
              <a:latin typeface="Perpetua" pitchFamily="18" charset="0"/>
            </a:endParaRPr>
          </a:p>
          <a:p>
            <a:pPr algn="just"/>
            <a:r>
              <a:rPr lang="en-GB" sz="2400" dirty="0" smtClean="0">
                <a:latin typeface="Perpetua" pitchFamily="18" charset="0"/>
              </a:rPr>
              <a:t> In some instances the organization or the area of specialization of the project (health, water or education) may have some </a:t>
            </a:r>
            <a:r>
              <a:rPr lang="en-GB" sz="2400" b="1" dirty="0" smtClean="0">
                <a:latin typeface="Perpetua" pitchFamily="18" charset="0"/>
              </a:rPr>
              <a:t>standard definitions of quality that can be used by the project.</a:t>
            </a:r>
            <a:endParaRPr lang="en-GB" sz="2400" b="1" dirty="0">
              <a:latin typeface="Perpetua" pitchFamily="18" charset="0"/>
            </a:endParaRPr>
          </a:p>
        </p:txBody>
      </p:sp>
      <p:sp>
        <p:nvSpPr>
          <p:cNvPr id="4" name="Date Placeholder 3"/>
          <p:cNvSpPr>
            <a:spLocks noGrp="1"/>
          </p:cNvSpPr>
          <p:nvPr>
            <p:ph type="dt" sz="half" idx="10"/>
          </p:nvPr>
        </p:nvSpPr>
        <p:spPr/>
        <p:txBody>
          <a:bodyPr/>
          <a:lstStyle/>
          <a:p>
            <a:fld id="{87609C9C-0539-4B27-959B-AFCAEC1F16B0}"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sz="2400" dirty="0" smtClean="0">
                <a:latin typeface="Perpetua" pitchFamily="18" charset="0"/>
              </a:rPr>
              <a:t>Identifying </a:t>
            </a:r>
            <a:r>
              <a:rPr lang="en-GB" sz="2400" b="1" dirty="0" smtClean="0">
                <a:latin typeface="Perpetua" pitchFamily="18" charset="0"/>
              </a:rPr>
              <a:t>quality standards </a:t>
            </a:r>
            <a:r>
              <a:rPr lang="en-GB" sz="2400" dirty="0" smtClean="0">
                <a:latin typeface="Perpetua" pitchFamily="18" charset="0"/>
              </a:rPr>
              <a:t>is a key component of quality definition that will help identify the key </a:t>
            </a:r>
            <a:r>
              <a:rPr lang="en-GB" sz="2400" b="1" dirty="0" smtClean="0">
                <a:latin typeface="Perpetua" pitchFamily="18" charset="0"/>
              </a:rPr>
              <a:t>characteristics</a:t>
            </a:r>
            <a:r>
              <a:rPr lang="en-GB" sz="2400" dirty="0" smtClean="0">
                <a:latin typeface="Perpetua" pitchFamily="18" charset="0"/>
              </a:rPr>
              <a:t> that will govern project activities and ensure the beneficiaries and donor will accept the project outcomes.</a:t>
            </a:r>
          </a:p>
          <a:p>
            <a:pPr algn="just"/>
            <a:endParaRPr lang="en-GB" sz="2400" dirty="0" smtClean="0">
              <a:latin typeface="Perpetua" pitchFamily="18" charset="0"/>
            </a:endParaRPr>
          </a:p>
          <a:p>
            <a:pPr algn="just"/>
            <a:r>
              <a:rPr lang="en-GB" sz="2400" dirty="0" smtClean="0">
                <a:latin typeface="Perpetua" pitchFamily="18" charset="0"/>
              </a:rPr>
              <a:t>The goal is the </a:t>
            </a:r>
            <a:r>
              <a:rPr lang="en-GB" sz="2400" b="1" dirty="0" smtClean="0">
                <a:latin typeface="Perpetua" pitchFamily="18" charset="0"/>
              </a:rPr>
              <a:t>prevention of defects </a:t>
            </a:r>
            <a:r>
              <a:rPr lang="en-GB" sz="2400" dirty="0" smtClean="0">
                <a:latin typeface="Perpetua" pitchFamily="18" charset="0"/>
              </a:rPr>
              <a:t>through the creation of actions that will ensure that the project team understands what is defined as quality.</a:t>
            </a:r>
            <a:endParaRPr lang="en-GB" sz="2400" dirty="0">
              <a:latin typeface="Perpetua" pitchFamily="18" charset="0"/>
            </a:endParaRPr>
          </a:p>
        </p:txBody>
      </p:sp>
      <p:sp>
        <p:nvSpPr>
          <p:cNvPr id="4" name="Date Placeholder 3"/>
          <p:cNvSpPr>
            <a:spLocks noGrp="1"/>
          </p:cNvSpPr>
          <p:nvPr>
            <p:ph type="dt" sz="half" idx="10"/>
          </p:nvPr>
        </p:nvSpPr>
        <p:spPr/>
        <p:txBody>
          <a:bodyPr/>
          <a:lstStyle/>
          <a:p>
            <a:fld id="{91D04C44-1E81-49AC-8FD2-C6F956F6FBDD}"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Perpetua" pitchFamily="18" charset="0"/>
              </a:rPr>
              <a:t/>
            </a:r>
            <a:br>
              <a:rPr lang="en-GB" b="1" dirty="0" smtClean="0">
                <a:latin typeface="Perpetua" pitchFamily="18" charset="0"/>
              </a:rPr>
            </a:br>
            <a:r>
              <a:rPr lang="en-GB" b="1" dirty="0" smtClean="0">
                <a:latin typeface="Perpetua" pitchFamily="18" charset="0"/>
              </a:rPr>
              <a:t>What are quality standards?</a:t>
            </a:r>
            <a:br>
              <a:rPr lang="en-GB" b="1" dirty="0" smtClean="0">
                <a:latin typeface="Perpetua" pitchFamily="18" charset="0"/>
              </a:rPr>
            </a:br>
            <a:endParaRPr lang="en-GB" dirty="0"/>
          </a:p>
        </p:txBody>
      </p:sp>
      <p:sp>
        <p:nvSpPr>
          <p:cNvPr id="3" name="Content Placeholder 2"/>
          <p:cNvSpPr>
            <a:spLocks noGrp="1"/>
          </p:cNvSpPr>
          <p:nvPr>
            <p:ph sz="quarter" idx="1"/>
          </p:nvPr>
        </p:nvSpPr>
        <p:spPr/>
        <p:txBody>
          <a:bodyPr>
            <a:normAutofit fontScale="85000" lnSpcReduction="20000"/>
          </a:bodyPr>
          <a:lstStyle/>
          <a:p>
            <a:pPr algn="just" fontAlgn="base"/>
            <a:r>
              <a:rPr lang="en-GB" sz="2800" dirty="0" smtClean="0">
                <a:latin typeface="Perpetua" pitchFamily="18" charset="0"/>
              </a:rPr>
              <a:t>Quality management standards are </a:t>
            </a:r>
            <a:r>
              <a:rPr lang="en-GB" sz="2800" i="1" dirty="0" smtClean="0">
                <a:latin typeface="Perpetua" pitchFamily="18" charset="0"/>
              </a:rPr>
              <a:t>details of </a:t>
            </a:r>
            <a:r>
              <a:rPr lang="en-GB" sz="2800" b="1" i="1" dirty="0" smtClean="0">
                <a:latin typeface="Perpetua" pitchFamily="18" charset="0"/>
              </a:rPr>
              <a:t>requirements, specifications, guidelines and characteristics</a:t>
            </a:r>
            <a:r>
              <a:rPr lang="en-GB" sz="2800" i="1" dirty="0" smtClean="0">
                <a:latin typeface="Perpetua" pitchFamily="18" charset="0"/>
              </a:rPr>
              <a:t> that products, services and processes should consistently meet in order to ensure:</a:t>
            </a:r>
          </a:p>
          <a:p>
            <a:pPr lvl="2" algn="just" fontAlgn="base"/>
            <a:r>
              <a:rPr lang="en-GB" sz="2500" dirty="0" smtClean="0">
                <a:latin typeface="Perpetua" pitchFamily="18" charset="0"/>
              </a:rPr>
              <a:t>Their quality matches expectations</a:t>
            </a:r>
          </a:p>
          <a:p>
            <a:pPr lvl="2" algn="just" fontAlgn="base"/>
            <a:r>
              <a:rPr lang="en-GB" sz="2500" dirty="0" smtClean="0">
                <a:latin typeface="Perpetua" pitchFamily="18" charset="0"/>
              </a:rPr>
              <a:t>They are fit for purpose</a:t>
            </a:r>
          </a:p>
          <a:p>
            <a:pPr lvl="2" algn="just" fontAlgn="base"/>
            <a:r>
              <a:rPr lang="en-GB" sz="2500" dirty="0" smtClean="0">
                <a:latin typeface="Perpetua" pitchFamily="18" charset="0"/>
              </a:rPr>
              <a:t>They meet the needs of their users.</a:t>
            </a:r>
          </a:p>
          <a:p>
            <a:pPr algn="just" fontAlgn="base"/>
            <a:r>
              <a:rPr lang="en-GB" sz="2800" dirty="0" smtClean="0">
                <a:latin typeface="Perpetua" pitchFamily="18" charset="0"/>
              </a:rPr>
              <a:t>Quality standards are defined as documents that provide requirements, specifications, guidelines, or characteristics that can be used consistently to ensure that materials, products, processes, and services are fit for their purpose.</a:t>
            </a:r>
          </a:p>
          <a:p>
            <a:pPr algn="just" fontAlgn="base"/>
            <a:r>
              <a:rPr lang="en-GB" sz="2800" dirty="0" smtClean="0">
                <a:latin typeface="Perpetua" pitchFamily="18" charset="0"/>
              </a:rPr>
              <a:t>Standards are an essential element of quality management systems. </a:t>
            </a:r>
          </a:p>
          <a:p>
            <a:pPr algn="just" fontAlgn="base"/>
            <a:r>
              <a:rPr lang="en-GB" sz="2800" b="1" dirty="0" smtClean="0">
                <a:latin typeface="Perpetua" pitchFamily="18" charset="0"/>
              </a:rPr>
              <a:t>Standards are chosen and processes </a:t>
            </a:r>
            <a:r>
              <a:rPr lang="en-GB" sz="2800" dirty="0" smtClean="0">
                <a:latin typeface="Perpetua" pitchFamily="18" charset="0"/>
              </a:rPr>
              <a:t>are put in place to achieve those standards.</a:t>
            </a:r>
          </a:p>
          <a:p>
            <a:pPr algn="just" fontAlgn="base"/>
            <a:endParaRPr lang="en-GB" dirty="0" smtClean="0">
              <a:latin typeface="Perpetua" pitchFamily="18" charset="0"/>
            </a:endParaRPr>
          </a:p>
          <a:p>
            <a:endParaRPr lang="en-GB" dirty="0"/>
          </a:p>
        </p:txBody>
      </p:sp>
      <p:sp>
        <p:nvSpPr>
          <p:cNvPr id="4" name="Date Placeholder 3"/>
          <p:cNvSpPr>
            <a:spLocks noGrp="1"/>
          </p:cNvSpPr>
          <p:nvPr>
            <p:ph type="dt" sz="half" idx="10"/>
          </p:nvPr>
        </p:nvSpPr>
        <p:spPr/>
        <p:txBody>
          <a:bodyPr/>
          <a:lstStyle/>
          <a:p>
            <a:fld id="{53C0DB92-73CE-465A-ABB5-7745AE8E2C73}"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100" b="1" dirty="0" smtClean="0">
                <a:latin typeface="Perpetua" pitchFamily="18" charset="0"/>
              </a:rPr>
              <a:t>Purpose of quality management standards</a:t>
            </a:r>
            <a:endParaRPr lang="en-GB" dirty="0"/>
          </a:p>
        </p:txBody>
      </p:sp>
      <p:sp>
        <p:nvSpPr>
          <p:cNvPr id="3" name="Content Placeholder 2"/>
          <p:cNvSpPr>
            <a:spLocks noGrp="1"/>
          </p:cNvSpPr>
          <p:nvPr>
            <p:ph sz="quarter" idx="1"/>
          </p:nvPr>
        </p:nvSpPr>
        <p:spPr/>
        <p:txBody>
          <a:bodyPr>
            <a:normAutofit fontScale="70000" lnSpcReduction="20000"/>
          </a:bodyPr>
          <a:lstStyle/>
          <a:p>
            <a:pPr fontAlgn="base"/>
            <a:r>
              <a:rPr lang="en-GB" dirty="0" smtClean="0">
                <a:latin typeface="Perpetua" pitchFamily="18" charset="0"/>
              </a:rPr>
              <a:t>Businesses use standards:</a:t>
            </a:r>
          </a:p>
          <a:p>
            <a:pPr lvl="1" fontAlgn="base"/>
            <a:r>
              <a:rPr lang="en-GB" dirty="0" smtClean="0">
                <a:latin typeface="Perpetua" pitchFamily="18" charset="0"/>
              </a:rPr>
              <a:t>To </a:t>
            </a:r>
            <a:r>
              <a:rPr lang="en-GB" i="1" dirty="0" smtClean="0">
                <a:latin typeface="Perpetua" pitchFamily="18" charset="0"/>
              </a:rPr>
              <a:t>satisfy their customers' quality requirements</a:t>
            </a:r>
          </a:p>
          <a:p>
            <a:pPr lvl="1" fontAlgn="base"/>
            <a:r>
              <a:rPr lang="en-GB" i="1" dirty="0" smtClean="0">
                <a:latin typeface="Perpetua" pitchFamily="18" charset="0"/>
              </a:rPr>
              <a:t>Ensuring safety and reliability of their products and services</a:t>
            </a:r>
          </a:p>
          <a:p>
            <a:pPr lvl="1" fontAlgn="base"/>
            <a:r>
              <a:rPr lang="en-GB" i="1" dirty="0" smtClean="0">
                <a:latin typeface="Perpetua" pitchFamily="18" charset="0"/>
              </a:rPr>
              <a:t>Complying with regulations, often at a lower cost</a:t>
            </a:r>
          </a:p>
          <a:p>
            <a:pPr lvl="1" fontAlgn="base"/>
            <a:r>
              <a:rPr lang="en-GB" i="1" dirty="0" smtClean="0">
                <a:latin typeface="Perpetua" pitchFamily="18" charset="0"/>
              </a:rPr>
              <a:t>Defining and controlling internal processes</a:t>
            </a:r>
          </a:p>
          <a:p>
            <a:pPr lvl="1" fontAlgn="base"/>
            <a:r>
              <a:rPr lang="en-GB" i="1" dirty="0" smtClean="0">
                <a:latin typeface="Perpetua" pitchFamily="18" charset="0"/>
              </a:rPr>
              <a:t>Meeting environmental objectives.</a:t>
            </a:r>
          </a:p>
          <a:p>
            <a:pPr lvl="1" fontAlgn="base"/>
            <a:endParaRPr lang="en-GB" dirty="0" smtClean="0">
              <a:latin typeface="Perpetua" pitchFamily="18" charset="0"/>
            </a:endParaRPr>
          </a:p>
          <a:p>
            <a:pPr fontAlgn="base"/>
            <a:r>
              <a:rPr lang="en-GB" dirty="0" smtClean="0">
                <a:latin typeface="Perpetua" pitchFamily="18" charset="0"/>
              </a:rPr>
              <a:t>Businesses committed to following quality management standards are often more able to:</a:t>
            </a:r>
          </a:p>
          <a:p>
            <a:pPr lvl="1" fontAlgn="base"/>
            <a:r>
              <a:rPr lang="en-GB" dirty="0" smtClean="0">
                <a:latin typeface="Perpetua" pitchFamily="18" charset="0"/>
              </a:rPr>
              <a:t>Increase their profits</a:t>
            </a:r>
          </a:p>
          <a:p>
            <a:pPr lvl="1" fontAlgn="base"/>
            <a:r>
              <a:rPr lang="en-GB" dirty="0" smtClean="0">
                <a:latin typeface="Perpetua" pitchFamily="18" charset="0"/>
              </a:rPr>
              <a:t>Reduce losses or costs across the business</a:t>
            </a:r>
          </a:p>
          <a:p>
            <a:pPr lvl="1" fontAlgn="base"/>
            <a:r>
              <a:rPr lang="en-GB" dirty="0" smtClean="0">
                <a:latin typeface="Perpetua" pitchFamily="18" charset="0"/>
              </a:rPr>
              <a:t>Improve their competitiveness</a:t>
            </a:r>
          </a:p>
          <a:p>
            <a:pPr lvl="1" fontAlgn="base"/>
            <a:r>
              <a:rPr lang="en-GB" dirty="0" smtClean="0">
                <a:latin typeface="Perpetua" pitchFamily="18" charset="0"/>
              </a:rPr>
              <a:t>Gain market access across the world</a:t>
            </a:r>
          </a:p>
          <a:p>
            <a:pPr lvl="1" fontAlgn="base"/>
            <a:r>
              <a:rPr lang="en-GB" dirty="0" smtClean="0">
                <a:latin typeface="Perpetua" pitchFamily="18" charset="0"/>
              </a:rPr>
              <a:t>Increase consumer loyalty</a:t>
            </a:r>
          </a:p>
        </p:txBody>
      </p:sp>
      <p:sp>
        <p:nvSpPr>
          <p:cNvPr id="4" name="Date Placeholder 3"/>
          <p:cNvSpPr>
            <a:spLocks noGrp="1"/>
          </p:cNvSpPr>
          <p:nvPr>
            <p:ph type="dt" sz="half" idx="10"/>
          </p:nvPr>
        </p:nvSpPr>
        <p:spPr/>
        <p:txBody>
          <a:bodyPr/>
          <a:lstStyle/>
          <a:p>
            <a:fld id="{9FCD7ABC-BEA0-4B13-80DA-C89197DAFFE8}"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55000" lnSpcReduction="20000"/>
          </a:bodyPr>
          <a:lstStyle/>
          <a:p>
            <a:pPr fontAlgn="base"/>
            <a:r>
              <a:rPr lang="en-GB" sz="3400" b="1" dirty="0" smtClean="0">
                <a:latin typeface="Perpetua" pitchFamily="18" charset="0"/>
              </a:rPr>
              <a:t>Examples of quality management standards</a:t>
            </a:r>
          </a:p>
          <a:p>
            <a:pPr fontAlgn="base"/>
            <a:r>
              <a:rPr lang="en-GB" sz="3400" dirty="0" smtClean="0">
                <a:latin typeface="Perpetua" pitchFamily="18" charset="0"/>
              </a:rPr>
              <a:t>ISO international standards are by far the most widely accepted set of quality standards in the world. </a:t>
            </a:r>
            <a:r>
              <a:rPr lang="en-GB" sz="3400" b="1" dirty="0" smtClean="0">
                <a:latin typeface="Perpetua" pitchFamily="18" charset="0"/>
              </a:rPr>
              <a:t>ISO 9001:2015</a:t>
            </a:r>
            <a:r>
              <a:rPr lang="en-GB" sz="3400" dirty="0" smtClean="0">
                <a:latin typeface="Perpetua" pitchFamily="18" charset="0"/>
              </a:rPr>
              <a:t> specifies </a:t>
            </a:r>
            <a:r>
              <a:rPr lang="en-GB" sz="3400" i="1" dirty="0" smtClean="0">
                <a:latin typeface="Perpetua" pitchFamily="18" charset="0"/>
              </a:rPr>
              <a:t>the requirements for a quality management system</a:t>
            </a:r>
            <a:r>
              <a:rPr lang="en-GB" sz="3400" b="1" dirty="0" smtClean="0">
                <a:latin typeface="Perpetua" pitchFamily="18" charset="0"/>
              </a:rPr>
              <a:t> </a:t>
            </a:r>
            <a:r>
              <a:rPr lang="en-GB" sz="3400" dirty="0" smtClean="0">
                <a:latin typeface="Perpetua" pitchFamily="18" charset="0"/>
              </a:rPr>
              <a:t>that businesses can use to develop their own quality agenda.</a:t>
            </a:r>
          </a:p>
          <a:p>
            <a:pPr fontAlgn="base"/>
            <a:r>
              <a:rPr lang="en-GB" sz="3400" b="1" dirty="0" smtClean="0">
                <a:latin typeface="Perpetua" pitchFamily="18" charset="0"/>
              </a:rPr>
              <a:t>Types of best practice standards</a:t>
            </a:r>
          </a:p>
          <a:p>
            <a:pPr fontAlgn="base"/>
            <a:r>
              <a:rPr lang="en-GB" sz="3400" dirty="0" smtClean="0">
                <a:latin typeface="Perpetua" pitchFamily="18" charset="0"/>
              </a:rPr>
              <a:t>Standards can help you to achieve best practice in a wide range of business activities, not just quality management.</a:t>
            </a:r>
          </a:p>
          <a:p>
            <a:pPr fontAlgn="base"/>
            <a:r>
              <a:rPr lang="en-GB" sz="3400" dirty="0" smtClean="0">
                <a:latin typeface="Perpetua" pitchFamily="18" charset="0"/>
              </a:rPr>
              <a:t> For example:</a:t>
            </a:r>
          </a:p>
          <a:p>
            <a:pPr lvl="1" fontAlgn="base"/>
            <a:r>
              <a:rPr lang="en-GB" sz="3400" b="1" dirty="0" smtClean="0">
                <a:latin typeface="Perpetua" pitchFamily="18" charset="0"/>
              </a:rPr>
              <a:t>Accessibility standards </a:t>
            </a:r>
            <a:r>
              <a:rPr lang="en-GB" sz="3400" dirty="0" smtClean="0">
                <a:latin typeface="Perpetua" pitchFamily="18" charset="0"/>
              </a:rPr>
              <a:t>- can help make services or premises accessible to disabled users</a:t>
            </a:r>
          </a:p>
          <a:p>
            <a:pPr lvl="1" fontAlgn="base"/>
            <a:r>
              <a:rPr lang="en-GB" sz="3400" b="1" dirty="0" smtClean="0">
                <a:latin typeface="Perpetua" pitchFamily="18" charset="0"/>
              </a:rPr>
              <a:t>Health and safety standards</a:t>
            </a:r>
            <a:r>
              <a:rPr lang="en-GB" sz="3400" dirty="0" smtClean="0">
                <a:latin typeface="Perpetua" pitchFamily="18" charset="0"/>
              </a:rPr>
              <a:t>- can help reduce accidents in the workplace</a:t>
            </a:r>
          </a:p>
          <a:p>
            <a:pPr lvl="1" fontAlgn="base"/>
            <a:r>
              <a:rPr lang="en-GB" sz="3400" b="1" dirty="0" smtClean="0">
                <a:latin typeface="Perpetua" pitchFamily="18" charset="0"/>
              </a:rPr>
              <a:t>Information security standards</a:t>
            </a:r>
            <a:r>
              <a:rPr lang="en-GB" sz="3400" dirty="0" smtClean="0">
                <a:latin typeface="Perpetua" pitchFamily="18" charset="0"/>
              </a:rPr>
              <a:t> - can help keep sensitive information secure</a:t>
            </a:r>
          </a:p>
          <a:p>
            <a:pPr lvl="1" fontAlgn="base"/>
            <a:r>
              <a:rPr lang="en-GB" sz="3400" b="1" dirty="0" smtClean="0">
                <a:latin typeface="Perpetua" pitchFamily="18" charset="0"/>
              </a:rPr>
              <a:t>Food safety standards </a:t>
            </a:r>
            <a:r>
              <a:rPr lang="en-GB" sz="3400" dirty="0" smtClean="0">
                <a:latin typeface="Perpetua" pitchFamily="18" charset="0"/>
              </a:rPr>
              <a:t>- can help prevent food from being contaminated</a:t>
            </a:r>
          </a:p>
          <a:p>
            <a:pPr lvl="1" fontAlgn="base"/>
            <a:r>
              <a:rPr lang="en-GB" sz="3400" b="1" dirty="0" smtClean="0">
                <a:latin typeface="Perpetua" pitchFamily="18" charset="0"/>
              </a:rPr>
              <a:t>Environmental management standards </a:t>
            </a:r>
            <a:r>
              <a:rPr lang="en-GB" sz="3400" dirty="0" smtClean="0">
                <a:latin typeface="Perpetua" pitchFamily="18" charset="0"/>
              </a:rPr>
              <a:t>- can reduce environmental impact and waste energy management standards - can help cut energy consumption</a:t>
            </a:r>
          </a:p>
          <a:p>
            <a:pPr fontAlgn="base"/>
            <a:endParaRPr lang="en-GB" sz="3400" dirty="0" smtClean="0">
              <a:latin typeface="Perpetua" pitchFamily="18" charset="0"/>
            </a:endParaRPr>
          </a:p>
          <a:p>
            <a:endParaRPr lang="en-GB" sz="3400" dirty="0" smtClean="0">
              <a:latin typeface="Perpetua" pitchFamily="18" charset="0"/>
            </a:endParaRPr>
          </a:p>
          <a:p>
            <a:endParaRPr lang="en-GB" dirty="0"/>
          </a:p>
        </p:txBody>
      </p:sp>
      <p:sp>
        <p:nvSpPr>
          <p:cNvPr id="4" name="Date Placeholder 3"/>
          <p:cNvSpPr>
            <a:spLocks noGrp="1"/>
          </p:cNvSpPr>
          <p:nvPr>
            <p:ph type="dt" sz="half" idx="10"/>
          </p:nvPr>
        </p:nvSpPr>
        <p:spPr/>
        <p:txBody>
          <a:bodyPr/>
          <a:lstStyle/>
          <a:p>
            <a:fld id="{5F36C36C-EDC4-41B5-BC5D-7B99058EB8F6}"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US" sz="2400" dirty="0" smtClean="0">
                <a:latin typeface="Perpetua" pitchFamily="18" charset="0"/>
              </a:rPr>
              <a:t>It is important to design in quality and communicate important factors that directly contribute to meeting the customer’s requirements.</a:t>
            </a:r>
          </a:p>
          <a:p>
            <a:pPr algn="just"/>
            <a:endParaRPr lang="en-US" sz="2400" dirty="0" smtClean="0">
              <a:latin typeface="Perpetua" pitchFamily="18" charset="0"/>
            </a:endParaRPr>
          </a:p>
          <a:p>
            <a:pPr algn="just"/>
            <a:r>
              <a:rPr lang="en-GB" sz="2400" dirty="0" smtClean="0">
                <a:latin typeface="Perpetua" pitchFamily="18" charset="0"/>
              </a:rPr>
              <a:t>These could be what are the resources, cost, time line, steps and assignment of tasks to achieve the project objectives. </a:t>
            </a:r>
          </a:p>
          <a:p>
            <a:pPr algn="just"/>
            <a:endParaRPr lang="en-GB" sz="2400" dirty="0" smtClean="0">
              <a:latin typeface="Perpetua" pitchFamily="18" charset="0"/>
            </a:endParaRPr>
          </a:p>
          <a:p>
            <a:pPr algn="just"/>
            <a:r>
              <a:rPr lang="en-GB" sz="2400" i="1" dirty="0" smtClean="0">
                <a:latin typeface="Perpetua" pitchFamily="18" charset="0"/>
              </a:rPr>
              <a:t>The project quality plan contains all procedures in performing  routine activities like material submission, work inspections. </a:t>
            </a:r>
            <a:endParaRPr lang="en-GB" sz="2400" i="1" dirty="0">
              <a:latin typeface="Perpetua" pitchFamily="18" charset="0"/>
            </a:endParaRPr>
          </a:p>
        </p:txBody>
      </p:sp>
      <p:sp>
        <p:nvSpPr>
          <p:cNvPr id="4" name="Date Placeholder 3"/>
          <p:cNvSpPr>
            <a:spLocks noGrp="1"/>
          </p:cNvSpPr>
          <p:nvPr>
            <p:ph type="dt" sz="half" idx="10"/>
          </p:nvPr>
        </p:nvSpPr>
        <p:spPr/>
        <p:txBody>
          <a:bodyPr/>
          <a:lstStyle/>
          <a:p>
            <a:fld id="{4971E683-F495-4315-B12C-4CBF75F8F67A}"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r>
              <a:rPr lang="en-GB" b="1" dirty="0" smtClean="0">
                <a:latin typeface="Perpetua" pitchFamily="18" charset="0"/>
              </a:rPr>
              <a:t>3.2. </a:t>
            </a:r>
            <a:r>
              <a:rPr lang="en-GB" sz="4000" b="1" dirty="0" smtClean="0">
                <a:latin typeface="Perpetua" pitchFamily="18" charset="0"/>
              </a:rPr>
              <a:t>SOURCES OF QUALITY DEFINITION</a:t>
            </a:r>
            <a:br>
              <a:rPr lang="en-GB" sz="4000" b="1" dirty="0" smtClean="0">
                <a:latin typeface="Perpetua" pitchFamily="18" charset="0"/>
              </a:rPr>
            </a:br>
            <a:endParaRPr lang="en-GB" sz="4000" dirty="0">
              <a:latin typeface="Perpetua" pitchFamily="18" charset="0"/>
            </a:endParaRPr>
          </a:p>
        </p:txBody>
      </p:sp>
      <p:sp>
        <p:nvSpPr>
          <p:cNvPr id="3" name="Content Placeholder 2"/>
          <p:cNvSpPr>
            <a:spLocks noGrp="1"/>
          </p:cNvSpPr>
          <p:nvPr>
            <p:ph sz="quarter" idx="1"/>
          </p:nvPr>
        </p:nvSpPr>
        <p:spPr>
          <a:xfrm>
            <a:off x="612648" y="1600200"/>
            <a:ext cx="8153400" cy="5043510"/>
          </a:xfrm>
        </p:spPr>
        <p:txBody>
          <a:bodyPr>
            <a:normAutofit lnSpcReduction="10000"/>
          </a:bodyPr>
          <a:lstStyle/>
          <a:p>
            <a:pPr algn="just"/>
            <a:r>
              <a:rPr lang="en-GB" sz="2600" dirty="0" smtClean="0">
                <a:latin typeface="Perpetua" pitchFamily="18" charset="0"/>
              </a:rPr>
              <a:t>Customers are the base in project quality. </a:t>
            </a:r>
          </a:p>
          <a:p>
            <a:pPr algn="just"/>
            <a:r>
              <a:rPr lang="en-GB" sz="2600" dirty="0" smtClean="0">
                <a:latin typeface="Perpetua" pitchFamily="18" charset="0"/>
              </a:rPr>
              <a:t>They may be classified as external, internal, or hidden.</a:t>
            </a:r>
          </a:p>
          <a:p>
            <a:pPr algn="just"/>
            <a:endParaRPr lang="en-GB" sz="2600" dirty="0" smtClean="0">
              <a:latin typeface="Perpetua" pitchFamily="18" charset="0"/>
            </a:endParaRPr>
          </a:p>
          <a:p>
            <a:pPr algn="just"/>
            <a:r>
              <a:rPr lang="en-GB" sz="2600" dirty="0" smtClean="0">
                <a:latin typeface="Perpetua" pitchFamily="18" charset="0"/>
              </a:rPr>
              <a:t>In the contemporary view, </a:t>
            </a:r>
            <a:r>
              <a:rPr lang="en-GB" sz="2600" b="1" i="1" dirty="0" smtClean="0">
                <a:latin typeface="Perpetua" pitchFamily="18" charset="0"/>
              </a:rPr>
              <a:t>customer requirements define quality</a:t>
            </a:r>
            <a:r>
              <a:rPr lang="en-GB" sz="2600" dirty="0" smtClean="0">
                <a:latin typeface="Perpetua" pitchFamily="18" charset="0"/>
              </a:rPr>
              <a:t>, not products or processes. </a:t>
            </a:r>
          </a:p>
          <a:p>
            <a:pPr algn="just"/>
            <a:endParaRPr lang="en-GB" sz="2600" dirty="0" smtClean="0">
              <a:latin typeface="Perpetua" pitchFamily="18" charset="0"/>
            </a:endParaRPr>
          </a:p>
          <a:p>
            <a:pPr algn="just"/>
            <a:r>
              <a:rPr lang="en-GB" sz="2600" dirty="0" smtClean="0">
                <a:latin typeface="Perpetua" pitchFamily="18" charset="0"/>
              </a:rPr>
              <a:t>In other words, it is not </a:t>
            </a:r>
            <a:r>
              <a:rPr lang="en-GB" sz="2600" i="1" dirty="0" smtClean="0">
                <a:latin typeface="Perpetua" pitchFamily="18" charset="0"/>
              </a:rPr>
              <a:t>what you do or how you do it, </a:t>
            </a:r>
            <a:r>
              <a:rPr lang="en-GB" sz="2600" dirty="0" smtClean="0">
                <a:latin typeface="Perpetua" pitchFamily="18" charset="0"/>
              </a:rPr>
              <a:t>but </a:t>
            </a:r>
            <a:r>
              <a:rPr lang="en-GB" sz="2600" i="1" dirty="0" smtClean="0">
                <a:latin typeface="Perpetua" pitchFamily="18" charset="0"/>
              </a:rPr>
              <a:t>who uses it that counts.</a:t>
            </a:r>
          </a:p>
          <a:p>
            <a:pPr algn="just"/>
            <a:endParaRPr lang="en-GB" sz="2600" i="1" dirty="0" smtClean="0">
              <a:latin typeface="Perpetua" pitchFamily="18" charset="0"/>
            </a:endParaRPr>
          </a:p>
          <a:p>
            <a:pPr algn="just"/>
            <a:r>
              <a:rPr lang="en-GB" sz="2600" i="1" dirty="0" smtClean="0">
                <a:latin typeface="Perpetua" pitchFamily="18" charset="0"/>
              </a:rPr>
              <a:t> </a:t>
            </a:r>
            <a:r>
              <a:rPr lang="en-GB" sz="2600" b="1" dirty="0" smtClean="0">
                <a:latin typeface="Perpetua" pitchFamily="18" charset="0"/>
              </a:rPr>
              <a:t>QUALITY IS IN THE PERCEPTION OF THE CUSTOMER.</a:t>
            </a:r>
          </a:p>
          <a:p>
            <a:endParaRPr lang="en-GB" dirty="0"/>
          </a:p>
        </p:txBody>
      </p:sp>
      <p:sp>
        <p:nvSpPr>
          <p:cNvPr id="4" name="Date Placeholder 3"/>
          <p:cNvSpPr>
            <a:spLocks noGrp="1"/>
          </p:cNvSpPr>
          <p:nvPr>
            <p:ph type="dt" sz="half" idx="10"/>
          </p:nvPr>
        </p:nvSpPr>
        <p:spPr/>
        <p:txBody>
          <a:bodyPr/>
          <a:lstStyle/>
          <a:p>
            <a:fld id="{879934C2-D65E-4070-B9F9-5058A4E0BE69}"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Perpetua" pitchFamily="18" charset="0"/>
              </a:rPr>
              <a:t>Identifying Customers</a:t>
            </a:r>
            <a:endParaRPr lang="en-GB" dirty="0">
              <a:latin typeface="Perpetua" pitchFamily="18" charset="0"/>
            </a:endParaRPr>
          </a:p>
        </p:txBody>
      </p:sp>
      <p:sp>
        <p:nvSpPr>
          <p:cNvPr id="3" name="Content Placeholder 2"/>
          <p:cNvSpPr>
            <a:spLocks noGrp="1"/>
          </p:cNvSpPr>
          <p:nvPr>
            <p:ph sz="quarter" idx="1"/>
          </p:nvPr>
        </p:nvSpPr>
        <p:spPr/>
        <p:txBody>
          <a:bodyPr>
            <a:normAutofit/>
          </a:bodyPr>
          <a:lstStyle/>
          <a:p>
            <a:pPr algn="just"/>
            <a:r>
              <a:rPr lang="en-GB" b="1" dirty="0" smtClean="0">
                <a:latin typeface="Perpetua" pitchFamily="18" charset="0"/>
              </a:rPr>
              <a:t>Customers are the base. </a:t>
            </a:r>
          </a:p>
          <a:p>
            <a:pPr algn="just"/>
            <a:r>
              <a:rPr lang="en-GB" dirty="0" smtClean="0">
                <a:latin typeface="Perpetua" pitchFamily="18" charset="0"/>
              </a:rPr>
              <a:t>Customers may be classified as </a:t>
            </a:r>
          </a:p>
          <a:p>
            <a:pPr lvl="2" algn="just"/>
            <a:r>
              <a:rPr lang="en-GB" dirty="0" smtClean="0">
                <a:latin typeface="Perpetua" pitchFamily="18" charset="0"/>
              </a:rPr>
              <a:t>External (the paying client, suppliers, and end users), </a:t>
            </a:r>
          </a:p>
          <a:p>
            <a:pPr lvl="2" algn="just"/>
            <a:r>
              <a:rPr lang="en-GB" dirty="0" smtClean="0">
                <a:latin typeface="Perpetua" pitchFamily="18" charset="0"/>
              </a:rPr>
              <a:t>Internal (elements in the supplier-process-customer chain), and </a:t>
            </a:r>
          </a:p>
          <a:p>
            <a:pPr lvl="2" algn="just"/>
            <a:r>
              <a:rPr lang="en-GB" dirty="0" smtClean="0">
                <a:latin typeface="Perpetua" pitchFamily="18" charset="0"/>
              </a:rPr>
              <a:t>Hidden (those not directly involved, but concerned about the project’s outcome).</a:t>
            </a:r>
          </a:p>
          <a:p>
            <a:pPr lvl="2" algn="just"/>
            <a:endParaRPr lang="en-GB" dirty="0" smtClean="0">
              <a:latin typeface="Perpetua" pitchFamily="18" charset="0"/>
            </a:endParaRPr>
          </a:p>
          <a:p>
            <a:pPr algn="just"/>
            <a:r>
              <a:rPr lang="en-GB" dirty="0" smtClean="0">
                <a:latin typeface="Perpetua" pitchFamily="18" charset="0"/>
              </a:rPr>
              <a:t> All of this is rather straightforward. </a:t>
            </a:r>
          </a:p>
          <a:p>
            <a:pPr algn="just"/>
            <a:r>
              <a:rPr lang="en-GB" dirty="0" smtClean="0">
                <a:latin typeface="Perpetua" pitchFamily="18" charset="0"/>
              </a:rPr>
              <a:t>Internal customers may be the most difficult to identify.</a:t>
            </a:r>
            <a:endParaRPr lang="en-GB" dirty="0">
              <a:latin typeface="Perpetua" pitchFamily="18" charset="0"/>
            </a:endParaRPr>
          </a:p>
        </p:txBody>
      </p:sp>
      <p:sp>
        <p:nvSpPr>
          <p:cNvPr id="4" name="Date Placeholder 3"/>
          <p:cNvSpPr>
            <a:spLocks noGrp="1"/>
          </p:cNvSpPr>
          <p:nvPr>
            <p:ph type="dt" sz="half" idx="10"/>
          </p:nvPr>
        </p:nvSpPr>
        <p:spPr/>
        <p:txBody>
          <a:bodyPr/>
          <a:lstStyle/>
          <a:p>
            <a:fld id="{A2E8444F-E1CA-435B-9ED8-8ADB2CE01419}"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Identifying Requirements</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a:bodyPr>
          <a:lstStyle/>
          <a:p>
            <a:pPr algn="just"/>
            <a:r>
              <a:rPr lang="en-GB" sz="2400" dirty="0" smtClean="0">
                <a:latin typeface="Perpetua" pitchFamily="18" charset="0"/>
              </a:rPr>
              <a:t>Customers are </a:t>
            </a:r>
            <a:r>
              <a:rPr lang="en-GB" sz="2400" b="1" i="1" dirty="0" smtClean="0">
                <a:latin typeface="Perpetua" pitchFamily="18" charset="0"/>
              </a:rPr>
              <a:t>sources of requirements that must be met for project success.</a:t>
            </a:r>
          </a:p>
          <a:p>
            <a:pPr algn="just"/>
            <a:endParaRPr lang="en-GB" sz="2400" b="1" i="1" dirty="0" smtClean="0">
              <a:latin typeface="Perpetua" pitchFamily="18" charset="0"/>
            </a:endParaRPr>
          </a:p>
          <a:p>
            <a:pPr algn="just"/>
            <a:r>
              <a:rPr lang="en-GB" sz="2400" i="1" dirty="0" smtClean="0">
                <a:latin typeface="Perpetua" pitchFamily="18" charset="0"/>
              </a:rPr>
              <a:t>The contract </a:t>
            </a:r>
            <a:r>
              <a:rPr lang="en-GB" sz="2400" dirty="0" smtClean="0">
                <a:latin typeface="Perpetua" pitchFamily="18" charset="0"/>
              </a:rPr>
              <a:t>awarded by the paying customer is the most obvious source of requirements.</a:t>
            </a:r>
          </a:p>
          <a:p>
            <a:pPr algn="just"/>
            <a:endParaRPr lang="en-GB" sz="2400" dirty="0" smtClean="0">
              <a:latin typeface="Perpetua" pitchFamily="18" charset="0"/>
            </a:endParaRPr>
          </a:p>
          <a:p>
            <a:pPr algn="just"/>
            <a:r>
              <a:rPr lang="en-GB" sz="2400" dirty="0" smtClean="0">
                <a:latin typeface="Perpetua" pitchFamily="18" charset="0"/>
              </a:rPr>
              <a:t> </a:t>
            </a:r>
            <a:r>
              <a:rPr lang="en-GB" sz="2400" i="1" dirty="0" smtClean="0">
                <a:latin typeface="Perpetua" pitchFamily="18" charset="0"/>
              </a:rPr>
              <a:t>Contract terms and conditions </a:t>
            </a:r>
            <a:r>
              <a:rPr lang="en-GB" sz="2400" dirty="0" smtClean="0">
                <a:latin typeface="Perpetua" pitchFamily="18" charset="0"/>
              </a:rPr>
              <a:t>prescribe </a:t>
            </a:r>
            <a:r>
              <a:rPr lang="en-GB" sz="2400" b="1" i="1" dirty="0" smtClean="0">
                <a:latin typeface="Perpetua" pitchFamily="18" charset="0"/>
              </a:rPr>
              <a:t>what</a:t>
            </a:r>
            <a:r>
              <a:rPr lang="en-GB" sz="2400" b="1" dirty="0" smtClean="0">
                <a:latin typeface="Perpetua" pitchFamily="18" charset="0"/>
              </a:rPr>
              <a:t> must be done.</a:t>
            </a:r>
          </a:p>
          <a:p>
            <a:pPr algn="just"/>
            <a:endParaRPr lang="en-GB" sz="2400" b="1" dirty="0" smtClean="0">
              <a:latin typeface="Perpetua" pitchFamily="18" charset="0"/>
            </a:endParaRPr>
          </a:p>
          <a:p>
            <a:pPr algn="just"/>
            <a:r>
              <a:rPr lang="en-GB" sz="2400" dirty="0" smtClean="0">
                <a:latin typeface="Perpetua" pitchFamily="18" charset="0"/>
              </a:rPr>
              <a:t>Project and organizational elements, including suppliers and subcontractors, are also sources of requirements.</a:t>
            </a:r>
            <a:endParaRPr lang="en-GB" sz="2400" dirty="0">
              <a:latin typeface="Perpetua" pitchFamily="18" charset="0"/>
            </a:endParaRPr>
          </a:p>
        </p:txBody>
      </p:sp>
      <p:sp>
        <p:nvSpPr>
          <p:cNvPr id="4" name="Date Placeholder 3"/>
          <p:cNvSpPr>
            <a:spLocks noGrp="1"/>
          </p:cNvSpPr>
          <p:nvPr>
            <p:ph type="dt" sz="half" idx="10"/>
          </p:nvPr>
        </p:nvSpPr>
        <p:spPr/>
        <p:txBody>
          <a:bodyPr/>
          <a:lstStyle/>
          <a:p>
            <a:fld id="{0EA39BA6-ED78-4600-BEF3-87CCBF83905E}"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pPr algn="just"/>
            <a:r>
              <a:rPr lang="en-GB" sz="2400" dirty="0" smtClean="0">
                <a:latin typeface="Perpetua" pitchFamily="18" charset="0"/>
              </a:rPr>
              <a:t>Users and affected groups provide additional requirements, often of great importance to the project team. </a:t>
            </a:r>
          </a:p>
          <a:p>
            <a:pPr algn="just"/>
            <a:endParaRPr lang="en-GB" sz="2400" dirty="0" smtClean="0">
              <a:latin typeface="Perpetua" pitchFamily="18" charset="0"/>
            </a:endParaRPr>
          </a:p>
          <a:p>
            <a:pPr algn="just"/>
            <a:r>
              <a:rPr lang="en-GB" sz="2400" dirty="0" smtClean="0">
                <a:latin typeface="Perpetua" pitchFamily="18" charset="0"/>
              </a:rPr>
              <a:t>“Affected groups” are those that participate in product or service delivery in some way, such as warehouses, transportation providers, original equipment manufacturers, and so on. </a:t>
            </a:r>
          </a:p>
          <a:p>
            <a:pPr algn="just"/>
            <a:endParaRPr lang="en-GB" sz="2400" dirty="0" smtClean="0">
              <a:latin typeface="Perpetua" pitchFamily="18" charset="0"/>
            </a:endParaRPr>
          </a:p>
          <a:p>
            <a:pPr algn="just"/>
            <a:r>
              <a:rPr lang="en-GB" sz="2400" dirty="0" smtClean="0">
                <a:latin typeface="Perpetua" pitchFamily="18" charset="0"/>
              </a:rPr>
              <a:t>Government agencies and other regulatory agencies are also a source of requirements that must not be overlooked.</a:t>
            </a:r>
          </a:p>
          <a:p>
            <a:pPr algn="just"/>
            <a:endParaRPr lang="en-GB" sz="2400" dirty="0" smtClean="0">
              <a:latin typeface="Perpetua" pitchFamily="18" charset="0"/>
            </a:endParaRPr>
          </a:p>
          <a:p>
            <a:pPr algn="just"/>
            <a:r>
              <a:rPr lang="en-GB" sz="2400" dirty="0" smtClean="0">
                <a:latin typeface="Perpetua" pitchFamily="18" charset="0"/>
              </a:rPr>
              <a:t> Last, groups of the concerned provide requirements that must be considered.</a:t>
            </a:r>
            <a:endParaRPr lang="en-GB" sz="2400" dirty="0">
              <a:latin typeface="Perpetua" pitchFamily="18" charset="0"/>
            </a:endParaRPr>
          </a:p>
        </p:txBody>
      </p:sp>
      <p:sp>
        <p:nvSpPr>
          <p:cNvPr id="4" name="Date Placeholder 3"/>
          <p:cNvSpPr>
            <a:spLocks noGrp="1"/>
          </p:cNvSpPr>
          <p:nvPr>
            <p:ph type="dt" sz="half" idx="10"/>
          </p:nvPr>
        </p:nvSpPr>
        <p:spPr/>
        <p:txBody>
          <a:bodyPr/>
          <a:lstStyle/>
          <a:p>
            <a:fld id="{D1D82AE1-B3F5-4619-BDF7-909906B20CD2}"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Introduction </a:t>
            </a:r>
            <a:endParaRPr lang="en-GB" dirty="0"/>
          </a:p>
        </p:txBody>
      </p:sp>
      <p:sp>
        <p:nvSpPr>
          <p:cNvPr id="3" name="Content Placeholder 2"/>
          <p:cNvSpPr>
            <a:spLocks noGrp="1"/>
          </p:cNvSpPr>
          <p:nvPr>
            <p:ph sz="quarter" idx="1"/>
          </p:nvPr>
        </p:nvSpPr>
        <p:spPr>
          <a:xfrm>
            <a:off x="612648" y="1600200"/>
            <a:ext cx="8153400" cy="4972072"/>
          </a:xfrm>
        </p:spPr>
        <p:txBody>
          <a:bodyPr>
            <a:noAutofit/>
          </a:bodyPr>
          <a:lstStyle/>
          <a:p>
            <a:pPr algn="just"/>
            <a:r>
              <a:rPr lang="en-GB" sz="2400" dirty="0" smtClean="0">
                <a:latin typeface="Perpetua" pitchFamily="18" charset="0"/>
              </a:rPr>
              <a:t>The </a:t>
            </a:r>
            <a:r>
              <a:rPr lang="en-GB" sz="2400" i="1" dirty="0" smtClean="0">
                <a:latin typeface="Perpetua" pitchFamily="18" charset="0"/>
              </a:rPr>
              <a:t>PMBOK® Guide states that quality management processes “…include </a:t>
            </a:r>
            <a:r>
              <a:rPr lang="en-GB" sz="2400" dirty="0" smtClean="0">
                <a:latin typeface="Perpetua" pitchFamily="18" charset="0"/>
              </a:rPr>
              <a:t>all the </a:t>
            </a:r>
            <a:r>
              <a:rPr lang="en-GB" sz="2400" b="1" dirty="0" smtClean="0">
                <a:latin typeface="Perpetua" pitchFamily="18" charset="0"/>
              </a:rPr>
              <a:t>activities</a:t>
            </a:r>
            <a:r>
              <a:rPr lang="en-GB" sz="2400" dirty="0" smtClean="0">
                <a:latin typeface="Perpetua" pitchFamily="18" charset="0"/>
              </a:rPr>
              <a:t> of the performing organization that </a:t>
            </a:r>
            <a:r>
              <a:rPr lang="en-GB" sz="2400" i="1" dirty="0" smtClean="0">
                <a:latin typeface="Perpetua" pitchFamily="18" charset="0"/>
              </a:rPr>
              <a:t>determine quality policies, objectives,</a:t>
            </a:r>
            <a:r>
              <a:rPr lang="en-GB" sz="2400" dirty="0" smtClean="0">
                <a:latin typeface="Perpetua" pitchFamily="18" charset="0"/>
              </a:rPr>
              <a:t> and </a:t>
            </a:r>
            <a:r>
              <a:rPr lang="en-GB" sz="2400" i="1" dirty="0" smtClean="0">
                <a:latin typeface="Perpetua" pitchFamily="18" charset="0"/>
              </a:rPr>
              <a:t>responsibilities</a:t>
            </a:r>
            <a:r>
              <a:rPr lang="en-GB" sz="2400" dirty="0" smtClean="0">
                <a:latin typeface="Perpetua" pitchFamily="18" charset="0"/>
              </a:rPr>
              <a:t> so that the project will </a:t>
            </a:r>
            <a:r>
              <a:rPr lang="en-GB" sz="2400" i="1" dirty="0" smtClean="0">
                <a:latin typeface="Perpetua" pitchFamily="18" charset="0"/>
              </a:rPr>
              <a:t>satisfy the needs </a:t>
            </a:r>
            <a:r>
              <a:rPr lang="en-GB" sz="2400" dirty="0" smtClean="0">
                <a:latin typeface="Perpetua" pitchFamily="18" charset="0"/>
              </a:rPr>
              <a:t>for which it was undertaken.” (</a:t>
            </a:r>
            <a:r>
              <a:rPr lang="en-GB" sz="2400" i="1" dirty="0" smtClean="0">
                <a:latin typeface="Perpetua" pitchFamily="18" charset="0"/>
              </a:rPr>
              <a:t> A Guide to the Project Management Body of Knowledge</a:t>
            </a:r>
            <a:r>
              <a:rPr lang="en-GB" sz="2400" dirty="0" smtClean="0">
                <a:latin typeface="Perpetua" pitchFamily="18" charset="0"/>
              </a:rPr>
              <a:t> ,2004)</a:t>
            </a:r>
          </a:p>
          <a:p>
            <a:pPr algn="just"/>
            <a:endParaRPr lang="en-GB" sz="2400" dirty="0" smtClean="0">
              <a:latin typeface="Perpetua" pitchFamily="18" charset="0"/>
            </a:endParaRPr>
          </a:p>
          <a:p>
            <a:pPr algn="just"/>
            <a:r>
              <a:rPr lang="en-GB" sz="2400" dirty="0" smtClean="0">
                <a:latin typeface="Perpetua" pitchFamily="18" charset="0"/>
              </a:rPr>
              <a:t>A </a:t>
            </a:r>
            <a:r>
              <a:rPr lang="en-GB" sz="2400" b="1" dirty="0" smtClean="0">
                <a:latin typeface="Perpetua" pitchFamily="18" charset="0"/>
              </a:rPr>
              <a:t>quality policy</a:t>
            </a:r>
            <a:r>
              <a:rPr lang="en-GB" sz="2400" dirty="0" smtClean="0">
                <a:latin typeface="Perpetua" pitchFamily="18" charset="0"/>
              </a:rPr>
              <a:t> is a document developed by management to express the </a:t>
            </a:r>
            <a:r>
              <a:rPr lang="en-GB" sz="2400" b="1" dirty="0" smtClean="0">
                <a:latin typeface="Perpetua" pitchFamily="18" charset="0"/>
              </a:rPr>
              <a:t>directive(guidance)</a:t>
            </a:r>
            <a:r>
              <a:rPr lang="en-GB" sz="2400" dirty="0" smtClean="0">
                <a:latin typeface="Perpetua" pitchFamily="18" charset="0"/>
              </a:rPr>
              <a:t> of the top management with respect to </a:t>
            </a:r>
            <a:r>
              <a:rPr lang="en-GB" sz="2400" b="1" dirty="0" smtClean="0">
                <a:latin typeface="Perpetua" pitchFamily="18" charset="0"/>
              </a:rPr>
              <a:t>quality</a:t>
            </a:r>
            <a:r>
              <a:rPr lang="en-GB" sz="2400" dirty="0" smtClean="0">
                <a:latin typeface="Perpetua" pitchFamily="18" charset="0"/>
              </a:rPr>
              <a:t>.</a:t>
            </a:r>
          </a:p>
          <a:p>
            <a:pPr algn="just"/>
            <a:endParaRPr lang="en-GB" sz="2400" dirty="0" smtClean="0">
              <a:latin typeface="Perpetua" pitchFamily="18" charset="0"/>
            </a:endParaRPr>
          </a:p>
          <a:p>
            <a:pPr algn="just"/>
            <a:r>
              <a:rPr lang="en-GB" sz="2400" b="1" dirty="0" smtClean="0">
                <a:latin typeface="Perpetua" pitchFamily="18" charset="0"/>
              </a:rPr>
              <a:t>Quality objectives</a:t>
            </a:r>
            <a:r>
              <a:rPr lang="en-GB" sz="2400" dirty="0" smtClean="0">
                <a:latin typeface="Perpetua" pitchFamily="18" charset="0"/>
              </a:rPr>
              <a:t> are </a:t>
            </a:r>
            <a:r>
              <a:rPr lang="en-GB" sz="2400" i="1" dirty="0" smtClean="0">
                <a:latin typeface="Perpetua" pitchFamily="18" charset="0"/>
              </a:rPr>
              <a:t>goals for the value</a:t>
            </a:r>
            <a:r>
              <a:rPr lang="en-GB" sz="2400" dirty="0" smtClean="0">
                <a:latin typeface="Perpetua" pitchFamily="18" charset="0"/>
              </a:rPr>
              <a:t> of products, services and processes. </a:t>
            </a:r>
          </a:p>
          <a:p>
            <a:pPr algn="just">
              <a:buNone/>
            </a:pPr>
            <a:endParaRPr lang="en-GB" sz="2400" dirty="0">
              <a:latin typeface="Perpetua" pitchFamily="18" charset="0"/>
            </a:endParaRPr>
          </a:p>
        </p:txBody>
      </p:sp>
      <p:sp>
        <p:nvSpPr>
          <p:cNvPr id="5" name="Date Placeholder 4"/>
          <p:cNvSpPr>
            <a:spLocks noGrp="1"/>
          </p:cNvSpPr>
          <p:nvPr>
            <p:ph type="dt" sz="half" idx="10"/>
          </p:nvPr>
        </p:nvSpPr>
        <p:spPr/>
        <p:txBody>
          <a:bodyPr/>
          <a:lstStyle/>
          <a:p>
            <a:fld id="{CB81EF68-A9D4-4A1E-A181-97B81AF5E288}" type="datetime1">
              <a:rPr lang="en-US" smtClean="0"/>
              <a:pPr/>
              <a:t>10/29/2019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0418ECD1-A577-48FB-B497-47F02CA9205B}" type="slidenum">
              <a:rPr lang="en-GB" smtClean="0"/>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en-GB" sz="2400" i="1" dirty="0" smtClean="0">
                <a:latin typeface="Perpetua" pitchFamily="18" charset="0"/>
              </a:rPr>
              <a:t>Identifying requirements includes defining them in such a way that they are useful to the project team.</a:t>
            </a:r>
          </a:p>
          <a:p>
            <a:endParaRPr lang="en-GB" sz="2400" i="1" dirty="0" smtClean="0">
              <a:latin typeface="Perpetua" pitchFamily="18" charset="0"/>
            </a:endParaRPr>
          </a:p>
          <a:p>
            <a:r>
              <a:rPr lang="en-GB" sz="2400" dirty="0" smtClean="0">
                <a:latin typeface="Perpetua" pitchFamily="18" charset="0"/>
              </a:rPr>
              <a:t>Requirements are not vague statements of fantasy, but they are generally stated; details come later.</a:t>
            </a:r>
          </a:p>
          <a:p>
            <a:endParaRPr lang="en-GB" sz="2400" dirty="0" smtClean="0">
              <a:latin typeface="Perpetua" pitchFamily="18" charset="0"/>
            </a:endParaRPr>
          </a:p>
          <a:p>
            <a:r>
              <a:rPr lang="en-GB" sz="2400" dirty="0" smtClean="0">
                <a:latin typeface="Perpetua" pitchFamily="18" charset="0"/>
              </a:rPr>
              <a:t> A good example of a requirement is </a:t>
            </a:r>
            <a:r>
              <a:rPr lang="en-GB" sz="2400" b="1" i="1" dirty="0" smtClean="0">
                <a:latin typeface="Perpetua" pitchFamily="18" charset="0"/>
              </a:rPr>
              <a:t>“Responsive telephone hotline service.” </a:t>
            </a:r>
          </a:p>
          <a:p>
            <a:endParaRPr lang="en-GB" sz="2400" b="1" i="1" dirty="0" smtClean="0">
              <a:latin typeface="Perpetua" pitchFamily="18" charset="0"/>
            </a:endParaRPr>
          </a:p>
          <a:p>
            <a:r>
              <a:rPr lang="en-GB" sz="2400" dirty="0" smtClean="0">
                <a:latin typeface="Perpetua" pitchFamily="18" charset="0"/>
              </a:rPr>
              <a:t>While the precise meaning is lacking, it provides a foundation for further quality planning.</a:t>
            </a:r>
            <a:endParaRPr lang="en-GB" sz="2400" dirty="0">
              <a:latin typeface="Perpetua" pitchFamily="18" charset="0"/>
            </a:endParaRPr>
          </a:p>
        </p:txBody>
      </p:sp>
      <p:sp>
        <p:nvSpPr>
          <p:cNvPr id="4" name="Date Placeholder 3"/>
          <p:cNvSpPr>
            <a:spLocks noGrp="1"/>
          </p:cNvSpPr>
          <p:nvPr>
            <p:ph type="dt" sz="half" idx="10"/>
          </p:nvPr>
        </p:nvSpPr>
        <p:spPr/>
        <p:txBody>
          <a:bodyPr/>
          <a:lstStyle/>
          <a:p>
            <a:fld id="{22C5FC27-9537-4058-8EF7-1974CA040061}"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endParaRPr lang="en-GB" dirty="0"/>
          </a:p>
        </p:txBody>
      </p:sp>
      <p:sp>
        <p:nvSpPr>
          <p:cNvPr id="3" name="Content Placeholder 2"/>
          <p:cNvSpPr>
            <a:spLocks noGrp="1"/>
          </p:cNvSpPr>
          <p:nvPr>
            <p:ph sz="quarter" idx="1"/>
          </p:nvPr>
        </p:nvSpPr>
        <p:spPr>
          <a:xfrm>
            <a:off x="612648" y="1600200"/>
            <a:ext cx="8153400" cy="4972072"/>
          </a:xfrm>
        </p:spPr>
        <p:txBody>
          <a:bodyPr>
            <a:normAutofit fontScale="77500" lnSpcReduction="20000"/>
          </a:bodyPr>
          <a:lstStyle/>
          <a:p>
            <a:pPr algn="just">
              <a:buNone/>
            </a:pPr>
            <a:endParaRPr lang="en-GB" dirty="0" smtClean="0">
              <a:latin typeface="Garamond" pitchFamily="18" charset="0"/>
            </a:endParaRPr>
          </a:p>
          <a:p>
            <a:pPr algn="just">
              <a:lnSpc>
                <a:spcPct val="120000"/>
              </a:lnSpc>
              <a:buNone/>
            </a:pPr>
            <a:r>
              <a:rPr lang="en-GB" dirty="0" smtClean="0">
                <a:latin typeface="Perpetua" pitchFamily="18" charset="0"/>
              </a:rPr>
              <a:t>The sources of quality definition could be from:</a:t>
            </a:r>
          </a:p>
          <a:p>
            <a:pPr algn="just">
              <a:lnSpc>
                <a:spcPct val="120000"/>
              </a:lnSpc>
              <a:buNone/>
            </a:pPr>
            <a:r>
              <a:rPr lang="en-GB" b="1" dirty="0" smtClean="0">
                <a:latin typeface="Perpetua" pitchFamily="18" charset="0"/>
              </a:rPr>
              <a:t>1. Donors</a:t>
            </a:r>
          </a:p>
          <a:p>
            <a:pPr algn="just">
              <a:lnSpc>
                <a:spcPct val="120000"/>
              </a:lnSpc>
              <a:buNone/>
            </a:pPr>
            <a:r>
              <a:rPr lang="en-GB" dirty="0" smtClean="0">
                <a:latin typeface="Perpetua" pitchFamily="18" charset="0"/>
              </a:rPr>
              <a:t>	One source for definition of quality comes </a:t>
            </a:r>
            <a:r>
              <a:rPr lang="en-GB" b="1" dirty="0" smtClean="0">
                <a:latin typeface="Perpetua" pitchFamily="18" charset="0"/>
              </a:rPr>
              <a:t>from the donor</a:t>
            </a:r>
            <a:r>
              <a:rPr lang="en-GB" dirty="0" smtClean="0">
                <a:latin typeface="Perpetua" pitchFamily="18" charset="0"/>
              </a:rPr>
              <a:t>; the project must establish conversations with the donor </a:t>
            </a:r>
            <a:r>
              <a:rPr lang="en-GB" b="1" dirty="0" smtClean="0">
                <a:latin typeface="Perpetua" pitchFamily="18" charset="0"/>
              </a:rPr>
              <a:t>to be familiar with and come to a common understanding of what the donor defines as quality.</a:t>
            </a:r>
            <a:r>
              <a:rPr lang="en-GB" dirty="0" smtClean="0">
                <a:latin typeface="Perpetua" pitchFamily="18" charset="0"/>
              </a:rPr>
              <a:t> </a:t>
            </a:r>
          </a:p>
          <a:p>
            <a:pPr algn="just">
              <a:lnSpc>
                <a:spcPct val="120000"/>
              </a:lnSpc>
            </a:pPr>
            <a:r>
              <a:rPr lang="en-GB" dirty="0" smtClean="0">
                <a:latin typeface="Perpetua" pitchFamily="18" charset="0"/>
              </a:rPr>
              <a:t>The donor may have </a:t>
            </a:r>
            <a:r>
              <a:rPr lang="en-GB" b="1" dirty="0" smtClean="0">
                <a:latin typeface="Perpetua" pitchFamily="18" charset="0"/>
              </a:rPr>
              <a:t>certain standards </a:t>
            </a:r>
            <a:r>
              <a:rPr lang="en-GB" dirty="0" smtClean="0">
                <a:latin typeface="Perpetua" pitchFamily="18" charset="0"/>
              </a:rPr>
              <a:t>of what is expected from the project, and how the project delivers the expected benefits to the beneficiaries. </a:t>
            </a:r>
          </a:p>
          <a:p>
            <a:pPr algn="just">
              <a:lnSpc>
                <a:spcPct val="120000"/>
              </a:lnSpc>
            </a:pPr>
            <a:r>
              <a:rPr lang="en-GB" dirty="0" smtClean="0">
                <a:latin typeface="Perpetua" pitchFamily="18" charset="0"/>
              </a:rPr>
              <a:t>This is in line with the project’s ultimate objective that the project outcomes have the ability to satisfy the stated or implied needs.</a:t>
            </a:r>
            <a:endParaRPr lang="en-GB" dirty="0">
              <a:latin typeface="Perpetua" pitchFamily="18" charset="0"/>
            </a:endParaRPr>
          </a:p>
        </p:txBody>
      </p:sp>
      <p:sp>
        <p:nvSpPr>
          <p:cNvPr id="4" name="Date Placeholder 3"/>
          <p:cNvSpPr>
            <a:spLocks noGrp="1"/>
          </p:cNvSpPr>
          <p:nvPr>
            <p:ph type="dt" sz="half" idx="10"/>
          </p:nvPr>
        </p:nvSpPr>
        <p:spPr/>
        <p:txBody>
          <a:bodyPr/>
          <a:lstStyle/>
          <a:p>
            <a:fld id="{CF514D3D-0B4B-4CFC-B1C9-4106C736324D}"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85000" lnSpcReduction="20000"/>
          </a:bodyPr>
          <a:lstStyle/>
          <a:p>
            <a:pPr algn="just">
              <a:buNone/>
            </a:pPr>
            <a:r>
              <a:rPr lang="en-GB" dirty="0" smtClean="0">
                <a:latin typeface="Perpetua" pitchFamily="18" charset="0"/>
              </a:rPr>
              <a:t>2</a:t>
            </a:r>
            <a:r>
              <a:rPr lang="en-GB" b="1" dirty="0" smtClean="0">
                <a:latin typeface="Perpetua" pitchFamily="18" charset="0"/>
              </a:rPr>
              <a:t>. Beneficiaries</a:t>
            </a:r>
          </a:p>
          <a:p>
            <a:pPr algn="just">
              <a:buNone/>
            </a:pPr>
            <a:r>
              <a:rPr lang="en-GB" dirty="0" smtClean="0">
                <a:latin typeface="Perpetua" pitchFamily="18" charset="0"/>
              </a:rPr>
              <a:t>	Another source for quality definition comes from the beneficiaries; the project team must be able to understand how the beneficiaries define quality from their perspective, a perspective that is more focused on </a:t>
            </a:r>
            <a:r>
              <a:rPr lang="en-GB" b="1" dirty="0" smtClean="0">
                <a:latin typeface="Perpetua" pitchFamily="18" charset="0"/>
              </a:rPr>
              <a:t>fitness for use, </a:t>
            </a:r>
            <a:r>
              <a:rPr lang="en-GB" dirty="0" smtClean="0">
                <a:latin typeface="Perpetua" pitchFamily="18" charset="0"/>
              </a:rPr>
              <a:t>the project outcomes must be relevant to the current needs of the beneficiaries and must result in improvements to their lives. </a:t>
            </a:r>
          </a:p>
          <a:p>
            <a:pPr algn="just">
              <a:buNone/>
            </a:pPr>
            <a:endParaRPr lang="en-GB" dirty="0" smtClean="0">
              <a:latin typeface="Perpetua" pitchFamily="18" charset="0"/>
            </a:endParaRPr>
          </a:p>
          <a:p>
            <a:pPr algn="just">
              <a:buNone/>
            </a:pPr>
            <a:r>
              <a:rPr lang="en-GB" dirty="0" smtClean="0">
                <a:latin typeface="Perpetua" pitchFamily="18" charset="0"/>
              </a:rPr>
              <a:t>	The team can create, as part of the baseline data collection, questions that seek to understand how the beneficiaries define the project will meet their needs, and a question that also helps define what project success looks like from the perspective of a beneficiary.</a:t>
            </a:r>
            <a:endParaRPr lang="en-GB" dirty="0">
              <a:latin typeface="Perpetua" pitchFamily="18" charset="0"/>
            </a:endParaRPr>
          </a:p>
        </p:txBody>
      </p:sp>
      <p:sp>
        <p:nvSpPr>
          <p:cNvPr id="4" name="Date Placeholder 3"/>
          <p:cNvSpPr>
            <a:spLocks noGrp="1"/>
          </p:cNvSpPr>
          <p:nvPr>
            <p:ph type="dt" sz="half" idx="10"/>
          </p:nvPr>
        </p:nvSpPr>
        <p:spPr/>
        <p:txBody>
          <a:bodyPr/>
          <a:lstStyle/>
          <a:p>
            <a:fld id="{9FE8AB38-EBBE-4F05-A7CB-95446F7C415A}"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22</a:t>
            </a:fld>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lnSpc>
                <a:spcPct val="110000"/>
              </a:lnSpc>
              <a:buNone/>
            </a:pPr>
            <a:r>
              <a:rPr lang="en-GB" sz="2400" dirty="0" smtClean="0">
                <a:latin typeface="Perpetua" pitchFamily="18" charset="0"/>
              </a:rPr>
              <a:t>3. </a:t>
            </a:r>
            <a:r>
              <a:rPr lang="en-GB" sz="2400" b="1" dirty="0" smtClean="0">
                <a:latin typeface="Perpetua" pitchFamily="18" charset="0"/>
              </a:rPr>
              <a:t>The development organization </a:t>
            </a:r>
          </a:p>
          <a:p>
            <a:pPr algn="just">
              <a:lnSpc>
                <a:spcPct val="110000"/>
              </a:lnSpc>
            </a:pPr>
            <a:r>
              <a:rPr lang="en-GB" sz="2400" dirty="0" smtClean="0">
                <a:latin typeface="Perpetua" pitchFamily="18" charset="0"/>
              </a:rPr>
              <a:t>The development organization may have </a:t>
            </a:r>
            <a:r>
              <a:rPr lang="en-GB" sz="2400" b="1" dirty="0" smtClean="0">
                <a:latin typeface="Perpetua" pitchFamily="18" charset="0"/>
              </a:rPr>
              <a:t>its own quality standards</a:t>
            </a:r>
            <a:r>
              <a:rPr lang="en-GB" sz="2400" dirty="0" smtClean="0">
                <a:latin typeface="Perpetua" pitchFamily="18" charset="0"/>
              </a:rPr>
              <a:t> that can reflect </a:t>
            </a:r>
            <a:r>
              <a:rPr lang="en-GB" sz="2400" b="1" dirty="0" smtClean="0">
                <a:latin typeface="Perpetua" pitchFamily="18" charset="0"/>
              </a:rPr>
              <a:t>technical and managerial nature of the project. </a:t>
            </a:r>
          </a:p>
          <a:p>
            <a:pPr algn="just">
              <a:lnSpc>
                <a:spcPct val="110000"/>
              </a:lnSpc>
            </a:pPr>
            <a:endParaRPr lang="en-GB" sz="2400" b="1" dirty="0" smtClean="0">
              <a:latin typeface="Perpetua" pitchFamily="18" charset="0"/>
            </a:endParaRPr>
          </a:p>
          <a:p>
            <a:pPr algn="just">
              <a:lnSpc>
                <a:spcPct val="110000"/>
              </a:lnSpc>
            </a:pPr>
            <a:r>
              <a:rPr lang="en-GB" sz="2400" dirty="0" smtClean="0">
                <a:latin typeface="Perpetua" pitchFamily="18" charset="0"/>
              </a:rPr>
              <a:t>The organization may require from the project timely and accurate delivery of project information needed for decision making, or compliance to international or locally recognized quality standards that define specific technical areas of the project, this is quite often in health, water and nutrition projects.</a:t>
            </a:r>
            <a:endParaRPr lang="en-GB" sz="2400" dirty="0">
              <a:latin typeface="Perpetua" pitchFamily="18" charset="0"/>
            </a:endParaRPr>
          </a:p>
        </p:txBody>
      </p:sp>
      <p:sp>
        <p:nvSpPr>
          <p:cNvPr id="4" name="Date Placeholder 3"/>
          <p:cNvSpPr>
            <a:spLocks noGrp="1"/>
          </p:cNvSpPr>
          <p:nvPr>
            <p:ph type="dt" sz="half" idx="10"/>
          </p:nvPr>
        </p:nvSpPr>
        <p:spPr/>
        <p:txBody>
          <a:bodyPr/>
          <a:lstStyle/>
          <a:p>
            <a:fld id="{AEBEDC32-F5D5-47DC-9069-03359FBDE01F}"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23</a:t>
            </a:fld>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smtClean="0">
                <a:latin typeface="Perpetua" pitchFamily="18" charset="0"/>
              </a:rPr>
              <a:t>A worldwide recognized standard for project is the Sphere Standard (www.sphereproject.org), used for emergency projects whose aim is to improve the quality of assistance provided to people affected by disasters. </a:t>
            </a:r>
          </a:p>
          <a:p>
            <a:pPr algn="just"/>
            <a:endParaRPr lang="en-GB" dirty="0" smtClean="0">
              <a:latin typeface="Perpetua" pitchFamily="18" charset="0"/>
            </a:endParaRPr>
          </a:p>
          <a:p>
            <a:pPr algn="just"/>
            <a:r>
              <a:rPr lang="en-GB" dirty="0" smtClean="0">
                <a:latin typeface="Perpetua" pitchFamily="18" charset="0"/>
              </a:rPr>
              <a:t>This guideline defines the </a:t>
            </a:r>
            <a:r>
              <a:rPr lang="en-GB" b="1" dirty="0" smtClean="0">
                <a:latin typeface="Perpetua" pitchFamily="18" charset="0"/>
              </a:rPr>
              <a:t>minimum standards </a:t>
            </a:r>
            <a:r>
              <a:rPr lang="en-GB" dirty="0" smtClean="0">
                <a:latin typeface="Perpetua" pitchFamily="18" charset="0"/>
              </a:rPr>
              <a:t>for water, sanitation, health, shelter, food security, nutrition, shelter and settlement.</a:t>
            </a:r>
            <a:endParaRPr lang="en-GB" dirty="0">
              <a:latin typeface="Perpetua" pitchFamily="18" charset="0"/>
            </a:endParaRPr>
          </a:p>
        </p:txBody>
      </p:sp>
      <p:sp>
        <p:nvSpPr>
          <p:cNvPr id="4" name="Date Placeholder 3"/>
          <p:cNvSpPr>
            <a:spLocks noGrp="1"/>
          </p:cNvSpPr>
          <p:nvPr>
            <p:ph type="dt" sz="half" idx="10"/>
          </p:nvPr>
        </p:nvSpPr>
        <p:spPr/>
        <p:txBody>
          <a:bodyPr/>
          <a:lstStyle/>
          <a:p>
            <a:fld id="{82B3C84A-B2C5-4F30-BA58-F2E783ADAB91}"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latin typeface="Garamond" pitchFamily="18" charset="0"/>
              </a:rPr>
              <a:t>Quality Journey: Specifications</a:t>
            </a:r>
            <a:endParaRPr lang="en-GB" sz="2800" dirty="0">
              <a:latin typeface="Garamond" pitchFamily="18" charset="0"/>
            </a:endParaRPr>
          </a:p>
        </p:txBody>
      </p:sp>
      <p:sp>
        <p:nvSpPr>
          <p:cNvPr id="3" name="Content Placeholder 2"/>
          <p:cNvSpPr>
            <a:spLocks noGrp="1"/>
          </p:cNvSpPr>
          <p:nvPr>
            <p:ph sz="quarter" idx="1"/>
          </p:nvPr>
        </p:nvSpPr>
        <p:spPr/>
        <p:txBody>
          <a:bodyPr/>
          <a:lstStyle/>
          <a:p>
            <a:pPr algn="ctr">
              <a:buNone/>
            </a:pPr>
            <a:r>
              <a:rPr lang="en-GB" dirty="0" smtClean="0">
                <a:latin typeface="Garamond" pitchFamily="18" charset="0"/>
              </a:rPr>
              <a:t>Customers</a:t>
            </a:r>
          </a:p>
          <a:p>
            <a:pPr algn="ctr">
              <a:buNone/>
            </a:pPr>
            <a:endParaRPr lang="en-GB" dirty="0" smtClean="0">
              <a:latin typeface="Garamond" pitchFamily="18" charset="0"/>
            </a:endParaRPr>
          </a:p>
          <a:p>
            <a:pPr algn="ctr">
              <a:buNone/>
            </a:pPr>
            <a:r>
              <a:rPr lang="en-GB" dirty="0" smtClean="0">
                <a:latin typeface="Garamond" pitchFamily="18" charset="0"/>
              </a:rPr>
              <a:t>Requirements</a:t>
            </a:r>
          </a:p>
          <a:p>
            <a:pPr algn="ctr">
              <a:buNone/>
            </a:pPr>
            <a:endParaRPr lang="en-GB" dirty="0" smtClean="0">
              <a:latin typeface="Garamond" pitchFamily="18" charset="0"/>
            </a:endParaRPr>
          </a:p>
          <a:p>
            <a:pPr algn="ctr">
              <a:buNone/>
            </a:pPr>
            <a:r>
              <a:rPr lang="en-GB" dirty="0" smtClean="0">
                <a:latin typeface="Garamond" pitchFamily="18" charset="0"/>
              </a:rPr>
              <a:t>Specifications</a:t>
            </a:r>
            <a:endParaRPr lang="en-GB" dirty="0">
              <a:latin typeface="Garamond" pitchFamily="18" charset="0"/>
            </a:endParaRPr>
          </a:p>
        </p:txBody>
      </p:sp>
      <p:sp>
        <p:nvSpPr>
          <p:cNvPr id="4" name="Down Arrow 3"/>
          <p:cNvSpPr/>
          <p:nvPr/>
        </p:nvSpPr>
        <p:spPr>
          <a:xfrm>
            <a:off x="4286248" y="2143116"/>
            <a:ext cx="71438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own Arrow 4"/>
          <p:cNvSpPr/>
          <p:nvPr/>
        </p:nvSpPr>
        <p:spPr>
          <a:xfrm>
            <a:off x="4357686" y="3214686"/>
            <a:ext cx="71438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ate Placeholder 5"/>
          <p:cNvSpPr>
            <a:spLocks noGrp="1"/>
          </p:cNvSpPr>
          <p:nvPr>
            <p:ph type="dt" sz="half" idx="10"/>
          </p:nvPr>
        </p:nvSpPr>
        <p:spPr/>
        <p:txBody>
          <a:bodyPr/>
          <a:lstStyle/>
          <a:p>
            <a:fld id="{81EBB59E-7EF2-400E-AEE7-26A9EBAFFC2E}" type="datetime1">
              <a:rPr lang="en-US" smtClean="0"/>
              <a:pPr/>
              <a:t>10/29/2019</a:t>
            </a:fld>
            <a:endParaRPr lang="en-GB"/>
          </a:p>
        </p:txBody>
      </p:sp>
      <p:sp>
        <p:nvSpPr>
          <p:cNvPr id="7" name="Slide Number Placeholder 6"/>
          <p:cNvSpPr>
            <a:spLocks noGrp="1"/>
          </p:cNvSpPr>
          <p:nvPr>
            <p:ph type="sldNum" sz="quarter" idx="12"/>
          </p:nvPr>
        </p:nvSpPr>
        <p:spPr/>
        <p:txBody>
          <a:bodyPr>
            <a:normAutofit fontScale="85000" lnSpcReduction="20000"/>
          </a:bodyPr>
          <a:lstStyle/>
          <a:p>
            <a:fld id="{0418ECD1-A577-48FB-B497-47F02CA9205B}" type="slidenum">
              <a:rPr lang="en-GB" smtClean="0"/>
              <a:pPr/>
              <a:t>25</a:t>
            </a:fld>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latin typeface="Garamond" pitchFamily="18" charset="0"/>
              </a:rPr>
              <a:t>Requirements, Standards and Specifications </a:t>
            </a:r>
            <a:endParaRPr lang="en-GB" sz="3600" dirty="0">
              <a:latin typeface="Garamond" pitchFamily="18" charset="0"/>
            </a:endParaRPr>
          </a:p>
        </p:txBody>
      </p:sp>
      <p:sp>
        <p:nvSpPr>
          <p:cNvPr id="3" name="Content Placeholder 2"/>
          <p:cNvSpPr>
            <a:spLocks noGrp="1"/>
          </p:cNvSpPr>
          <p:nvPr>
            <p:ph sz="quarter" idx="1"/>
          </p:nvPr>
        </p:nvSpPr>
        <p:spPr>
          <a:xfrm>
            <a:off x="612648" y="1600200"/>
            <a:ext cx="8153400" cy="5043510"/>
          </a:xfrm>
        </p:spPr>
        <p:txBody>
          <a:bodyPr>
            <a:normAutofit fontScale="85000" lnSpcReduction="10000"/>
          </a:bodyPr>
          <a:lstStyle/>
          <a:p>
            <a:pPr algn="just"/>
            <a:r>
              <a:rPr lang="en-GB" dirty="0" smtClean="0">
                <a:latin typeface="Garamond" pitchFamily="18" charset="0"/>
              </a:rPr>
              <a:t>Requirements are generally stated </a:t>
            </a:r>
            <a:r>
              <a:rPr lang="en-GB" i="1" dirty="0" smtClean="0">
                <a:solidFill>
                  <a:srgbClr val="FF0000"/>
                </a:solidFill>
                <a:latin typeface="Garamond" pitchFamily="18" charset="0"/>
              </a:rPr>
              <a:t>descriptions of what the project is expected to achieve.</a:t>
            </a:r>
          </a:p>
          <a:p>
            <a:pPr algn="just"/>
            <a:r>
              <a:rPr lang="en-GB" dirty="0" smtClean="0">
                <a:latin typeface="Garamond" pitchFamily="18" charset="0"/>
              </a:rPr>
              <a:t>Standards — </a:t>
            </a:r>
            <a:r>
              <a:rPr lang="en-GB" i="1" dirty="0" smtClean="0">
                <a:solidFill>
                  <a:srgbClr val="FF0000"/>
                </a:solidFill>
                <a:latin typeface="Garamond" pitchFamily="18" charset="0"/>
              </a:rPr>
              <a:t>ways of doing things</a:t>
            </a:r>
            <a:r>
              <a:rPr lang="en-GB" dirty="0" smtClean="0">
                <a:solidFill>
                  <a:srgbClr val="FF0000"/>
                </a:solidFill>
                <a:latin typeface="Garamond" pitchFamily="18" charset="0"/>
              </a:rPr>
              <a:t> </a:t>
            </a:r>
            <a:r>
              <a:rPr lang="en-GB" dirty="0" smtClean="0">
                <a:latin typeface="Garamond" pitchFamily="18" charset="0"/>
              </a:rPr>
              <a:t>that are proven and mandatory for use.</a:t>
            </a:r>
          </a:p>
          <a:p>
            <a:pPr algn="just"/>
            <a:r>
              <a:rPr lang="en-GB" dirty="0" smtClean="0">
                <a:latin typeface="Garamond" pitchFamily="18" charset="0"/>
              </a:rPr>
              <a:t>Standards address </a:t>
            </a:r>
            <a:r>
              <a:rPr lang="en-GB" b="1" i="1" dirty="0" smtClean="0">
                <a:latin typeface="Garamond" pitchFamily="18" charset="0"/>
              </a:rPr>
              <a:t>how </a:t>
            </a:r>
            <a:r>
              <a:rPr lang="en-GB" i="1" dirty="0" smtClean="0">
                <a:latin typeface="Garamond" pitchFamily="18" charset="0"/>
              </a:rPr>
              <a:t>something is to be done.</a:t>
            </a:r>
          </a:p>
          <a:p>
            <a:pPr algn="just"/>
            <a:r>
              <a:rPr lang="en-GB" dirty="0" smtClean="0">
                <a:latin typeface="Garamond" pitchFamily="18" charset="0"/>
              </a:rPr>
              <a:t>Standards </a:t>
            </a:r>
            <a:r>
              <a:rPr lang="en-GB" b="1" dirty="0" smtClean="0">
                <a:latin typeface="Garamond" pitchFamily="18" charset="0"/>
              </a:rPr>
              <a:t>guide</a:t>
            </a:r>
            <a:r>
              <a:rPr lang="en-GB" dirty="0" smtClean="0">
                <a:latin typeface="Garamond" pitchFamily="18" charset="0"/>
              </a:rPr>
              <a:t> project implementation. </a:t>
            </a:r>
          </a:p>
          <a:p>
            <a:pPr algn="just"/>
            <a:endParaRPr lang="en-GB" dirty="0" smtClean="0">
              <a:latin typeface="Garamond" pitchFamily="18" charset="0"/>
            </a:endParaRPr>
          </a:p>
          <a:p>
            <a:r>
              <a:rPr lang="en-GB" dirty="0" smtClean="0">
                <a:latin typeface="Garamond" pitchFamily="18" charset="0"/>
              </a:rPr>
              <a:t>Specifications are the further detailing of requirements. </a:t>
            </a:r>
          </a:p>
          <a:p>
            <a:r>
              <a:rPr lang="en-GB" dirty="0" smtClean="0">
                <a:latin typeface="Garamond" pitchFamily="18" charset="0"/>
              </a:rPr>
              <a:t>Specifications are </a:t>
            </a:r>
            <a:r>
              <a:rPr lang="en-GB" i="1" dirty="0" smtClean="0">
                <a:latin typeface="Garamond" pitchFamily="18" charset="0"/>
              </a:rPr>
              <a:t>specific and measurable statements of requirements.</a:t>
            </a:r>
          </a:p>
          <a:p>
            <a:r>
              <a:rPr lang="en-GB" dirty="0" smtClean="0">
                <a:latin typeface="Garamond" pitchFamily="18" charset="0"/>
              </a:rPr>
              <a:t>Specifications are exact — they are specific and measurable. </a:t>
            </a:r>
          </a:p>
          <a:p>
            <a:r>
              <a:rPr lang="en-GB" dirty="0" smtClean="0">
                <a:latin typeface="Garamond" pitchFamily="18" charset="0"/>
              </a:rPr>
              <a:t>Standards are closely related to specifications. </a:t>
            </a:r>
          </a:p>
          <a:p>
            <a:r>
              <a:rPr lang="en-GB" dirty="0" smtClean="0">
                <a:latin typeface="Garamond" pitchFamily="18" charset="0"/>
              </a:rPr>
              <a:t>Specifications provide </a:t>
            </a:r>
            <a:r>
              <a:rPr lang="en-GB" i="1" dirty="0" smtClean="0">
                <a:latin typeface="Garamond" pitchFamily="18" charset="0"/>
              </a:rPr>
              <a:t>specific targets for performance</a:t>
            </a:r>
            <a:r>
              <a:rPr lang="en-GB" dirty="0" smtClean="0">
                <a:latin typeface="Garamond" pitchFamily="18" charset="0"/>
              </a:rPr>
              <a:t>.</a:t>
            </a:r>
          </a:p>
        </p:txBody>
      </p:sp>
      <p:sp>
        <p:nvSpPr>
          <p:cNvPr id="4" name="Date Placeholder 3"/>
          <p:cNvSpPr>
            <a:spLocks noGrp="1"/>
          </p:cNvSpPr>
          <p:nvPr>
            <p:ph type="dt" sz="half" idx="10"/>
          </p:nvPr>
        </p:nvSpPr>
        <p:spPr/>
        <p:txBody>
          <a:bodyPr/>
          <a:lstStyle/>
          <a:p>
            <a:fld id="{0369B42B-364A-41CF-B24A-0A5195366163}"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26</a:t>
            </a:fld>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algn="just"/>
            <a:r>
              <a:rPr lang="en-GB" dirty="0" smtClean="0">
                <a:latin typeface="Perpetua" pitchFamily="18" charset="0"/>
              </a:rPr>
              <a:t>ISO 9000:2005 defines specification as a document that states requirements. A specification can be related to activities (e.g. procedure document, process specification and test specification), or products (e.g. product specification, performance specification and drawing).</a:t>
            </a:r>
          </a:p>
          <a:p>
            <a:pPr algn="just"/>
            <a:endParaRPr lang="en-GB" dirty="0" smtClean="0">
              <a:latin typeface="Perpetua" pitchFamily="18" charset="0"/>
            </a:endParaRPr>
          </a:p>
          <a:p>
            <a:pPr algn="just"/>
            <a:r>
              <a:rPr lang="en-GB" b="1" dirty="0" smtClean="0">
                <a:latin typeface="Perpetua" pitchFamily="18" charset="0"/>
              </a:rPr>
              <a:t>Quality specifications</a:t>
            </a:r>
            <a:r>
              <a:rPr lang="en-GB" dirty="0" smtClean="0">
                <a:latin typeface="Perpetua" pitchFamily="18" charset="0"/>
              </a:rPr>
              <a:t> are detailed requirements that define the quality of a product, service or process. Quality includes tangible elements such as measurements and intangible elements such as smell and taste. </a:t>
            </a:r>
            <a:endParaRPr lang="en-GB" dirty="0">
              <a:latin typeface="Perpetua" pitchFamily="18" charset="0"/>
            </a:endParaRPr>
          </a:p>
        </p:txBody>
      </p:sp>
      <p:sp>
        <p:nvSpPr>
          <p:cNvPr id="4" name="Date Placeholder 3"/>
          <p:cNvSpPr>
            <a:spLocks noGrp="1"/>
          </p:cNvSpPr>
          <p:nvPr>
            <p:ph type="dt" sz="half" idx="10"/>
          </p:nvPr>
        </p:nvSpPr>
        <p:spPr/>
        <p:txBody>
          <a:bodyPr/>
          <a:lstStyle/>
          <a:p>
            <a:fld id="{A17FB7A2-8EB5-4700-B47D-47472522DD44}"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Specifications </a:t>
            </a:r>
            <a:endParaRPr lang="en-GB" dirty="0"/>
          </a:p>
        </p:txBody>
      </p:sp>
      <p:sp>
        <p:nvSpPr>
          <p:cNvPr id="3" name="Content Placeholder 2"/>
          <p:cNvSpPr>
            <a:spLocks noGrp="1"/>
          </p:cNvSpPr>
          <p:nvPr>
            <p:ph sz="quarter" idx="1"/>
          </p:nvPr>
        </p:nvSpPr>
        <p:spPr/>
        <p:txBody>
          <a:bodyPr>
            <a:noAutofit/>
          </a:bodyPr>
          <a:lstStyle/>
          <a:p>
            <a:r>
              <a:rPr lang="en-GB" sz="2400" dirty="0" smtClean="0">
                <a:latin typeface="Perpetua" pitchFamily="18" charset="0"/>
              </a:rPr>
              <a:t>Exact statement of the particular needs to be satisfied, or essential characteristics that a customer requires (in a good, material, method, process, service, system, or work) and which a vendor must deliver. </a:t>
            </a:r>
          </a:p>
          <a:p>
            <a:r>
              <a:rPr lang="en-GB" sz="2400" dirty="0" smtClean="0">
                <a:latin typeface="Perpetua" pitchFamily="18" charset="0"/>
              </a:rPr>
              <a:t>Specifications are written usually in a manner that enables both parties (and/or an independent certifier) to measure the degree of conformance. </a:t>
            </a:r>
          </a:p>
          <a:p>
            <a:pPr>
              <a:buNone/>
            </a:pPr>
            <a:r>
              <a:rPr lang="en-GB" sz="2400" dirty="0" smtClean="0"/>
              <a:t/>
            </a:r>
            <a:br>
              <a:rPr lang="en-GB" sz="2400" dirty="0" smtClean="0"/>
            </a:br>
            <a:r>
              <a:rPr lang="en-GB" sz="2400" dirty="0" smtClean="0"/>
              <a:t/>
            </a:r>
            <a:br>
              <a:rPr lang="en-GB" sz="2400" dirty="0" smtClean="0"/>
            </a:br>
            <a:endParaRPr lang="en-GB" sz="2400" dirty="0">
              <a:latin typeface="+mj-lt"/>
            </a:endParaRPr>
          </a:p>
        </p:txBody>
      </p:sp>
      <p:sp>
        <p:nvSpPr>
          <p:cNvPr id="4" name="Date Placeholder 3"/>
          <p:cNvSpPr>
            <a:spLocks noGrp="1"/>
          </p:cNvSpPr>
          <p:nvPr>
            <p:ph type="dt" sz="half" idx="10"/>
          </p:nvPr>
        </p:nvSpPr>
        <p:spPr/>
        <p:txBody>
          <a:bodyPr/>
          <a:lstStyle/>
          <a:p>
            <a:fld id="{AF65CAF7-1F6E-4E69-9AFE-0E0E696CB141}"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28</a:t>
            </a:fld>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dirty="0" smtClean="0">
                <a:latin typeface="Perpetua" pitchFamily="18" charset="0"/>
              </a:rPr>
              <a:t>Example:</a:t>
            </a:r>
          </a:p>
          <a:p>
            <a:pPr algn="just"/>
            <a:r>
              <a:rPr lang="en-GB" dirty="0" smtClean="0">
                <a:latin typeface="Perpetua" pitchFamily="18" charset="0"/>
              </a:rPr>
              <a:t>A requirement:  “Responsive telephone hotline service.” </a:t>
            </a:r>
          </a:p>
          <a:p>
            <a:pPr algn="just"/>
            <a:endParaRPr lang="en-GB" dirty="0" smtClean="0">
              <a:latin typeface="Perpetua" pitchFamily="18" charset="0"/>
            </a:endParaRPr>
          </a:p>
          <a:p>
            <a:pPr algn="just"/>
            <a:r>
              <a:rPr lang="en-GB" dirty="0" smtClean="0">
                <a:latin typeface="Perpetua" pitchFamily="18" charset="0"/>
              </a:rPr>
              <a:t>A specification for this requirement might be: </a:t>
            </a:r>
            <a:r>
              <a:rPr lang="en-GB" i="1" dirty="0" smtClean="0">
                <a:latin typeface="Perpetua" pitchFamily="18" charset="0"/>
              </a:rPr>
              <a:t>“Answer 99 percent of hotline service calls within one ring.”</a:t>
            </a:r>
          </a:p>
          <a:p>
            <a:endParaRPr lang="en-GB" dirty="0">
              <a:latin typeface="Perpetua" pitchFamily="18" charset="0"/>
            </a:endParaRPr>
          </a:p>
        </p:txBody>
      </p:sp>
      <p:sp>
        <p:nvSpPr>
          <p:cNvPr id="4" name="Date Placeholder 3"/>
          <p:cNvSpPr>
            <a:spLocks noGrp="1"/>
          </p:cNvSpPr>
          <p:nvPr>
            <p:ph type="dt" sz="half" idx="10"/>
          </p:nvPr>
        </p:nvSpPr>
        <p:spPr/>
        <p:txBody>
          <a:bodyPr/>
          <a:lstStyle/>
          <a:p>
            <a:fld id="{2427ADA7-8640-4587-B415-2550A3FDBD84}"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29</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algn="just"/>
            <a:r>
              <a:rPr lang="en-GB" sz="2600" dirty="0" smtClean="0">
                <a:latin typeface="Perpetua" pitchFamily="18" charset="0"/>
              </a:rPr>
              <a:t>This description is sufficiently general to cover </a:t>
            </a:r>
            <a:r>
              <a:rPr lang="en-GB" sz="2600" i="1" dirty="0" smtClean="0">
                <a:latin typeface="Perpetua" pitchFamily="18" charset="0"/>
              </a:rPr>
              <a:t>the needs </a:t>
            </a:r>
            <a:r>
              <a:rPr lang="en-GB" sz="2600" dirty="0" smtClean="0">
                <a:latin typeface="Perpetua" pitchFamily="18" charset="0"/>
              </a:rPr>
              <a:t>of the project </a:t>
            </a:r>
            <a:r>
              <a:rPr lang="en-GB" sz="2600" i="1" dirty="0" smtClean="0">
                <a:latin typeface="Perpetua" pitchFamily="18" charset="0"/>
              </a:rPr>
              <a:t>in terms of time, cost, and scope</a:t>
            </a:r>
            <a:r>
              <a:rPr lang="en-GB" sz="2600" dirty="0" smtClean="0">
                <a:latin typeface="Perpetua" pitchFamily="18" charset="0"/>
              </a:rPr>
              <a:t> and the needs of the product of the project or customers of the project in terms of the defined requirements. </a:t>
            </a:r>
          </a:p>
          <a:p>
            <a:pPr algn="just"/>
            <a:endParaRPr lang="en-GB" sz="2600" dirty="0" smtClean="0">
              <a:latin typeface="Perpetua" pitchFamily="18" charset="0"/>
            </a:endParaRPr>
          </a:p>
          <a:p>
            <a:pPr algn="just"/>
            <a:r>
              <a:rPr lang="en-GB" sz="2600" dirty="0" smtClean="0">
                <a:latin typeface="Perpetua" pitchFamily="18" charset="0"/>
              </a:rPr>
              <a:t>Project quality management is linked to overall organizational quality management in terms of processes and costs.</a:t>
            </a:r>
          </a:p>
          <a:p>
            <a:pPr algn="just"/>
            <a:endParaRPr lang="en-GB" sz="2600" dirty="0" smtClean="0">
              <a:latin typeface="Perpetua" pitchFamily="18" charset="0"/>
            </a:endParaRPr>
          </a:p>
          <a:p>
            <a:pPr algn="just"/>
            <a:r>
              <a:rPr lang="en-GB" sz="2600" dirty="0" smtClean="0">
                <a:latin typeface="Perpetua" pitchFamily="18" charset="0"/>
              </a:rPr>
              <a:t> Quality management implies the </a:t>
            </a:r>
            <a:r>
              <a:rPr lang="en-GB" sz="2600" b="1" dirty="0" smtClean="0">
                <a:latin typeface="Perpetua" pitchFamily="18" charset="0"/>
              </a:rPr>
              <a:t>ability to anticipate situations and prepare actions </a:t>
            </a:r>
            <a:r>
              <a:rPr lang="en-GB" sz="2600" dirty="0" smtClean="0">
                <a:latin typeface="Perpetua" pitchFamily="18" charset="0"/>
              </a:rPr>
              <a:t>that will help bring the desired outcomes. </a:t>
            </a:r>
          </a:p>
          <a:p>
            <a:endParaRPr lang="en-GB" dirty="0"/>
          </a:p>
        </p:txBody>
      </p:sp>
      <p:sp>
        <p:nvSpPr>
          <p:cNvPr id="4" name="Date Placeholder 3"/>
          <p:cNvSpPr>
            <a:spLocks noGrp="1"/>
          </p:cNvSpPr>
          <p:nvPr>
            <p:ph type="dt" sz="half" idx="10"/>
          </p:nvPr>
        </p:nvSpPr>
        <p:spPr/>
        <p:txBody>
          <a:bodyPr/>
          <a:lstStyle/>
          <a:p>
            <a:fld id="{09BBD6A2-3C0A-4B24-ABCB-7AA17A839147}"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aramond" pitchFamily="18" charset="0"/>
              </a:rPr>
              <a:t>Operational definitions</a:t>
            </a:r>
            <a:endParaRPr lang="en-GB" dirty="0">
              <a:latin typeface="Garamond" pitchFamily="18" charset="0"/>
            </a:endParaRPr>
          </a:p>
        </p:txBody>
      </p:sp>
      <p:sp>
        <p:nvSpPr>
          <p:cNvPr id="3" name="Content Placeholder 2"/>
          <p:cNvSpPr>
            <a:spLocks noGrp="1"/>
          </p:cNvSpPr>
          <p:nvPr>
            <p:ph sz="quarter" idx="1"/>
          </p:nvPr>
        </p:nvSpPr>
        <p:spPr>
          <a:xfrm>
            <a:off x="612648" y="1600200"/>
            <a:ext cx="8153400" cy="5043510"/>
          </a:xfrm>
        </p:spPr>
        <p:txBody>
          <a:bodyPr>
            <a:normAutofit/>
          </a:bodyPr>
          <a:lstStyle/>
          <a:p>
            <a:pPr algn="just"/>
            <a:r>
              <a:rPr lang="en-GB" sz="2400" dirty="0" smtClean="0">
                <a:latin typeface="Perpetua" pitchFamily="18" charset="0"/>
              </a:rPr>
              <a:t>Operational definitions describe </a:t>
            </a:r>
            <a:r>
              <a:rPr lang="en-GB" sz="2400" b="1" dirty="0" smtClean="0">
                <a:latin typeface="Perpetua" pitchFamily="18" charset="0"/>
              </a:rPr>
              <a:t>what something is and how it is measured</a:t>
            </a:r>
            <a:r>
              <a:rPr lang="en-GB" sz="2400" dirty="0" smtClean="0">
                <a:latin typeface="Perpetua" pitchFamily="18" charset="0"/>
              </a:rPr>
              <a:t>.</a:t>
            </a:r>
          </a:p>
          <a:p>
            <a:pPr algn="just"/>
            <a:endParaRPr lang="en-GB" sz="2400" dirty="0" smtClean="0">
              <a:latin typeface="Perpetua" pitchFamily="18" charset="0"/>
            </a:endParaRPr>
          </a:p>
          <a:p>
            <a:pPr algn="just"/>
            <a:r>
              <a:rPr lang="en-GB" sz="2400" dirty="0" smtClean="0">
                <a:latin typeface="Perpetua" pitchFamily="18" charset="0"/>
              </a:rPr>
              <a:t>They are a formal way of answering the question “what do you mean by that?”</a:t>
            </a:r>
          </a:p>
          <a:p>
            <a:pPr algn="just"/>
            <a:endParaRPr lang="en-GB" sz="2400" dirty="0" smtClean="0">
              <a:latin typeface="Perpetua" pitchFamily="18" charset="0"/>
            </a:endParaRPr>
          </a:p>
          <a:p>
            <a:r>
              <a:rPr lang="en-GB" sz="2400" dirty="0" smtClean="0">
                <a:latin typeface="Perpetua" pitchFamily="18" charset="0"/>
              </a:rPr>
              <a:t>Operational definitions provide a link between </a:t>
            </a:r>
            <a:r>
              <a:rPr lang="en-GB" sz="2400" b="1" dirty="0" smtClean="0">
                <a:latin typeface="Perpetua" pitchFamily="18" charset="0"/>
              </a:rPr>
              <a:t>requirements</a:t>
            </a:r>
            <a:r>
              <a:rPr lang="en-GB" sz="2400" dirty="0" smtClean="0">
                <a:latin typeface="Perpetua" pitchFamily="18" charset="0"/>
              </a:rPr>
              <a:t> and </a:t>
            </a:r>
            <a:r>
              <a:rPr lang="en-GB" sz="2400" b="1" dirty="0" smtClean="0">
                <a:latin typeface="Perpetua" pitchFamily="18" charset="0"/>
              </a:rPr>
              <a:t>specifications.</a:t>
            </a:r>
          </a:p>
          <a:p>
            <a:endParaRPr lang="en-GB" sz="2400" b="1" dirty="0" smtClean="0">
              <a:latin typeface="Perpetua" pitchFamily="18" charset="0"/>
            </a:endParaRPr>
          </a:p>
          <a:p>
            <a:r>
              <a:rPr lang="en-GB" sz="2400" dirty="0" smtClean="0">
                <a:latin typeface="Perpetua" pitchFamily="18" charset="0"/>
              </a:rPr>
              <a:t>Operational definitions remove ambiguity of terms by describing </a:t>
            </a:r>
            <a:r>
              <a:rPr lang="en-GB" sz="2400" b="1" dirty="0" smtClean="0">
                <a:latin typeface="Perpetua" pitchFamily="18" charset="0"/>
              </a:rPr>
              <a:t>what something is </a:t>
            </a:r>
            <a:r>
              <a:rPr lang="en-GB" sz="2400" dirty="0" smtClean="0">
                <a:latin typeface="Perpetua" pitchFamily="18" charset="0"/>
              </a:rPr>
              <a:t>and </a:t>
            </a:r>
            <a:r>
              <a:rPr lang="en-GB" sz="2400" b="1" dirty="0" smtClean="0">
                <a:latin typeface="Perpetua" pitchFamily="18" charset="0"/>
              </a:rPr>
              <a:t>how it is measured.</a:t>
            </a:r>
          </a:p>
          <a:p>
            <a:pPr algn="just"/>
            <a:endParaRPr lang="en-GB" dirty="0">
              <a:latin typeface="Garamond" pitchFamily="18" charset="0"/>
            </a:endParaRPr>
          </a:p>
        </p:txBody>
      </p:sp>
      <p:sp>
        <p:nvSpPr>
          <p:cNvPr id="4" name="Date Placeholder 3"/>
          <p:cNvSpPr>
            <a:spLocks noGrp="1"/>
          </p:cNvSpPr>
          <p:nvPr>
            <p:ph type="dt" sz="half" idx="10"/>
          </p:nvPr>
        </p:nvSpPr>
        <p:spPr/>
        <p:txBody>
          <a:bodyPr/>
          <a:lstStyle/>
          <a:p>
            <a:fld id="{2DCEF620-8796-4545-80A4-25EAD8A3A88B}"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algn="just"/>
            <a:r>
              <a:rPr lang="en-GB" dirty="0" smtClean="0">
                <a:latin typeface="Perpetua" pitchFamily="18" charset="0"/>
              </a:rPr>
              <a:t>Both Deming and </a:t>
            </a:r>
            <a:r>
              <a:rPr lang="en-GB" dirty="0" err="1" smtClean="0">
                <a:latin typeface="Perpetua" pitchFamily="18" charset="0"/>
              </a:rPr>
              <a:t>Juran</a:t>
            </a:r>
            <a:r>
              <a:rPr lang="en-GB" dirty="0" smtClean="0">
                <a:latin typeface="Perpetua" pitchFamily="18" charset="0"/>
              </a:rPr>
              <a:t> emphasized the importance of operational definitions in their work. Here are two examples:</a:t>
            </a:r>
            <a:endParaRPr lang="en-GB" b="1" dirty="0" smtClean="0">
              <a:latin typeface="Perpetua" pitchFamily="18" charset="0"/>
            </a:endParaRPr>
          </a:p>
          <a:p>
            <a:pPr marL="514350" indent="-514350" algn="just">
              <a:buAutoNum type="arabicPeriod"/>
            </a:pPr>
            <a:r>
              <a:rPr lang="en-GB" b="1" dirty="0" smtClean="0">
                <a:latin typeface="Perpetua" pitchFamily="18" charset="0"/>
              </a:rPr>
              <a:t>“Responsive” telephone hotline service </a:t>
            </a:r>
            <a:r>
              <a:rPr lang="en-GB" dirty="0" smtClean="0">
                <a:latin typeface="Perpetua" pitchFamily="18" charset="0"/>
              </a:rPr>
              <a:t>— The amount of time before a call is answered expressed as the number of rings as measured by the automated telephone data system.</a:t>
            </a:r>
          </a:p>
          <a:p>
            <a:pPr marL="514350" indent="-514350" algn="just">
              <a:buAutoNum type="arabicPeriod"/>
            </a:pPr>
            <a:endParaRPr lang="en-GB" dirty="0" smtClean="0">
              <a:latin typeface="Perpetua" pitchFamily="18" charset="0"/>
            </a:endParaRPr>
          </a:p>
          <a:p>
            <a:pPr algn="just">
              <a:buNone/>
            </a:pPr>
            <a:r>
              <a:rPr lang="en-GB" dirty="0" smtClean="0">
                <a:latin typeface="Perpetua" pitchFamily="18" charset="0"/>
              </a:rPr>
              <a:t>2. </a:t>
            </a:r>
            <a:r>
              <a:rPr lang="en-GB" b="1" dirty="0" smtClean="0">
                <a:latin typeface="Perpetua" pitchFamily="18" charset="0"/>
              </a:rPr>
              <a:t>“Hot” coffee — </a:t>
            </a:r>
            <a:r>
              <a:rPr lang="en-GB" dirty="0" smtClean="0">
                <a:latin typeface="Perpetua" pitchFamily="18" charset="0"/>
              </a:rPr>
              <a:t>The temperature of the coffee as measured by a standard Fahrenheit thermometer after standing in a Styrofoam cup for three minutes in a room with ambient temperature of no less than sixty-eight degrees.</a:t>
            </a:r>
          </a:p>
          <a:p>
            <a:endParaRPr lang="en-GB" dirty="0"/>
          </a:p>
        </p:txBody>
      </p:sp>
      <p:sp>
        <p:nvSpPr>
          <p:cNvPr id="4" name="Date Placeholder 3"/>
          <p:cNvSpPr>
            <a:spLocks noGrp="1"/>
          </p:cNvSpPr>
          <p:nvPr>
            <p:ph type="dt" sz="half" idx="10"/>
          </p:nvPr>
        </p:nvSpPr>
        <p:spPr/>
        <p:txBody>
          <a:bodyPr/>
          <a:lstStyle/>
          <a:p>
            <a:fld id="{968FBE6F-7552-4B1F-9A8A-4591C00B0D92}"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31</a:t>
            </a:fld>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357298"/>
            <a:ext cx="8153400" cy="5286412"/>
          </a:xfrm>
        </p:spPr>
        <p:txBody>
          <a:bodyPr>
            <a:noAutofit/>
          </a:bodyPr>
          <a:lstStyle/>
          <a:p>
            <a:r>
              <a:rPr lang="en-GB" sz="2300" dirty="0" smtClean="0">
                <a:latin typeface="Perpetua" pitchFamily="18" charset="0"/>
              </a:rPr>
              <a:t>Both of these operational definitions provide clarification of ambiguous terms — “</a:t>
            </a:r>
            <a:r>
              <a:rPr lang="en-GB" sz="2300" b="1" dirty="0" smtClean="0">
                <a:latin typeface="Perpetua" pitchFamily="18" charset="0"/>
              </a:rPr>
              <a:t>responsive</a:t>
            </a:r>
            <a:r>
              <a:rPr lang="en-GB" sz="2300" dirty="0" smtClean="0">
                <a:latin typeface="Perpetua" pitchFamily="18" charset="0"/>
              </a:rPr>
              <a:t>” and “</a:t>
            </a:r>
            <a:r>
              <a:rPr lang="en-GB" sz="2300" b="1" dirty="0" smtClean="0">
                <a:latin typeface="Perpetua" pitchFamily="18" charset="0"/>
              </a:rPr>
              <a:t>hot</a:t>
            </a:r>
            <a:r>
              <a:rPr lang="en-GB" sz="2300" dirty="0" smtClean="0">
                <a:latin typeface="Perpetua" pitchFamily="18" charset="0"/>
              </a:rPr>
              <a:t>” — and allow the project team </a:t>
            </a:r>
            <a:r>
              <a:rPr lang="en-GB" sz="2300" b="1" dirty="0" smtClean="0">
                <a:latin typeface="Perpetua" pitchFamily="18" charset="0"/>
              </a:rPr>
              <a:t>to develop specifications </a:t>
            </a:r>
            <a:r>
              <a:rPr lang="en-GB" sz="2300" dirty="0" smtClean="0">
                <a:latin typeface="Perpetua" pitchFamily="18" charset="0"/>
              </a:rPr>
              <a:t>by rational analysis rather than guesswork.</a:t>
            </a:r>
          </a:p>
          <a:p>
            <a:r>
              <a:rPr lang="en-GB" sz="2300" dirty="0" smtClean="0">
                <a:latin typeface="Perpetua" pitchFamily="18" charset="0"/>
              </a:rPr>
              <a:t>Moving from requirements to specifications is a three-step process:</a:t>
            </a:r>
          </a:p>
          <a:p>
            <a:pPr>
              <a:buNone/>
            </a:pPr>
            <a:r>
              <a:rPr lang="en-GB" sz="2300" dirty="0" smtClean="0">
                <a:latin typeface="Perpetua" pitchFamily="18" charset="0"/>
              </a:rPr>
              <a:t>	1. Identify a requirement.</a:t>
            </a:r>
          </a:p>
          <a:p>
            <a:pPr>
              <a:buNone/>
            </a:pPr>
            <a:r>
              <a:rPr lang="en-GB" sz="2300" dirty="0" smtClean="0">
                <a:latin typeface="Perpetua" pitchFamily="18" charset="0"/>
              </a:rPr>
              <a:t>	2. Develop an operational definition.</a:t>
            </a:r>
          </a:p>
          <a:p>
            <a:pPr>
              <a:buNone/>
            </a:pPr>
            <a:r>
              <a:rPr lang="en-GB" sz="2300" dirty="0" smtClean="0">
                <a:latin typeface="Perpetua" pitchFamily="18" charset="0"/>
              </a:rPr>
              <a:t>	3. Develop a specific value against which performance will be measured to determine success.</a:t>
            </a:r>
          </a:p>
          <a:p>
            <a:r>
              <a:rPr lang="en-GB" sz="2300" dirty="0" smtClean="0">
                <a:latin typeface="Perpetua" pitchFamily="18" charset="0"/>
              </a:rPr>
              <a:t>Specifications may be provided by the paying customer in the contract	or provided by other customers informally. </a:t>
            </a:r>
          </a:p>
          <a:p>
            <a:r>
              <a:rPr lang="en-GB" sz="2300" dirty="0" smtClean="0">
                <a:latin typeface="Perpetua" pitchFamily="18" charset="0"/>
              </a:rPr>
              <a:t>Even specifications in the contract may require customer coordination to ensure understanding by all project participants.</a:t>
            </a:r>
          </a:p>
        </p:txBody>
      </p:sp>
      <p:sp>
        <p:nvSpPr>
          <p:cNvPr id="4" name="Date Placeholder 3"/>
          <p:cNvSpPr>
            <a:spLocks noGrp="1"/>
          </p:cNvSpPr>
          <p:nvPr>
            <p:ph type="dt" sz="half" idx="10"/>
          </p:nvPr>
        </p:nvSpPr>
        <p:spPr/>
        <p:txBody>
          <a:bodyPr/>
          <a:lstStyle/>
          <a:p>
            <a:fld id="{C6DC844D-4536-4FF1-8630-4429A2E8BA07}"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Perpetua" pitchFamily="18" charset="0"/>
              </a:rPr>
              <a:t>3.3. Quality Characteristics</a:t>
            </a:r>
            <a:endParaRPr lang="en-GB" dirty="0">
              <a:latin typeface="Perpetua" pitchFamily="18" charset="0"/>
            </a:endParaRPr>
          </a:p>
        </p:txBody>
      </p:sp>
      <p:sp>
        <p:nvSpPr>
          <p:cNvPr id="3" name="Content Placeholder 2"/>
          <p:cNvSpPr>
            <a:spLocks noGrp="1"/>
          </p:cNvSpPr>
          <p:nvPr>
            <p:ph sz="quarter" idx="1"/>
          </p:nvPr>
        </p:nvSpPr>
        <p:spPr/>
        <p:txBody>
          <a:bodyPr>
            <a:normAutofit lnSpcReduction="10000"/>
          </a:bodyPr>
          <a:lstStyle/>
          <a:p>
            <a:pPr algn="just"/>
            <a:r>
              <a:rPr lang="en-GB" dirty="0" smtClean="0">
                <a:latin typeface="Perpetua" pitchFamily="18" charset="0"/>
              </a:rPr>
              <a:t>All </a:t>
            </a:r>
            <a:r>
              <a:rPr lang="en-GB" i="1" dirty="0" smtClean="0">
                <a:latin typeface="Perpetua" pitchFamily="18" charset="0"/>
              </a:rPr>
              <a:t>material or services </a:t>
            </a:r>
            <a:r>
              <a:rPr lang="en-GB" dirty="0" smtClean="0">
                <a:latin typeface="Perpetua" pitchFamily="18" charset="0"/>
              </a:rPr>
              <a:t>have characteristics that facilitate the identification of its quality. </a:t>
            </a:r>
          </a:p>
          <a:p>
            <a:pPr algn="just"/>
            <a:endParaRPr lang="en-GB" dirty="0" smtClean="0">
              <a:latin typeface="Perpetua" pitchFamily="18" charset="0"/>
            </a:endParaRPr>
          </a:p>
          <a:p>
            <a:pPr algn="just"/>
            <a:r>
              <a:rPr lang="en-GB" dirty="0" smtClean="0">
                <a:latin typeface="Perpetua" pitchFamily="18" charset="0"/>
              </a:rPr>
              <a:t>The characteristics are part of the </a:t>
            </a:r>
            <a:r>
              <a:rPr lang="en-GB" i="1" dirty="0" smtClean="0">
                <a:latin typeface="Perpetua" pitchFamily="18" charset="0"/>
              </a:rPr>
              <a:t>conditions </a:t>
            </a:r>
            <a:r>
              <a:rPr lang="en-GB" dirty="0" smtClean="0">
                <a:latin typeface="Perpetua" pitchFamily="18" charset="0"/>
              </a:rPr>
              <a:t>of how the material, equipment and services are able to meet the requirements of the project and are fit for use by the beneficiaries. </a:t>
            </a:r>
          </a:p>
          <a:p>
            <a:pPr algn="just"/>
            <a:endParaRPr lang="en-GB" dirty="0" smtClean="0">
              <a:latin typeface="Perpetua" pitchFamily="18" charset="0"/>
            </a:endParaRPr>
          </a:p>
          <a:p>
            <a:pPr algn="just"/>
            <a:r>
              <a:rPr lang="en-GB" dirty="0" smtClean="0">
                <a:latin typeface="Perpetua" pitchFamily="18" charset="0"/>
              </a:rPr>
              <a:t>Quality characteristics relate to the </a:t>
            </a:r>
            <a:r>
              <a:rPr lang="en-GB" i="1" dirty="0" smtClean="0">
                <a:latin typeface="Perpetua" pitchFamily="18" charset="0"/>
              </a:rPr>
              <a:t>attributes, measures and methods attached </a:t>
            </a:r>
            <a:r>
              <a:rPr lang="en-GB" dirty="0" smtClean="0">
                <a:latin typeface="Perpetua" pitchFamily="18" charset="0"/>
              </a:rPr>
              <a:t>to that particular product or service.</a:t>
            </a:r>
            <a:endParaRPr lang="en-GB" dirty="0">
              <a:latin typeface="Perpetua" pitchFamily="18" charset="0"/>
            </a:endParaRPr>
          </a:p>
        </p:txBody>
      </p:sp>
      <p:sp>
        <p:nvSpPr>
          <p:cNvPr id="4" name="Date Placeholder 3"/>
          <p:cNvSpPr>
            <a:spLocks noGrp="1"/>
          </p:cNvSpPr>
          <p:nvPr>
            <p:ph type="dt" sz="half" idx="10"/>
          </p:nvPr>
        </p:nvSpPr>
        <p:spPr/>
        <p:txBody>
          <a:bodyPr/>
          <a:lstStyle/>
          <a:p>
            <a:fld id="{6D4DA802-27B8-4A2E-8764-0621265AA803}"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33</a:t>
            </a:fld>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latin typeface="Garamond" pitchFamily="18" charset="0"/>
              </a:rPr>
              <a:t>Types of Quality Characteristics</a:t>
            </a:r>
            <a:endParaRPr lang="en-GB" sz="3600" dirty="0">
              <a:latin typeface="Garamond" pitchFamily="18" charset="0"/>
            </a:endParaRPr>
          </a:p>
        </p:txBody>
      </p:sp>
      <p:sp>
        <p:nvSpPr>
          <p:cNvPr id="3" name="Content Placeholder 2"/>
          <p:cNvSpPr>
            <a:spLocks noGrp="1"/>
          </p:cNvSpPr>
          <p:nvPr>
            <p:ph sz="quarter" idx="1"/>
          </p:nvPr>
        </p:nvSpPr>
        <p:spPr/>
        <p:txBody>
          <a:bodyPr>
            <a:normAutofit fontScale="70000" lnSpcReduction="20000"/>
          </a:bodyPr>
          <a:lstStyle/>
          <a:p>
            <a:pPr marL="514350" indent="-514350" algn="just">
              <a:lnSpc>
                <a:spcPct val="120000"/>
              </a:lnSpc>
              <a:buAutoNum type="arabicPeriod"/>
            </a:pPr>
            <a:r>
              <a:rPr lang="en-GB" b="1" dirty="0" smtClean="0">
                <a:latin typeface="Perpetua" pitchFamily="18" charset="0"/>
              </a:rPr>
              <a:t>Functionality :  </a:t>
            </a:r>
            <a:r>
              <a:rPr lang="en-GB" dirty="0" smtClean="0">
                <a:latin typeface="Perpetua" pitchFamily="18" charset="0"/>
              </a:rPr>
              <a:t>is the degree, by which </a:t>
            </a:r>
            <a:r>
              <a:rPr lang="en-GB" b="1" dirty="0" smtClean="0">
                <a:latin typeface="Perpetua" pitchFamily="18" charset="0"/>
              </a:rPr>
              <a:t>equipment performs its intended function,</a:t>
            </a:r>
            <a:r>
              <a:rPr lang="en-GB" dirty="0" smtClean="0">
                <a:latin typeface="Perpetua" pitchFamily="18" charset="0"/>
              </a:rPr>
              <a:t> this is important especially for clinical equipment, that the operation should be behave as expected.</a:t>
            </a:r>
          </a:p>
          <a:p>
            <a:pPr marL="514350" indent="-514350" algn="just">
              <a:lnSpc>
                <a:spcPct val="120000"/>
              </a:lnSpc>
              <a:buNone/>
            </a:pPr>
            <a:r>
              <a:rPr lang="en-GB" b="1" dirty="0" smtClean="0">
                <a:latin typeface="Perpetua" pitchFamily="18" charset="0"/>
              </a:rPr>
              <a:t>	Performance, </a:t>
            </a:r>
            <a:r>
              <a:rPr lang="en-GB" dirty="0" smtClean="0">
                <a:latin typeface="Perpetua" pitchFamily="18" charset="0"/>
              </a:rPr>
              <a:t>its how well a product or service performs the </a:t>
            </a:r>
            <a:r>
              <a:rPr lang="en-GB" b="1" dirty="0" smtClean="0">
                <a:latin typeface="Perpetua" pitchFamily="18" charset="0"/>
              </a:rPr>
              <a:t>beneficiaries intended use. </a:t>
            </a:r>
          </a:p>
          <a:p>
            <a:pPr marL="514350" indent="-514350" algn="just">
              <a:lnSpc>
                <a:spcPct val="120000"/>
              </a:lnSpc>
              <a:buNone/>
            </a:pPr>
            <a:r>
              <a:rPr lang="en-GB" dirty="0" smtClean="0">
                <a:latin typeface="Perpetua" pitchFamily="18" charset="0"/>
              </a:rPr>
              <a:t>	A water system should be designed to support extreme conditions and require little maintenance to reduce the cost to the community and increase its sustainability.</a:t>
            </a:r>
          </a:p>
          <a:p>
            <a:pPr marL="514350" indent="-514350" algn="just">
              <a:lnSpc>
                <a:spcPct val="120000"/>
              </a:lnSpc>
              <a:buNone/>
            </a:pPr>
            <a:r>
              <a:rPr lang="en-GB" dirty="0" smtClean="0">
                <a:latin typeface="Perpetua" pitchFamily="18" charset="0"/>
              </a:rPr>
              <a:t>2.   	</a:t>
            </a:r>
            <a:r>
              <a:rPr lang="en-GB" b="1" dirty="0" smtClean="0">
                <a:latin typeface="Perpetua" pitchFamily="18" charset="0"/>
              </a:rPr>
              <a:t>Reliability, </a:t>
            </a:r>
            <a:r>
              <a:rPr lang="en-GB" dirty="0" smtClean="0">
                <a:latin typeface="Perpetua" pitchFamily="18" charset="0"/>
              </a:rPr>
              <a:t>it’s the </a:t>
            </a:r>
            <a:r>
              <a:rPr lang="en-GB" b="1" dirty="0" smtClean="0">
                <a:latin typeface="Perpetua" pitchFamily="18" charset="0"/>
              </a:rPr>
              <a:t>ability </a:t>
            </a:r>
            <a:r>
              <a:rPr lang="en-GB" dirty="0" smtClean="0">
                <a:latin typeface="Perpetua" pitchFamily="18" charset="0"/>
              </a:rPr>
              <a:t>of the service or product to perform as intended </a:t>
            </a:r>
            <a:r>
              <a:rPr lang="en-GB" b="1" dirty="0" smtClean="0">
                <a:latin typeface="Perpetua" pitchFamily="18" charset="0"/>
              </a:rPr>
              <a:t>under normal conditions without unacceptable failures</a:t>
            </a:r>
            <a:r>
              <a:rPr lang="en-GB" dirty="0" smtClean="0">
                <a:latin typeface="Perpetua" pitchFamily="18" charset="0"/>
              </a:rPr>
              <a:t>.</a:t>
            </a:r>
          </a:p>
          <a:p>
            <a:pPr algn="just">
              <a:lnSpc>
                <a:spcPct val="120000"/>
              </a:lnSpc>
              <a:buNone/>
            </a:pPr>
            <a:r>
              <a:rPr lang="en-GB" dirty="0" smtClean="0">
                <a:latin typeface="Perpetua" pitchFamily="18" charset="0"/>
              </a:rPr>
              <a:t>	Material used for blood testing should be able to provide the information in a consistent and dependable manner that will help identify critical diseases. The trust of the beneficiaries depend on the quality of the tests</a:t>
            </a:r>
            <a:r>
              <a:rPr lang="en-GB" dirty="0" smtClean="0">
                <a:latin typeface="Garamond" pitchFamily="18" charset="0"/>
              </a:rPr>
              <a:t>. </a:t>
            </a:r>
          </a:p>
        </p:txBody>
      </p:sp>
      <p:sp>
        <p:nvSpPr>
          <p:cNvPr id="4" name="Date Placeholder 3"/>
          <p:cNvSpPr>
            <a:spLocks noGrp="1"/>
          </p:cNvSpPr>
          <p:nvPr>
            <p:ph type="dt" sz="half" idx="10"/>
          </p:nvPr>
        </p:nvSpPr>
        <p:spPr/>
        <p:txBody>
          <a:bodyPr/>
          <a:lstStyle/>
          <a:p>
            <a:fld id="{C360E50B-1677-42EB-86B1-13C2EE3B815A}"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4972072"/>
          </a:xfrm>
        </p:spPr>
        <p:txBody>
          <a:bodyPr>
            <a:normAutofit fontScale="62500" lnSpcReduction="20000"/>
          </a:bodyPr>
          <a:lstStyle/>
          <a:p>
            <a:pPr marL="514350" indent="-514350" algn="just">
              <a:lnSpc>
                <a:spcPct val="120000"/>
              </a:lnSpc>
              <a:buAutoNum type="arabicPeriod" startAt="3"/>
            </a:pPr>
            <a:r>
              <a:rPr lang="en-GB" b="1" dirty="0" smtClean="0">
                <a:latin typeface="Perpetua" pitchFamily="18" charset="0"/>
              </a:rPr>
              <a:t>Relevance</a:t>
            </a:r>
            <a:r>
              <a:rPr lang="en-GB" dirty="0" smtClean="0">
                <a:latin typeface="Perpetua" pitchFamily="18" charset="0"/>
              </a:rPr>
              <a:t>, it’s the characteristic of how a product or service meets </a:t>
            </a:r>
            <a:r>
              <a:rPr lang="en-GB" b="1" dirty="0" smtClean="0">
                <a:latin typeface="Perpetua" pitchFamily="18" charset="0"/>
              </a:rPr>
              <a:t>the actual needs of the beneficiaries</a:t>
            </a:r>
            <a:r>
              <a:rPr lang="en-GB" dirty="0" smtClean="0">
                <a:latin typeface="Perpetua" pitchFamily="18" charset="0"/>
              </a:rPr>
              <a:t>, it should be pertinent, applicable, and appropriate to its intended use or application</a:t>
            </a:r>
          </a:p>
          <a:p>
            <a:pPr marL="514350" indent="-514350" algn="just">
              <a:lnSpc>
                <a:spcPct val="120000"/>
              </a:lnSpc>
              <a:buAutoNum type="arabicPeriod" startAt="3"/>
            </a:pPr>
            <a:r>
              <a:rPr lang="en-GB" b="1" dirty="0" smtClean="0">
                <a:latin typeface="Perpetua" pitchFamily="18" charset="0"/>
              </a:rPr>
              <a:t> Timeliness, </a:t>
            </a:r>
            <a:r>
              <a:rPr lang="en-GB" dirty="0" smtClean="0">
                <a:latin typeface="Perpetua" pitchFamily="18" charset="0"/>
              </a:rPr>
              <a:t>how the product or service is delivered in time to solve the problems when its needed and not after, this is a crucial characteristic for health and emergency relief work</a:t>
            </a:r>
          </a:p>
          <a:p>
            <a:pPr marL="514350" indent="-514350" algn="just">
              <a:lnSpc>
                <a:spcPct val="120000"/>
              </a:lnSpc>
              <a:buAutoNum type="arabicPeriod" startAt="3"/>
            </a:pPr>
            <a:r>
              <a:rPr lang="en-GB" b="1" dirty="0" smtClean="0">
                <a:latin typeface="Perpetua" pitchFamily="18" charset="0"/>
              </a:rPr>
              <a:t>Suitability, </a:t>
            </a:r>
            <a:r>
              <a:rPr lang="en-GB" dirty="0" smtClean="0">
                <a:latin typeface="Perpetua" pitchFamily="18" charset="0"/>
              </a:rPr>
              <a:t>defines the </a:t>
            </a:r>
            <a:r>
              <a:rPr lang="en-GB" b="1" dirty="0" smtClean="0">
                <a:latin typeface="Perpetua" pitchFamily="18" charset="0"/>
              </a:rPr>
              <a:t>fitness of its use</a:t>
            </a:r>
            <a:r>
              <a:rPr lang="en-GB" dirty="0" smtClean="0">
                <a:latin typeface="Perpetua" pitchFamily="18" charset="0"/>
              </a:rPr>
              <a:t>, it appropriateness and correctness, the agriculture equipment must be designed to operate on the soul conditions the beneficiaries will use it on.</a:t>
            </a:r>
          </a:p>
          <a:p>
            <a:pPr marL="514350" indent="-514350" algn="just">
              <a:lnSpc>
                <a:spcPct val="120000"/>
              </a:lnSpc>
              <a:buAutoNum type="arabicPeriod" startAt="3"/>
            </a:pPr>
            <a:r>
              <a:rPr lang="en-GB" b="1" dirty="0" smtClean="0">
                <a:latin typeface="Perpetua" pitchFamily="18" charset="0"/>
              </a:rPr>
              <a:t>Completeness, </a:t>
            </a:r>
            <a:r>
              <a:rPr lang="en-GB" dirty="0" smtClean="0">
                <a:latin typeface="Perpetua" pitchFamily="18" charset="0"/>
              </a:rPr>
              <a:t>the quality that the service is complete and includes </a:t>
            </a:r>
            <a:r>
              <a:rPr lang="en-GB" b="1" dirty="0" smtClean="0">
                <a:latin typeface="Perpetua" pitchFamily="18" charset="0"/>
              </a:rPr>
              <a:t>all the entire scope of services</a:t>
            </a:r>
            <a:r>
              <a:rPr lang="en-GB" dirty="0" smtClean="0">
                <a:latin typeface="Perpetua" pitchFamily="18" charset="0"/>
              </a:rPr>
              <a:t>. Training sessions should be complete and include all the material needed to build a desired skill or knowledge</a:t>
            </a:r>
          </a:p>
          <a:p>
            <a:pPr marL="514350" indent="-514350" algn="just">
              <a:lnSpc>
                <a:spcPct val="120000"/>
              </a:lnSpc>
              <a:buAutoNum type="arabicPeriod" startAt="3"/>
            </a:pPr>
            <a:r>
              <a:rPr lang="en-GB" dirty="0" smtClean="0">
                <a:latin typeface="Perpetua" pitchFamily="18" charset="0"/>
              </a:rPr>
              <a:t> </a:t>
            </a:r>
            <a:r>
              <a:rPr lang="en-GB" b="1" dirty="0" smtClean="0">
                <a:latin typeface="Perpetua" pitchFamily="18" charset="0"/>
              </a:rPr>
              <a:t>Consistency, </a:t>
            </a:r>
            <a:r>
              <a:rPr lang="en-GB" dirty="0" smtClean="0">
                <a:latin typeface="Perpetua" pitchFamily="18" charset="0"/>
              </a:rPr>
              <a:t>services are </a:t>
            </a:r>
            <a:r>
              <a:rPr lang="en-GB" b="1" dirty="0" smtClean="0">
                <a:latin typeface="Perpetua" pitchFamily="18" charset="0"/>
              </a:rPr>
              <a:t>delivered in the same way for every beneficiary.</a:t>
            </a:r>
            <a:r>
              <a:rPr lang="en-GB" dirty="0" smtClean="0">
                <a:latin typeface="Perpetua" pitchFamily="18" charset="0"/>
              </a:rPr>
              <a:t> Clinical tests need to be done using the same procedure for every patient.</a:t>
            </a:r>
          </a:p>
          <a:p>
            <a:endParaRPr lang="en-GB" dirty="0"/>
          </a:p>
        </p:txBody>
      </p:sp>
      <p:sp>
        <p:nvSpPr>
          <p:cNvPr id="4" name="Date Placeholder 3"/>
          <p:cNvSpPr>
            <a:spLocks noGrp="1"/>
          </p:cNvSpPr>
          <p:nvPr>
            <p:ph type="dt" sz="half" idx="10"/>
          </p:nvPr>
        </p:nvSpPr>
        <p:spPr/>
        <p:txBody>
          <a:bodyPr/>
          <a:lstStyle/>
          <a:p>
            <a:fld id="{0DB7B485-A201-492F-B23F-1FE187A255D7}"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35</a:t>
            </a:fld>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77500" lnSpcReduction="20000"/>
          </a:bodyPr>
          <a:lstStyle/>
          <a:p>
            <a:pPr algn="just">
              <a:lnSpc>
                <a:spcPct val="120000"/>
              </a:lnSpc>
            </a:pPr>
            <a:r>
              <a:rPr lang="en-GB" dirty="0" smtClean="0">
                <a:latin typeface="Perpetua" pitchFamily="18" charset="0"/>
              </a:rPr>
              <a:t>Quality characteristics are not limited to the material, equipment or service delivered to the beneficiaries, but also applies to the material, equipment and services the project staff uses to deliver the project outputs.</a:t>
            </a:r>
          </a:p>
          <a:p>
            <a:pPr algn="just">
              <a:lnSpc>
                <a:spcPct val="120000"/>
              </a:lnSpc>
            </a:pPr>
            <a:endParaRPr lang="en-GB" dirty="0" smtClean="0">
              <a:latin typeface="Perpetua" pitchFamily="18" charset="0"/>
            </a:endParaRPr>
          </a:p>
          <a:p>
            <a:pPr algn="just">
              <a:lnSpc>
                <a:spcPct val="120000"/>
              </a:lnSpc>
            </a:pPr>
            <a:r>
              <a:rPr lang="en-GB" dirty="0" smtClean="0">
                <a:latin typeface="Perpetua" pitchFamily="18" charset="0"/>
              </a:rPr>
              <a:t> These include the vehicles, computers, various equipment and tools and consulting services the project purchases and uses to carry out its activities.</a:t>
            </a:r>
          </a:p>
          <a:p>
            <a:pPr algn="just">
              <a:lnSpc>
                <a:spcPct val="120000"/>
              </a:lnSpc>
            </a:pPr>
            <a:endParaRPr lang="en-GB" dirty="0" smtClean="0">
              <a:latin typeface="Perpetua" pitchFamily="18" charset="0"/>
            </a:endParaRPr>
          </a:p>
          <a:p>
            <a:pPr algn="just">
              <a:lnSpc>
                <a:spcPct val="120000"/>
              </a:lnSpc>
            </a:pPr>
            <a:r>
              <a:rPr lang="en-GB" dirty="0" smtClean="0">
                <a:latin typeface="Perpetua" pitchFamily="18" charset="0"/>
              </a:rPr>
              <a:t>Quality characteristics must be included in </a:t>
            </a:r>
            <a:r>
              <a:rPr lang="en-GB" b="1" dirty="0" smtClean="0">
                <a:latin typeface="Perpetua" pitchFamily="18" charset="0"/>
              </a:rPr>
              <a:t>all material, equipment and services </a:t>
            </a:r>
            <a:r>
              <a:rPr lang="en-GB" dirty="0" smtClean="0">
                <a:latin typeface="Perpetua" pitchFamily="18" charset="0"/>
              </a:rPr>
              <a:t>the project will purchase, the procurement officers must have a complete description of what is required by the project, otherwise a procurement office may purchase the goods or services based on her or his information of the product.</a:t>
            </a:r>
            <a:endParaRPr lang="en-GB" dirty="0">
              <a:latin typeface="Perpetua" pitchFamily="18" charset="0"/>
            </a:endParaRPr>
          </a:p>
        </p:txBody>
      </p:sp>
      <p:sp>
        <p:nvSpPr>
          <p:cNvPr id="4" name="Date Placeholder 3"/>
          <p:cNvSpPr>
            <a:spLocks noGrp="1"/>
          </p:cNvSpPr>
          <p:nvPr>
            <p:ph type="dt" sz="half" idx="10"/>
          </p:nvPr>
        </p:nvSpPr>
        <p:spPr/>
        <p:txBody>
          <a:bodyPr/>
          <a:lstStyle/>
          <a:p>
            <a:fld id="{3D80F3A8-A559-4989-8BB6-FCE194C29DF9}"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36</a:t>
            </a:fld>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Illustration </a:t>
            </a:r>
            <a:endParaRPr lang="en-GB" dirty="0"/>
          </a:p>
        </p:txBody>
      </p:sp>
      <p:sp>
        <p:nvSpPr>
          <p:cNvPr id="3" name="Content Placeholder 2"/>
          <p:cNvSpPr>
            <a:spLocks noGrp="1"/>
          </p:cNvSpPr>
          <p:nvPr>
            <p:ph sz="quarter" idx="1"/>
          </p:nvPr>
        </p:nvSpPr>
        <p:spPr>
          <a:xfrm>
            <a:off x="571472" y="1600200"/>
            <a:ext cx="8153400" cy="5257800"/>
          </a:xfrm>
        </p:spPr>
        <p:txBody>
          <a:bodyPr>
            <a:normAutofit fontScale="92500" lnSpcReduction="10000"/>
          </a:bodyPr>
          <a:lstStyle/>
          <a:p>
            <a:pPr algn="just">
              <a:buNone/>
            </a:pPr>
            <a:r>
              <a:rPr lang="en-GB" b="1" dirty="0" smtClean="0">
                <a:latin typeface="Garamond" pitchFamily="18" charset="0"/>
              </a:rPr>
              <a:t>	W</a:t>
            </a:r>
            <a:r>
              <a:rPr lang="en-GB" sz="2600" b="1" dirty="0" smtClean="0">
                <a:latin typeface="Perpetua" pitchFamily="18" charset="0"/>
              </a:rPr>
              <a:t>hat went wrong – </a:t>
            </a:r>
          </a:p>
          <a:p>
            <a:pPr algn="just"/>
            <a:r>
              <a:rPr lang="en-GB" sz="2600" dirty="0" smtClean="0">
                <a:latin typeface="Perpetua" pitchFamily="18" charset="0"/>
              </a:rPr>
              <a:t>A project requested the purchase of 1000 tents for a community displaced by floods, the purchase request had no specifications for its intended use (suitability), and resistance (performance). The procurement officer only knew that the tents were needed as soon as possible( timeliness), so he purchased, based on his knowledge of what a tent looks like, 1000 camping tents, they were delivered to the refugee camps on the requested timeframe, and the project manager was happy. But the next day all families that received the tents were complaining that they were not good for the cold nights and too small to accommodate their extended families. The project purchased the tents under budget and within the specified timeframe but the beneficiaries rejected them because they did not meet their needs (quality)</a:t>
            </a:r>
            <a:endParaRPr lang="en-GB" sz="2600" dirty="0">
              <a:latin typeface="Perpetua" pitchFamily="18" charset="0"/>
            </a:endParaRPr>
          </a:p>
        </p:txBody>
      </p:sp>
      <p:sp>
        <p:nvSpPr>
          <p:cNvPr id="4" name="Date Placeholder 3"/>
          <p:cNvSpPr>
            <a:spLocks noGrp="1"/>
          </p:cNvSpPr>
          <p:nvPr>
            <p:ph type="dt" sz="half" idx="10"/>
          </p:nvPr>
        </p:nvSpPr>
        <p:spPr/>
        <p:txBody>
          <a:bodyPr/>
          <a:lstStyle/>
          <a:p>
            <a:fld id="{56250FB0-DBDB-4219-A528-EF6D81FD410E}"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2.4. </a:t>
            </a:r>
            <a:r>
              <a:rPr lang="en-GB" dirty="0" smtClean="0">
                <a:latin typeface="Garamond" pitchFamily="18" charset="0"/>
              </a:rPr>
              <a:t>Quality Management Plan</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lnSpcReduction="10000"/>
          </a:bodyPr>
          <a:lstStyle/>
          <a:p>
            <a:pPr algn="just">
              <a:lnSpc>
                <a:spcPct val="120000"/>
              </a:lnSpc>
            </a:pPr>
            <a:r>
              <a:rPr lang="en-GB" dirty="0" smtClean="0">
                <a:latin typeface="Perpetua" pitchFamily="18" charset="0"/>
              </a:rPr>
              <a:t>The basic document for project quality is the quality management plan.</a:t>
            </a:r>
          </a:p>
          <a:p>
            <a:pPr algn="just">
              <a:lnSpc>
                <a:spcPct val="120000"/>
              </a:lnSpc>
            </a:pPr>
            <a:r>
              <a:rPr lang="en-GB" dirty="0" smtClean="0">
                <a:latin typeface="Perpetua" pitchFamily="18" charset="0"/>
              </a:rPr>
              <a:t> It is one of the several subordinate management plans within the project plan.</a:t>
            </a:r>
          </a:p>
          <a:p>
            <a:pPr algn="just">
              <a:lnSpc>
                <a:spcPct val="120000"/>
              </a:lnSpc>
            </a:pPr>
            <a:r>
              <a:rPr lang="en-GB" dirty="0" smtClean="0">
                <a:latin typeface="Perpetua" pitchFamily="18" charset="0"/>
              </a:rPr>
              <a:t> It may be best for project teams to craft an individual quality management plan that fits the needs of the project.</a:t>
            </a:r>
          </a:p>
          <a:p>
            <a:pPr algn="just">
              <a:lnSpc>
                <a:spcPct val="120000"/>
              </a:lnSpc>
            </a:pPr>
            <a:r>
              <a:rPr lang="en-GB" dirty="0" smtClean="0">
                <a:latin typeface="Perpetua" pitchFamily="18" charset="0"/>
              </a:rPr>
              <a:t> </a:t>
            </a:r>
          </a:p>
          <a:p>
            <a:pPr algn="just">
              <a:lnSpc>
                <a:spcPct val="120000"/>
              </a:lnSpc>
            </a:pPr>
            <a:endParaRPr lang="en-GB" b="1" dirty="0">
              <a:latin typeface="Perpetua" pitchFamily="18" charset="0"/>
            </a:endParaRPr>
          </a:p>
        </p:txBody>
      </p:sp>
      <p:sp>
        <p:nvSpPr>
          <p:cNvPr id="4" name="Date Placeholder 3"/>
          <p:cNvSpPr>
            <a:spLocks noGrp="1"/>
          </p:cNvSpPr>
          <p:nvPr>
            <p:ph type="dt" sz="half" idx="10"/>
          </p:nvPr>
        </p:nvSpPr>
        <p:spPr/>
        <p:txBody>
          <a:bodyPr/>
          <a:lstStyle/>
          <a:p>
            <a:fld id="{208B61BF-CCBB-41F9-AFC3-9679316C07CC}"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38</a:t>
            </a:fld>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Quality Plan </a:t>
            </a:r>
            <a:endParaRPr lang="en-GB" dirty="0"/>
          </a:p>
        </p:txBody>
      </p:sp>
      <p:sp>
        <p:nvSpPr>
          <p:cNvPr id="3" name="Content Placeholder 2"/>
          <p:cNvSpPr>
            <a:spLocks noGrp="1"/>
          </p:cNvSpPr>
          <p:nvPr>
            <p:ph sz="quarter" idx="1"/>
          </p:nvPr>
        </p:nvSpPr>
        <p:spPr>
          <a:xfrm>
            <a:off x="612648" y="1214422"/>
            <a:ext cx="8153400" cy="4881578"/>
          </a:xfrm>
        </p:spPr>
        <p:txBody>
          <a:bodyPr>
            <a:noAutofit/>
          </a:bodyPr>
          <a:lstStyle/>
          <a:p>
            <a:r>
              <a:rPr lang="en-GB" sz="2000" dirty="0" smtClean="0">
                <a:latin typeface="Perpetua" pitchFamily="18" charset="0"/>
              </a:rPr>
              <a:t>A quality plan is a document, or several documents, that together specify </a:t>
            </a:r>
            <a:r>
              <a:rPr lang="en-GB" sz="2000" b="1" dirty="0" smtClean="0">
                <a:latin typeface="Perpetua" pitchFamily="18" charset="0"/>
              </a:rPr>
              <a:t>quality standards, practices, resources, specifications, and the sequence of activities relevant to a particular product, service, project, or contract. </a:t>
            </a:r>
          </a:p>
          <a:p>
            <a:r>
              <a:rPr lang="en-GB" sz="2000" dirty="0" smtClean="0">
                <a:latin typeface="Perpetua" pitchFamily="18" charset="0"/>
              </a:rPr>
              <a:t>Quality plans should define:</a:t>
            </a:r>
          </a:p>
          <a:p>
            <a:pPr marL="548640" lvl="1">
              <a:spcBef>
                <a:spcPts val="0"/>
              </a:spcBef>
              <a:buFont typeface="+mj-lt"/>
              <a:buAutoNum type="arabicPeriod"/>
            </a:pPr>
            <a:r>
              <a:rPr lang="en-GB" sz="1800" dirty="0" smtClean="0">
                <a:latin typeface="Perpetua" pitchFamily="18" charset="0"/>
              </a:rPr>
              <a:t>Objectives to be attained (for example, characteristics or specifications, uniformity, effectiveness, aesthetics, cycle time, cost, natural resources, utilization, yield, dependability, and so on)</a:t>
            </a:r>
          </a:p>
          <a:p>
            <a:pPr marL="548640" lvl="1">
              <a:spcBef>
                <a:spcPts val="0"/>
              </a:spcBef>
              <a:buFont typeface="+mj-lt"/>
              <a:buAutoNum type="arabicPeriod"/>
            </a:pPr>
            <a:r>
              <a:rPr lang="en-GB" sz="1800" dirty="0" smtClean="0">
                <a:latin typeface="Perpetua" pitchFamily="18" charset="0"/>
              </a:rPr>
              <a:t>Steps in the processes that constitute the operating practice or procedures of the organization</a:t>
            </a:r>
          </a:p>
          <a:p>
            <a:pPr marL="548640" lvl="1">
              <a:spcBef>
                <a:spcPts val="0"/>
              </a:spcBef>
              <a:buFont typeface="+mj-lt"/>
              <a:buAutoNum type="arabicPeriod"/>
            </a:pPr>
            <a:r>
              <a:rPr lang="en-GB" sz="1800" dirty="0" smtClean="0">
                <a:latin typeface="Perpetua" pitchFamily="18" charset="0"/>
              </a:rPr>
              <a:t>Allocation of responsibilities, authority, and resources during the different phases of the process or project</a:t>
            </a:r>
          </a:p>
          <a:p>
            <a:pPr marL="548640" lvl="1">
              <a:spcBef>
                <a:spcPts val="0"/>
              </a:spcBef>
              <a:buFont typeface="+mj-lt"/>
              <a:buAutoNum type="arabicPeriod"/>
            </a:pPr>
            <a:r>
              <a:rPr lang="en-GB" sz="1800" dirty="0" smtClean="0">
                <a:latin typeface="Perpetua" pitchFamily="18" charset="0"/>
              </a:rPr>
              <a:t>Specific documented standards, practices, procedures, and instructions to be applied</a:t>
            </a:r>
          </a:p>
          <a:p>
            <a:pPr marL="548640" lvl="1">
              <a:spcBef>
                <a:spcPts val="0"/>
              </a:spcBef>
              <a:buFont typeface="+mj-lt"/>
              <a:buAutoNum type="arabicPeriod"/>
            </a:pPr>
            <a:r>
              <a:rPr lang="en-GB" sz="1800" dirty="0" smtClean="0">
                <a:latin typeface="Perpetua" pitchFamily="18" charset="0"/>
              </a:rPr>
              <a:t>Suitable testing, inspection, examination, and audit programs at appropriate stages</a:t>
            </a:r>
          </a:p>
          <a:p>
            <a:pPr marL="548640" lvl="1">
              <a:spcBef>
                <a:spcPts val="0"/>
              </a:spcBef>
              <a:buFont typeface="+mj-lt"/>
              <a:buAutoNum type="arabicPeriod"/>
            </a:pPr>
            <a:r>
              <a:rPr lang="en-GB" sz="1800" dirty="0" smtClean="0">
                <a:latin typeface="Perpetua" pitchFamily="18" charset="0"/>
              </a:rPr>
              <a:t>A documented procedure for changes and modifications to a quality plan as a process is improved</a:t>
            </a:r>
          </a:p>
          <a:p>
            <a:pPr marL="548640" lvl="1">
              <a:spcBef>
                <a:spcPts val="0"/>
              </a:spcBef>
              <a:buFont typeface="+mj-lt"/>
              <a:buAutoNum type="arabicPeriod"/>
            </a:pPr>
            <a:r>
              <a:rPr lang="en-GB" sz="1800" dirty="0" smtClean="0">
                <a:latin typeface="Perpetua" pitchFamily="18" charset="0"/>
              </a:rPr>
              <a:t>A method for measuring the achievement of the quality objectives</a:t>
            </a:r>
          </a:p>
          <a:p>
            <a:pPr marL="548640" lvl="1">
              <a:spcBef>
                <a:spcPts val="0"/>
              </a:spcBef>
              <a:buFont typeface="+mj-lt"/>
              <a:buAutoNum type="arabicPeriod"/>
            </a:pPr>
            <a:r>
              <a:rPr lang="en-GB" sz="1800" dirty="0" smtClean="0">
                <a:latin typeface="Perpetua" pitchFamily="18" charset="0"/>
              </a:rPr>
              <a:t>Other actions necessary to meet the objectives</a:t>
            </a:r>
          </a:p>
          <a:p>
            <a:endParaRPr lang="en-GB" sz="2000" dirty="0">
              <a:latin typeface="Perpetua" pitchFamily="18" charset="0"/>
            </a:endParaRPr>
          </a:p>
        </p:txBody>
      </p:sp>
      <p:sp>
        <p:nvSpPr>
          <p:cNvPr id="4" name="Date Placeholder 3"/>
          <p:cNvSpPr>
            <a:spLocks noGrp="1"/>
          </p:cNvSpPr>
          <p:nvPr>
            <p:ph type="dt" sz="half" idx="10"/>
          </p:nvPr>
        </p:nvSpPr>
        <p:spPr/>
        <p:txBody>
          <a:bodyPr/>
          <a:lstStyle/>
          <a:p>
            <a:fld id="{1ED663E1-21AF-4025-99DA-D4EB3C0DB6D6}"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39</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70000" lnSpcReduction="20000"/>
          </a:bodyPr>
          <a:lstStyle/>
          <a:p>
            <a:pPr>
              <a:buNone/>
            </a:pPr>
            <a:r>
              <a:rPr lang="en-GB" dirty="0" smtClean="0">
                <a:latin typeface="Perpetua" pitchFamily="18" charset="0"/>
              </a:rPr>
              <a:t>Quality objectives </a:t>
            </a:r>
            <a:r>
              <a:rPr lang="en-GB" b="1" dirty="0" smtClean="0">
                <a:latin typeface="Perpetua" pitchFamily="18" charset="0"/>
              </a:rPr>
              <a:t>can be specific </a:t>
            </a:r>
            <a:r>
              <a:rPr lang="en-GB" dirty="0" smtClean="0">
                <a:latin typeface="Perpetua" pitchFamily="18" charset="0"/>
              </a:rPr>
              <a:t>to a </a:t>
            </a:r>
            <a:r>
              <a:rPr lang="en-GB" i="1" dirty="0" smtClean="0">
                <a:latin typeface="Perpetua" pitchFamily="18" charset="0"/>
              </a:rPr>
              <a:t>department, team process or project</a:t>
            </a:r>
            <a:r>
              <a:rPr lang="en-GB" dirty="0" smtClean="0">
                <a:latin typeface="Perpetua" pitchFamily="18" charset="0"/>
              </a:rPr>
              <a:t>.</a:t>
            </a:r>
          </a:p>
          <a:p>
            <a:pPr>
              <a:buNone/>
            </a:pPr>
            <a:endParaRPr lang="en-GB" dirty="0" smtClean="0">
              <a:latin typeface="Perpetua" pitchFamily="18" charset="0"/>
            </a:endParaRPr>
          </a:p>
          <a:p>
            <a:pPr>
              <a:buNone/>
            </a:pPr>
            <a:r>
              <a:rPr lang="en-GB" dirty="0" smtClean="0">
                <a:latin typeface="Perpetua" pitchFamily="18" charset="0"/>
              </a:rPr>
              <a:t>Examples of quality objectives.</a:t>
            </a:r>
          </a:p>
          <a:p>
            <a:pPr>
              <a:buNone/>
            </a:pPr>
            <a:r>
              <a:rPr lang="en-GB" dirty="0" smtClean="0">
                <a:latin typeface="Perpetua" pitchFamily="18" charset="0"/>
              </a:rPr>
              <a:t>1</a:t>
            </a:r>
            <a:r>
              <a:rPr lang="en-GB" b="1" dirty="0" smtClean="0">
                <a:latin typeface="Perpetua" pitchFamily="18" charset="0"/>
              </a:rPr>
              <a:t>. Defects</a:t>
            </a:r>
            <a:r>
              <a:rPr lang="en-GB" dirty="0" smtClean="0">
                <a:latin typeface="Perpetua" pitchFamily="18" charset="0"/>
              </a:rPr>
              <a:t>:  A goal of  conformance to specification such as 0.1%  of items failing quality control and 0% of produce to being shipped with a defect.</a:t>
            </a:r>
          </a:p>
          <a:p>
            <a:pPr>
              <a:buNone/>
            </a:pPr>
            <a:r>
              <a:rPr lang="en-GB" dirty="0" smtClean="0">
                <a:latin typeface="Perpetua" pitchFamily="18" charset="0"/>
              </a:rPr>
              <a:t>2. </a:t>
            </a:r>
            <a:r>
              <a:rPr lang="en-GB" b="1" dirty="0" smtClean="0">
                <a:latin typeface="Perpetua" pitchFamily="18" charset="0"/>
              </a:rPr>
              <a:t>Durability</a:t>
            </a:r>
            <a:r>
              <a:rPr lang="en-GB" dirty="0" smtClean="0">
                <a:latin typeface="Perpetua" pitchFamily="18" charset="0"/>
              </a:rPr>
              <a:t>: a target for minimum durability of a product such as 20,000 hours of use</a:t>
            </a:r>
          </a:p>
          <a:p>
            <a:pPr>
              <a:buNone/>
            </a:pPr>
            <a:r>
              <a:rPr lang="en-GB" dirty="0" smtClean="0">
                <a:latin typeface="Perpetua" pitchFamily="18" charset="0"/>
              </a:rPr>
              <a:t>3</a:t>
            </a:r>
            <a:r>
              <a:rPr lang="en-GB" b="1" dirty="0" smtClean="0">
                <a:latin typeface="Perpetua" pitchFamily="18" charset="0"/>
              </a:rPr>
              <a:t>. Efficiency </a:t>
            </a:r>
            <a:r>
              <a:rPr lang="en-GB" dirty="0" smtClean="0">
                <a:latin typeface="Perpetua" pitchFamily="18" charset="0"/>
              </a:rPr>
              <a:t>: efficiency of products and services. </a:t>
            </a:r>
            <a:r>
              <a:rPr lang="en-GB" dirty="0" err="1" smtClean="0">
                <a:latin typeface="Perpetua" pitchFamily="18" charset="0"/>
              </a:rPr>
              <a:t>Eg</a:t>
            </a:r>
            <a:r>
              <a:rPr lang="en-GB" dirty="0" smtClean="0">
                <a:latin typeface="Perpetua" pitchFamily="18" charset="0"/>
              </a:rPr>
              <a:t>. A conversation efficiency goal for solar panels.</a:t>
            </a:r>
          </a:p>
          <a:p>
            <a:pPr>
              <a:buNone/>
            </a:pPr>
            <a:r>
              <a:rPr lang="en-GB" dirty="0" smtClean="0">
                <a:latin typeface="Perpetua" pitchFamily="18" charset="0"/>
              </a:rPr>
              <a:t>4. </a:t>
            </a:r>
            <a:r>
              <a:rPr lang="en-GB" b="1" dirty="0" smtClean="0">
                <a:latin typeface="Perpetua" pitchFamily="18" charset="0"/>
              </a:rPr>
              <a:t>Performance</a:t>
            </a:r>
            <a:r>
              <a:rPr lang="en-GB" dirty="0" smtClean="0">
                <a:latin typeface="Perpetua" pitchFamily="18" charset="0"/>
              </a:rPr>
              <a:t>:  as measured by a figure of merit ( a particular metric that is used to judge the </a:t>
            </a:r>
            <a:r>
              <a:rPr lang="en-GB" b="1" dirty="0" smtClean="0">
                <a:latin typeface="Perpetua" pitchFamily="18" charset="0"/>
              </a:rPr>
              <a:t>value of the product </a:t>
            </a:r>
            <a:r>
              <a:rPr lang="en-GB" i="1" dirty="0" smtClean="0">
                <a:latin typeface="Perpetua" pitchFamily="18" charset="0"/>
              </a:rPr>
              <a:t>[fuels efficiency by miles per gallon]).</a:t>
            </a:r>
          </a:p>
          <a:p>
            <a:pPr>
              <a:buNone/>
            </a:pPr>
            <a:r>
              <a:rPr lang="en-GB" dirty="0" smtClean="0">
                <a:latin typeface="Perpetua" pitchFamily="18" charset="0"/>
              </a:rPr>
              <a:t>5. </a:t>
            </a:r>
            <a:r>
              <a:rPr lang="en-GB" b="1" dirty="0" smtClean="0">
                <a:latin typeface="Perpetua" pitchFamily="18" charset="0"/>
              </a:rPr>
              <a:t>Timeliness;</a:t>
            </a:r>
            <a:r>
              <a:rPr lang="en-GB" dirty="0" smtClean="0">
                <a:latin typeface="Perpetua" pitchFamily="18" charset="0"/>
              </a:rPr>
              <a:t> on time performance such as a train line with  a goal of less than 0.1% late arrivals.</a:t>
            </a:r>
          </a:p>
          <a:p>
            <a:pPr>
              <a:buNone/>
            </a:pPr>
            <a:r>
              <a:rPr lang="en-GB" dirty="0" smtClean="0">
                <a:latin typeface="Perpetua" pitchFamily="18" charset="0"/>
              </a:rPr>
              <a:t>6</a:t>
            </a:r>
            <a:r>
              <a:rPr lang="en-GB" b="1" dirty="0" smtClean="0">
                <a:latin typeface="Perpetua" pitchFamily="18" charset="0"/>
              </a:rPr>
              <a:t>. Stability</a:t>
            </a:r>
            <a:r>
              <a:rPr lang="en-GB" dirty="0" smtClean="0">
                <a:latin typeface="Perpetua" pitchFamily="18" charset="0"/>
              </a:rPr>
              <a:t>: as measured by incident is; software as a service target to reduce production incidents (failed event) by 30%. </a:t>
            </a:r>
          </a:p>
        </p:txBody>
      </p:sp>
      <p:sp>
        <p:nvSpPr>
          <p:cNvPr id="4" name="Date Placeholder 3"/>
          <p:cNvSpPr>
            <a:spLocks noGrp="1"/>
          </p:cNvSpPr>
          <p:nvPr>
            <p:ph type="dt" sz="half" idx="10"/>
          </p:nvPr>
        </p:nvSpPr>
        <p:spPr/>
        <p:txBody>
          <a:bodyPr/>
          <a:lstStyle/>
          <a:p>
            <a:fld id="{5363E0BD-FF08-44C9-AA4B-084C9AE02F42}"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4</a:t>
            </a:fld>
            <a:endParaRPr lang="en-GB"/>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a:r>
              <a:rPr lang="en-GB" dirty="0" smtClean="0">
                <a:latin typeface="Perpetua" pitchFamily="18" charset="0"/>
              </a:rPr>
              <a:t>At the highest level, quality goals and plans should be integrated with overall strategic plans of the organization. As organizational objectives and plans are deployed throughout the organization, each function fashions its own best way for contributing to the top-level goals and objectives.</a:t>
            </a:r>
          </a:p>
          <a:p>
            <a:endParaRPr lang="en-GB" dirty="0" smtClean="0">
              <a:latin typeface="Perpetua" pitchFamily="18" charset="0"/>
            </a:endParaRPr>
          </a:p>
          <a:p>
            <a:pPr algn="just"/>
            <a:r>
              <a:rPr lang="en-GB" dirty="0" smtClean="0">
                <a:latin typeface="Perpetua" pitchFamily="18" charset="0"/>
              </a:rPr>
              <a:t>At lower levels, the quality plan assumes the role of an actionable plan. Such plans may take many different forms depending on the outcome they are to produce. Quality plans may also be represented by more than one type of document to produce a given outcome.</a:t>
            </a:r>
          </a:p>
          <a:p>
            <a:endParaRPr lang="en-US" dirty="0"/>
          </a:p>
        </p:txBody>
      </p:sp>
      <p:sp>
        <p:nvSpPr>
          <p:cNvPr id="4" name="Date Placeholder 3"/>
          <p:cNvSpPr>
            <a:spLocks noGrp="1"/>
          </p:cNvSpPr>
          <p:nvPr>
            <p:ph type="dt" sz="half" idx="10"/>
          </p:nvPr>
        </p:nvSpPr>
        <p:spPr/>
        <p:txBody>
          <a:bodyPr/>
          <a:lstStyle/>
          <a:p>
            <a:fld id="{ACDF87C6-96B2-4D95-BBEC-9F75E81D296F}"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4972072"/>
          </a:xfrm>
        </p:spPr>
        <p:txBody>
          <a:bodyPr>
            <a:noAutofit/>
          </a:bodyPr>
          <a:lstStyle/>
          <a:p>
            <a:pPr algn="just">
              <a:lnSpc>
                <a:spcPct val="120000"/>
              </a:lnSpc>
            </a:pPr>
            <a:r>
              <a:rPr lang="en-GB" dirty="0" smtClean="0">
                <a:latin typeface="Perpetua" pitchFamily="18" charset="0"/>
              </a:rPr>
              <a:t>A general framework for quality management plans includes four elements:</a:t>
            </a:r>
          </a:p>
          <a:p>
            <a:pPr marL="834390" lvl="1" indent="-514350" algn="just">
              <a:lnSpc>
                <a:spcPct val="120000"/>
              </a:lnSpc>
              <a:buFont typeface="+mj-lt"/>
              <a:buAutoNum type="arabicPeriod"/>
            </a:pPr>
            <a:r>
              <a:rPr lang="en-GB" b="1" dirty="0" smtClean="0">
                <a:latin typeface="Perpetua" pitchFamily="18" charset="0"/>
              </a:rPr>
              <a:t>Quality Policy</a:t>
            </a:r>
          </a:p>
          <a:p>
            <a:pPr marL="834390" lvl="1" indent="-514350" algn="just">
              <a:lnSpc>
                <a:spcPct val="120000"/>
              </a:lnSpc>
              <a:buFont typeface="+mj-lt"/>
              <a:buAutoNum type="arabicPeriod"/>
            </a:pPr>
            <a:r>
              <a:rPr lang="en-GB" b="1" dirty="0" smtClean="0">
                <a:latin typeface="Perpetua" pitchFamily="18" charset="0"/>
              </a:rPr>
              <a:t>Who is in charge? </a:t>
            </a:r>
          </a:p>
          <a:p>
            <a:pPr marL="834390" lvl="1" indent="-514350" algn="just">
              <a:lnSpc>
                <a:spcPct val="120000"/>
              </a:lnSpc>
              <a:buFont typeface="+mj-lt"/>
              <a:buAutoNum type="arabicPeriod"/>
            </a:pPr>
            <a:r>
              <a:rPr lang="en-GB" b="1" dirty="0" smtClean="0">
                <a:latin typeface="Perpetua" pitchFamily="18" charset="0"/>
              </a:rPr>
              <a:t>Where are we going? </a:t>
            </a:r>
          </a:p>
          <a:p>
            <a:pPr marL="834390" lvl="1" indent="-514350" algn="just">
              <a:lnSpc>
                <a:spcPct val="120000"/>
              </a:lnSpc>
              <a:buFont typeface="+mj-lt"/>
              <a:buAutoNum type="arabicPeriod"/>
            </a:pPr>
            <a:r>
              <a:rPr lang="en-GB" b="1" dirty="0" smtClean="0">
                <a:latin typeface="Perpetua" pitchFamily="18" charset="0"/>
              </a:rPr>
              <a:t>How are we going to get there? </a:t>
            </a:r>
          </a:p>
        </p:txBody>
      </p:sp>
      <p:sp>
        <p:nvSpPr>
          <p:cNvPr id="4" name="Date Placeholder 3"/>
          <p:cNvSpPr>
            <a:spLocks noGrp="1"/>
          </p:cNvSpPr>
          <p:nvPr>
            <p:ph type="dt" sz="half" idx="10"/>
          </p:nvPr>
        </p:nvSpPr>
        <p:spPr/>
        <p:txBody>
          <a:bodyPr/>
          <a:lstStyle/>
          <a:p>
            <a:fld id="{01EBE896-BB21-4035-9182-B67135347809}"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pPr marL="514350" indent="-514350" algn="just">
              <a:buAutoNum type="arabicPeriod"/>
            </a:pPr>
            <a:r>
              <a:rPr lang="en-GB" sz="3200" b="1" dirty="0" smtClean="0">
                <a:latin typeface="Garamond" pitchFamily="18" charset="0"/>
              </a:rPr>
              <a:t>Quality policy </a:t>
            </a:r>
          </a:p>
          <a:p>
            <a:pPr marL="514350" indent="-514350" algn="just">
              <a:lnSpc>
                <a:spcPct val="120000"/>
              </a:lnSpc>
            </a:pPr>
            <a:r>
              <a:rPr lang="en-GB" sz="3200" dirty="0" smtClean="0">
                <a:latin typeface="Perpetua" pitchFamily="18" charset="0"/>
              </a:rPr>
              <a:t>This expresses the </a:t>
            </a:r>
            <a:r>
              <a:rPr lang="en-GB" sz="3200" b="1" dirty="0" smtClean="0">
                <a:latin typeface="Perpetua" pitchFamily="18" charset="0"/>
              </a:rPr>
              <a:t>intended direction </a:t>
            </a:r>
            <a:r>
              <a:rPr lang="en-GB" sz="3200" dirty="0" smtClean="0">
                <a:latin typeface="Perpetua" pitchFamily="18" charset="0"/>
              </a:rPr>
              <a:t>of a performing organization with regard to quality.</a:t>
            </a:r>
          </a:p>
          <a:p>
            <a:pPr marL="514350" indent="-514350" algn="just">
              <a:lnSpc>
                <a:spcPct val="120000"/>
              </a:lnSpc>
            </a:pPr>
            <a:r>
              <a:rPr lang="en-GB" sz="3200" dirty="0" smtClean="0">
                <a:latin typeface="Perpetua" pitchFamily="18" charset="0"/>
              </a:rPr>
              <a:t>One of the best examples of a clear, concise quality policy is “We shall build good ships here; at a profit if we can, at a loss if we must, but always good ships” (Collis P. Huntington, Newport News Shipbuilding and Dry Dock Company, 1893). </a:t>
            </a:r>
          </a:p>
          <a:p>
            <a:pPr marL="514350" indent="-514350" algn="just">
              <a:lnSpc>
                <a:spcPct val="120000"/>
              </a:lnSpc>
            </a:pPr>
            <a:r>
              <a:rPr lang="en-GB" sz="3200" dirty="0" smtClean="0">
                <a:latin typeface="Perpetua" pitchFamily="18" charset="0"/>
              </a:rPr>
              <a:t>The project team may simply apply the existing organizational quality policy, but only if it is a good fit.</a:t>
            </a:r>
          </a:p>
          <a:p>
            <a:pPr marL="514350" indent="-514350" algn="just">
              <a:lnSpc>
                <a:spcPct val="120000"/>
              </a:lnSpc>
            </a:pPr>
            <a:r>
              <a:rPr lang="en-GB" sz="3200" dirty="0" smtClean="0">
                <a:latin typeface="Perpetua" pitchFamily="18" charset="0"/>
              </a:rPr>
              <a:t> Needs of the project may demand a quality policy that is more specific than a generally stated organizational quality policy.</a:t>
            </a:r>
          </a:p>
          <a:p>
            <a:pPr algn="just"/>
            <a:endParaRPr lang="en-GB" sz="3200" dirty="0" smtClean="0">
              <a:latin typeface="Garamond" pitchFamily="18" charset="0"/>
            </a:endParaRPr>
          </a:p>
          <a:p>
            <a:endParaRPr lang="en-US" dirty="0"/>
          </a:p>
        </p:txBody>
      </p:sp>
      <p:sp>
        <p:nvSpPr>
          <p:cNvPr id="4" name="Date Placeholder 3"/>
          <p:cNvSpPr>
            <a:spLocks noGrp="1"/>
          </p:cNvSpPr>
          <p:nvPr>
            <p:ph type="dt" sz="half" idx="10"/>
          </p:nvPr>
        </p:nvSpPr>
        <p:spPr/>
        <p:txBody>
          <a:bodyPr/>
          <a:lstStyle/>
          <a:p>
            <a:fld id="{BC4E78DF-8188-4F6E-AB2E-4AD7A3034B9C}"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42</a:t>
            </a:fld>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buNone/>
            </a:pPr>
            <a:r>
              <a:rPr lang="en-GB" sz="2400" b="1" dirty="0" smtClean="0">
                <a:latin typeface="Perpetua" pitchFamily="18" charset="0"/>
              </a:rPr>
              <a:t>2. Who is in charge? </a:t>
            </a:r>
          </a:p>
          <a:p>
            <a:pPr algn="just"/>
            <a:r>
              <a:rPr lang="en-GB" sz="2400" dirty="0" smtClean="0">
                <a:latin typeface="Perpetua" pitchFamily="18" charset="0"/>
              </a:rPr>
              <a:t>This question is one of three that lie at the heart of quality management. </a:t>
            </a:r>
          </a:p>
          <a:p>
            <a:pPr algn="just"/>
            <a:r>
              <a:rPr lang="en-GB" sz="2400" dirty="0" smtClean="0">
                <a:latin typeface="Perpetua" pitchFamily="18" charset="0"/>
              </a:rPr>
              <a:t>The answer is neither trivial nor simple; it is not just the name of the project manager. </a:t>
            </a:r>
          </a:p>
          <a:p>
            <a:pPr algn="just"/>
            <a:r>
              <a:rPr lang="en-GB" sz="2400" dirty="0" smtClean="0">
                <a:latin typeface="Perpetua" pitchFamily="18" charset="0"/>
              </a:rPr>
              <a:t>A complete answer — one essential to project success — addresses </a:t>
            </a:r>
            <a:r>
              <a:rPr lang="en-GB" sz="2400" i="1" dirty="0" smtClean="0">
                <a:latin typeface="Perpetua" pitchFamily="18" charset="0"/>
              </a:rPr>
              <a:t>project and organizational infrastructure </a:t>
            </a:r>
            <a:r>
              <a:rPr lang="en-GB" sz="2400" dirty="0" smtClean="0">
                <a:latin typeface="Perpetua" pitchFamily="18" charset="0"/>
              </a:rPr>
              <a:t>and describes </a:t>
            </a:r>
            <a:r>
              <a:rPr lang="en-GB" sz="2400" i="1" dirty="0" smtClean="0">
                <a:latin typeface="Perpetua" pitchFamily="18" charset="0"/>
              </a:rPr>
              <a:t>participants, reporting chains, and responsibilities.</a:t>
            </a:r>
          </a:p>
          <a:p>
            <a:pPr algn="just"/>
            <a:r>
              <a:rPr lang="en-GB" sz="2400" dirty="0" smtClean="0">
                <a:latin typeface="Perpetua" pitchFamily="18" charset="0"/>
              </a:rPr>
              <a:t>There are few more certain paths to project failure than an ambiguous collection of participants in which everyone is in charge, but no one is responsible.</a:t>
            </a:r>
            <a:endParaRPr lang="en-GB" sz="2400" dirty="0">
              <a:latin typeface="Perpetua" pitchFamily="18" charset="0"/>
            </a:endParaRPr>
          </a:p>
        </p:txBody>
      </p:sp>
      <p:sp>
        <p:nvSpPr>
          <p:cNvPr id="4" name="Date Placeholder 3"/>
          <p:cNvSpPr>
            <a:spLocks noGrp="1"/>
          </p:cNvSpPr>
          <p:nvPr>
            <p:ph type="dt" sz="half" idx="10"/>
          </p:nvPr>
        </p:nvSpPr>
        <p:spPr/>
        <p:txBody>
          <a:bodyPr/>
          <a:lstStyle/>
          <a:p>
            <a:fld id="{FCCC579C-A82A-4256-83AA-88DA27E408A1}"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43</a:t>
            </a:fld>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sz="quarter" idx="1"/>
          </p:nvPr>
        </p:nvSpPr>
        <p:spPr/>
        <p:txBody>
          <a:bodyPr>
            <a:normAutofit/>
          </a:bodyPr>
          <a:lstStyle/>
          <a:p>
            <a:pPr algn="just">
              <a:buNone/>
            </a:pPr>
            <a:r>
              <a:rPr lang="en-GB" sz="2400" b="1" dirty="0" smtClean="0">
                <a:latin typeface="Perpetua" pitchFamily="18" charset="0"/>
              </a:rPr>
              <a:t>3. Where are we going? </a:t>
            </a:r>
          </a:p>
          <a:p>
            <a:pPr algn="just">
              <a:buNone/>
            </a:pPr>
            <a:endParaRPr lang="en-GB" sz="2400" b="1" dirty="0" smtClean="0">
              <a:latin typeface="Perpetua" pitchFamily="18" charset="0"/>
            </a:endParaRPr>
          </a:p>
          <a:p>
            <a:pPr algn="just"/>
            <a:r>
              <a:rPr lang="en-GB" sz="2400" dirty="0" smtClean="0">
                <a:latin typeface="Perpetua" pitchFamily="18" charset="0"/>
              </a:rPr>
              <a:t>Managing quality effectively depends on specific performance targets. </a:t>
            </a:r>
          </a:p>
          <a:p>
            <a:pPr algn="just"/>
            <a:r>
              <a:rPr lang="en-GB" sz="2400" i="1" dirty="0" smtClean="0">
                <a:latin typeface="Perpetua" pitchFamily="18" charset="0"/>
              </a:rPr>
              <a:t>Goals provide broad descriptions of what the project is expected to achieve. </a:t>
            </a:r>
          </a:p>
          <a:p>
            <a:pPr algn="just"/>
            <a:r>
              <a:rPr lang="en-GB" sz="2400" i="1" dirty="0" smtClean="0">
                <a:latin typeface="Perpetua" pitchFamily="18" charset="0"/>
              </a:rPr>
              <a:t>Requirements provide more detailed descriptions. </a:t>
            </a:r>
          </a:p>
          <a:p>
            <a:pPr algn="just"/>
            <a:r>
              <a:rPr lang="en-GB" sz="2400" dirty="0" smtClean="0">
                <a:latin typeface="Perpetua" pitchFamily="18" charset="0"/>
              </a:rPr>
              <a:t>Operational definitions, which describe what something is and how it is measured, provide the means for understanding goals and requirements that may be vague or ambiguous</a:t>
            </a:r>
            <a:r>
              <a:rPr lang="en-GB" dirty="0" smtClean="0">
                <a:latin typeface="Garamond" pitchFamily="18" charset="0"/>
              </a:rPr>
              <a:t>.</a:t>
            </a:r>
            <a:endParaRPr lang="en-GB" dirty="0">
              <a:latin typeface="Garamond" pitchFamily="18" charset="0"/>
            </a:endParaRPr>
          </a:p>
        </p:txBody>
      </p:sp>
      <p:sp>
        <p:nvSpPr>
          <p:cNvPr id="4" name="Date Placeholder 3"/>
          <p:cNvSpPr>
            <a:spLocks noGrp="1"/>
          </p:cNvSpPr>
          <p:nvPr>
            <p:ph type="dt" sz="half" idx="10"/>
          </p:nvPr>
        </p:nvSpPr>
        <p:spPr/>
        <p:txBody>
          <a:bodyPr/>
          <a:lstStyle/>
          <a:p>
            <a:fld id="{5DF1F4DA-BFC0-42AC-AF4D-72C666BFE479}"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44</a:t>
            </a:fld>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buNone/>
            </a:pPr>
            <a:r>
              <a:rPr lang="en-GB" sz="2400" b="1" dirty="0" smtClean="0">
                <a:latin typeface="Perpetua" pitchFamily="18" charset="0"/>
              </a:rPr>
              <a:t>4. How are we going to get there? </a:t>
            </a:r>
          </a:p>
          <a:p>
            <a:pPr>
              <a:buNone/>
            </a:pPr>
            <a:endParaRPr lang="en-GB" sz="2400" b="1" dirty="0" smtClean="0">
              <a:latin typeface="Perpetua" pitchFamily="18" charset="0"/>
            </a:endParaRPr>
          </a:p>
          <a:p>
            <a:pPr algn="just"/>
            <a:r>
              <a:rPr lang="en-GB" sz="2400" dirty="0" smtClean="0">
                <a:latin typeface="Perpetua" pitchFamily="18" charset="0"/>
              </a:rPr>
              <a:t>The answer to this question should address </a:t>
            </a:r>
            <a:r>
              <a:rPr lang="en-GB" sz="2400" i="1" dirty="0" smtClean="0">
                <a:latin typeface="Perpetua" pitchFamily="18" charset="0"/>
              </a:rPr>
              <a:t>processes, resources, and standards. </a:t>
            </a:r>
          </a:p>
          <a:p>
            <a:pPr algn="just"/>
            <a:r>
              <a:rPr lang="en-GB" sz="2400" dirty="0" smtClean="0">
                <a:latin typeface="Perpetua" pitchFamily="18" charset="0"/>
              </a:rPr>
              <a:t>Processes define the things the project team will do to meet requirements and achieve project goals. </a:t>
            </a:r>
          </a:p>
          <a:p>
            <a:pPr algn="just"/>
            <a:r>
              <a:rPr lang="en-GB" sz="2400" dirty="0" smtClean="0">
                <a:latin typeface="Perpetua" pitchFamily="18" charset="0"/>
              </a:rPr>
              <a:t>The quality management plan may include a lengthy list of processes covering many different aspects of project work.</a:t>
            </a:r>
          </a:p>
          <a:p>
            <a:endParaRPr lang="en-GB" dirty="0">
              <a:latin typeface="Garamond" pitchFamily="18" charset="0"/>
            </a:endParaRPr>
          </a:p>
        </p:txBody>
      </p:sp>
      <p:sp>
        <p:nvSpPr>
          <p:cNvPr id="4" name="Date Placeholder 3"/>
          <p:cNvSpPr>
            <a:spLocks noGrp="1"/>
          </p:cNvSpPr>
          <p:nvPr>
            <p:ph type="dt" sz="half" idx="10"/>
          </p:nvPr>
        </p:nvSpPr>
        <p:spPr/>
        <p:txBody>
          <a:bodyPr/>
          <a:lstStyle/>
          <a:p>
            <a:fld id="{30A8149E-C789-485C-BDA8-9AB632C6624D}"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45</a:t>
            </a:fld>
            <a:endParaRPr lang="en-GB"/>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sz="2400" dirty="0" smtClean="0">
                <a:latin typeface="Perpetua" pitchFamily="18" charset="0"/>
              </a:rPr>
              <a:t>Resources include more things than money. </a:t>
            </a:r>
          </a:p>
          <a:p>
            <a:pPr algn="just"/>
            <a:r>
              <a:rPr lang="en-GB" sz="2400" dirty="0" smtClean="0">
                <a:latin typeface="Perpetua" pitchFamily="18" charset="0"/>
              </a:rPr>
              <a:t>This part of the plan should describe the people available, participating organizational elements, tools to be used, and, of course, the budget that provides funding for all quality activities. </a:t>
            </a:r>
          </a:p>
          <a:p>
            <a:pPr algn="just"/>
            <a:r>
              <a:rPr lang="en-GB" sz="2400" dirty="0" smtClean="0">
                <a:latin typeface="Perpetua" pitchFamily="18" charset="0"/>
              </a:rPr>
              <a:t>Standards to be applied to project work are an important element of this part of the plan. </a:t>
            </a:r>
          </a:p>
          <a:p>
            <a:pPr algn="just"/>
            <a:r>
              <a:rPr lang="en-GB" sz="2400" dirty="0" smtClean="0">
                <a:latin typeface="Perpetua" pitchFamily="18" charset="0"/>
              </a:rPr>
              <a:t>Remember that, by definition, quality planning is all about </a:t>
            </a:r>
            <a:r>
              <a:rPr lang="en-GB" sz="2400" dirty="0" smtClean="0">
                <a:solidFill>
                  <a:srgbClr val="FF0000"/>
                </a:solidFill>
                <a:latin typeface="Perpetua" pitchFamily="18" charset="0"/>
              </a:rPr>
              <a:t>identifying relevant standards.</a:t>
            </a:r>
          </a:p>
          <a:p>
            <a:endParaRPr lang="en-GB" dirty="0"/>
          </a:p>
        </p:txBody>
      </p:sp>
      <p:sp>
        <p:nvSpPr>
          <p:cNvPr id="4" name="Date Placeholder 3"/>
          <p:cNvSpPr>
            <a:spLocks noGrp="1"/>
          </p:cNvSpPr>
          <p:nvPr>
            <p:ph type="dt" sz="half" idx="10"/>
          </p:nvPr>
        </p:nvSpPr>
        <p:spPr/>
        <p:txBody>
          <a:bodyPr/>
          <a:lstStyle/>
          <a:p>
            <a:fld id="{5DD2FA4A-5188-49E3-8063-8D8C76778C6F}"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46</a:t>
            </a:fld>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Perpetua" pitchFamily="18" charset="0"/>
              </a:rPr>
              <a:t>Quality Planning and Project Planning</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sz="quarter" idx="1"/>
          </p:nvPr>
        </p:nvSpPr>
        <p:spPr/>
        <p:txBody>
          <a:bodyPr>
            <a:normAutofit/>
          </a:bodyPr>
          <a:lstStyle/>
          <a:p>
            <a:pPr algn="just"/>
            <a:r>
              <a:rPr lang="en-GB" sz="2400" dirty="0" smtClean="0">
                <a:latin typeface="Perpetua" pitchFamily="18" charset="0"/>
              </a:rPr>
              <a:t>It is essential that customer and requirement prioritization be completed early in the project, before the project plan or project design has been completed. </a:t>
            </a:r>
          </a:p>
          <a:p>
            <a:pPr algn="just"/>
            <a:endParaRPr lang="en-GB" sz="2400" dirty="0" smtClean="0">
              <a:latin typeface="Perpetua" pitchFamily="18" charset="0"/>
            </a:endParaRPr>
          </a:p>
          <a:p>
            <a:pPr algn="just"/>
            <a:r>
              <a:rPr lang="en-GB" sz="2400" dirty="0" smtClean="0">
                <a:latin typeface="Perpetua" pitchFamily="18" charset="0"/>
              </a:rPr>
              <a:t>Not doing so may result in a project plan that takes you someplace you did not want to go.</a:t>
            </a:r>
          </a:p>
          <a:p>
            <a:pPr algn="just"/>
            <a:endParaRPr lang="en-GB" sz="2400" dirty="0">
              <a:latin typeface="Perpetua" pitchFamily="18" charset="0"/>
            </a:endParaRPr>
          </a:p>
        </p:txBody>
      </p:sp>
      <p:sp>
        <p:nvSpPr>
          <p:cNvPr id="4" name="Date Placeholder 3"/>
          <p:cNvSpPr>
            <a:spLocks noGrp="1"/>
          </p:cNvSpPr>
          <p:nvPr>
            <p:ph type="dt" sz="half" idx="10"/>
          </p:nvPr>
        </p:nvSpPr>
        <p:spPr/>
        <p:txBody>
          <a:bodyPr/>
          <a:lstStyle/>
          <a:p>
            <a:fld id="{025FEB30-B773-4D2C-BFF4-881FD611EDDD}"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47</a:t>
            </a:fld>
            <a:endParaRPr lang="en-GB"/>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Summary</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a:xfrm>
            <a:off x="612648" y="1600200"/>
            <a:ext cx="8153400" cy="4972072"/>
          </a:xfrm>
        </p:spPr>
        <p:txBody>
          <a:bodyPr>
            <a:noAutofit/>
          </a:bodyPr>
          <a:lstStyle/>
          <a:p>
            <a:pPr algn="just">
              <a:lnSpc>
                <a:spcPct val="120000"/>
              </a:lnSpc>
              <a:spcBef>
                <a:spcPts val="0"/>
              </a:spcBef>
            </a:pPr>
            <a:r>
              <a:rPr lang="en-GB" sz="2200" dirty="0" smtClean="0">
                <a:latin typeface="Perpetua" pitchFamily="18" charset="0"/>
              </a:rPr>
              <a:t>Quality management includes quality planning, quality assurance, quality control, and quality improvement.</a:t>
            </a:r>
          </a:p>
          <a:p>
            <a:pPr algn="just">
              <a:lnSpc>
                <a:spcPct val="120000"/>
              </a:lnSpc>
              <a:spcBef>
                <a:spcPts val="0"/>
              </a:spcBef>
            </a:pPr>
            <a:r>
              <a:rPr lang="en-GB" sz="2200" dirty="0" smtClean="0">
                <a:latin typeface="Perpetua" pitchFamily="18" charset="0"/>
              </a:rPr>
              <a:t>The quality management plan is part of the project plan. </a:t>
            </a:r>
          </a:p>
          <a:p>
            <a:pPr algn="just">
              <a:lnSpc>
                <a:spcPct val="120000"/>
              </a:lnSpc>
              <a:spcBef>
                <a:spcPts val="0"/>
              </a:spcBef>
            </a:pPr>
            <a:r>
              <a:rPr lang="en-GB" sz="2200" dirty="0" smtClean="0">
                <a:latin typeface="Perpetua" pitchFamily="18" charset="0"/>
              </a:rPr>
              <a:t>It includes the quality policy (intended direction of the organization regarding quality) and answers the questions: Who is in charge? (infrastructure and responsibilities), Where are we going? (goals), and How are we going to get there? (processes).</a:t>
            </a:r>
          </a:p>
          <a:p>
            <a:pPr algn="just">
              <a:lnSpc>
                <a:spcPct val="120000"/>
              </a:lnSpc>
              <a:spcBef>
                <a:spcPts val="0"/>
              </a:spcBef>
            </a:pPr>
            <a:r>
              <a:rPr lang="en-GB" sz="2200" dirty="0" smtClean="0">
                <a:latin typeface="Perpetua" pitchFamily="18" charset="0"/>
              </a:rPr>
              <a:t> Quality planning is identifying which quality standards are relevant to the project and how to satisfy them.</a:t>
            </a:r>
          </a:p>
          <a:p>
            <a:pPr algn="just">
              <a:lnSpc>
                <a:spcPct val="120000"/>
              </a:lnSpc>
              <a:spcBef>
                <a:spcPts val="0"/>
              </a:spcBef>
            </a:pPr>
            <a:r>
              <a:rPr lang="en-GB" sz="2200" dirty="0" smtClean="0">
                <a:latin typeface="Perpetua" pitchFamily="18" charset="0"/>
              </a:rPr>
              <a:t> Quality planning is the foundation that allows quality to be planned in, not inspected in.</a:t>
            </a:r>
          </a:p>
          <a:p>
            <a:pPr algn="just">
              <a:lnSpc>
                <a:spcPct val="120000"/>
              </a:lnSpc>
              <a:spcBef>
                <a:spcPts val="0"/>
              </a:spcBef>
              <a:buNone/>
            </a:pPr>
            <a:r>
              <a:rPr lang="en-GB" sz="3600" b="1" i="1" dirty="0" smtClean="0">
                <a:latin typeface="GothicG" pitchFamily="2" charset="0"/>
                <a:cs typeface="GothicG" pitchFamily="2" charset="0"/>
              </a:rPr>
              <a:t>End of Chapter 2 </a:t>
            </a:r>
            <a:endParaRPr lang="en-GB" sz="2400" b="1" i="1" dirty="0" smtClean="0">
              <a:latin typeface="GothicG" pitchFamily="2" charset="0"/>
              <a:cs typeface="GothicG" pitchFamily="2" charset="0"/>
            </a:endParaRPr>
          </a:p>
        </p:txBody>
      </p:sp>
      <p:sp>
        <p:nvSpPr>
          <p:cNvPr id="4" name="Date Placeholder 3"/>
          <p:cNvSpPr>
            <a:spLocks noGrp="1"/>
          </p:cNvSpPr>
          <p:nvPr>
            <p:ph type="dt" sz="half" idx="10"/>
          </p:nvPr>
        </p:nvSpPr>
        <p:spPr/>
        <p:txBody>
          <a:bodyPr/>
          <a:lstStyle/>
          <a:p>
            <a:fld id="{2214C30B-A1ED-483B-B27A-30102D67196B}"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48</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77500" lnSpcReduction="20000"/>
          </a:bodyPr>
          <a:lstStyle/>
          <a:p>
            <a:pPr>
              <a:buNone/>
            </a:pPr>
            <a:r>
              <a:rPr lang="en-GB" dirty="0" smtClean="0">
                <a:latin typeface="Perpetua" pitchFamily="18" charset="0"/>
              </a:rPr>
              <a:t>7. </a:t>
            </a:r>
            <a:r>
              <a:rPr lang="en-GB" b="1" dirty="0" smtClean="0">
                <a:latin typeface="Perpetua" pitchFamily="18" charset="0"/>
              </a:rPr>
              <a:t>Reliability</a:t>
            </a:r>
            <a:r>
              <a:rPr lang="en-GB" dirty="0" smtClean="0">
                <a:latin typeface="Perpetua" pitchFamily="18" charset="0"/>
              </a:rPr>
              <a:t>[ability of things to perform over time in a variety of expected situations] a target of zero bugs in a  software release. </a:t>
            </a:r>
          </a:p>
          <a:p>
            <a:pPr>
              <a:buNone/>
            </a:pPr>
            <a:r>
              <a:rPr lang="en-GB" dirty="0" smtClean="0">
                <a:latin typeface="Perpetua" pitchFamily="18" charset="0"/>
              </a:rPr>
              <a:t>8</a:t>
            </a:r>
            <a:r>
              <a:rPr lang="en-GB" b="1" dirty="0" smtClean="0">
                <a:latin typeface="Perpetua" pitchFamily="18" charset="0"/>
              </a:rPr>
              <a:t>. Availability:  </a:t>
            </a:r>
            <a:r>
              <a:rPr lang="en-GB" dirty="0" smtClean="0">
                <a:latin typeface="Perpetua" pitchFamily="18" charset="0"/>
              </a:rPr>
              <a:t>A target for uptime of a service e such as 99.99%. </a:t>
            </a:r>
          </a:p>
          <a:p>
            <a:pPr>
              <a:buNone/>
            </a:pPr>
            <a:r>
              <a:rPr lang="en-GB" dirty="0" smtClean="0">
                <a:latin typeface="Perpetua" pitchFamily="18" charset="0"/>
              </a:rPr>
              <a:t>9. </a:t>
            </a:r>
            <a:r>
              <a:rPr lang="en-GB" b="1" dirty="0" smtClean="0">
                <a:latin typeface="Perpetua" pitchFamily="18" charset="0"/>
              </a:rPr>
              <a:t>Accuracy:</a:t>
            </a:r>
            <a:r>
              <a:rPr lang="en-GB" dirty="0" smtClean="0">
                <a:latin typeface="Perpetua" pitchFamily="18" charset="0"/>
              </a:rPr>
              <a:t>  The accuracy of the process or service . Example, an inventory management process that seeks to reduce out of stock item  by improving forecasting accuracy. </a:t>
            </a:r>
          </a:p>
          <a:p>
            <a:pPr>
              <a:buNone/>
            </a:pPr>
            <a:r>
              <a:rPr lang="en-GB" dirty="0" smtClean="0">
                <a:latin typeface="Perpetua" pitchFamily="18" charset="0"/>
              </a:rPr>
              <a:t>10. </a:t>
            </a:r>
            <a:r>
              <a:rPr lang="en-GB" b="1" dirty="0" smtClean="0">
                <a:latin typeface="Perpetua" pitchFamily="18" charset="0"/>
              </a:rPr>
              <a:t>Completeness</a:t>
            </a:r>
            <a:r>
              <a:rPr lang="en-GB" dirty="0" smtClean="0">
                <a:latin typeface="Perpetua" pitchFamily="18" charset="0"/>
              </a:rPr>
              <a:t>: the variety offered by a service such as an ecommerce sites with  target to offer a the greatest variety of products.</a:t>
            </a:r>
          </a:p>
          <a:p>
            <a:pPr>
              <a:buNone/>
            </a:pPr>
            <a:r>
              <a:rPr lang="en-GB" dirty="0" smtClean="0">
                <a:latin typeface="Perpetua" pitchFamily="18" charset="0"/>
              </a:rPr>
              <a:t>11. </a:t>
            </a:r>
            <a:r>
              <a:rPr lang="en-GB" b="1" dirty="0" smtClean="0">
                <a:latin typeface="Perpetua" pitchFamily="18" charset="0"/>
              </a:rPr>
              <a:t>Customer Service</a:t>
            </a:r>
            <a:r>
              <a:rPr lang="en-GB" dirty="0" smtClean="0">
                <a:latin typeface="Perpetua" pitchFamily="18" charset="0"/>
              </a:rPr>
              <a:t>:  measured by customer satisfaction </a:t>
            </a:r>
          </a:p>
          <a:p>
            <a:pPr>
              <a:buNone/>
            </a:pPr>
            <a:r>
              <a:rPr lang="en-GB" dirty="0" smtClean="0">
                <a:latin typeface="Perpetua" pitchFamily="18" charset="0"/>
              </a:rPr>
              <a:t>12. </a:t>
            </a:r>
            <a:r>
              <a:rPr lang="en-GB" b="1" dirty="0" smtClean="0">
                <a:latin typeface="Perpetua" pitchFamily="18" charset="0"/>
              </a:rPr>
              <a:t>Safety:</a:t>
            </a:r>
            <a:r>
              <a:rPr lang="en-GB" dirty="0" smtClean="0">
                <a:latin typeface="Perpetua" pitchFamily="18" charset="0"/>
              </a:rPr>
              <a:t> </a:t>
            </a:r>
          </a:p>
          <a:p>
            <a:pPr>
              <a:buNone/>
            </a:pPr>
            <a:r>
              <a:rPr lang="en-GB" dirty="0" smtClean="0">
                <a:latin typeface="Perpetua" pitchFamily="18" charset="0"/>
              </a:rPr>
              <a:t>13. </a:t>
            </a:r>
            <a:r>
              <a:rPr lang="en-GB" b="1" dirty="0" smtClean="0">
                <a:latin typeface="Perpetua" pitchFamily="18" charset="0"/>
              </a:rPr>
              <a:t>Usability</a:t>
            </a:r>
            <a:r>
              <a:rPr lang="en-GB" dirty="0" smtClean="0">
                <a:latin typeface="Perpetua" pitchFamily="18" charset="0"/>
              </a:rPr>
              <a:t> : utility  to use friendly. </a:t>
            </a:r>
          </a:p>
          <a:p>
            <a:pPr>
              <a:buNone/>
            </a:pPr>
            <a:r>
              <a:rPr lang="en-GB" dirty="0" smtClean="0">
                <a:latin typeface="Perpetua" pitchFamily="18" charset="0"/>
              </a:rPr>
              <a:t>14</a:t>
            </a:r>
            <a:r>
              <a:rPr lang="en-GB" b="1" dirty="0" smtClean="0">
                <a:latin typeface="Perpetua" pitchFamily="18" charset="0"/>
              </a:rPr>
              <a:t>. Sensory</a:t>
            </a:r>
            <a:r>
              <a:rPr lang="en-GB" dirty="0" smtClean="0">
                <a:latin typeface="Perpetua" pitchFamily="18" charset="0"/>
              </a:rPr>
              <a:t>:  objectives related to which are visual appealing, taste, source, touch and smell </a:t>
            </a:r>
          </a:p>
          <a:p>
            <a:endParaRPr lang="en-GB" dirty="0"/>
          </a:p>
        </p:txBody>
      </p:sp>
      <p:sp>
        <p:nvSpPr>
          <p:cNvPr id="4" name="Date Placeholder 3"/>
          <p:cNvSpPr>
            <a:spLocks noGrp="1"/>
          </p:cNvSpPr>
          <p:nvPr>
            <p:ph type="dt" sz="half" idx="10"/>
          </p:nvPr>
        </p:nvSpPr>
        <p:spPr/>
        <p:txBody>
          <a:bodyPr/>
          <a:lstStyle/>
          <a:p>
            <a:fld id="{18864BB9-3A87-408D-8C9A-61117D6E5F70}"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3.1 </a:t>
            </a:r>
            <a:r>
              <a:rPr lang="en-GB" dirty="0" smtClean="0">
                <a:latin typeface="Garamond" pitchFamily="18" charset="0"/>
              </a:rPr>
              <a:t>Quality Planning</a:t>
            </a:r>
            <a:endParaRPr lang="en-GB" dirty="0">
              <a:latin typeface="Garamond" pitchFamily="18" charset="0"/>
            </a:endParaRPr>
          </a:p>
        </p:txBody>
      </p:sp>
      <p:sp>
        <p:nvSpPr>
          <p:cNvPr id="3" name="Content Placeholder 2"/>
          <p:cNvSpPr>
            <a:spLocks noGrp="1"/>
          </p:cNvSpPr>
          <p:nvPr>
            <p:ph sz="quarter" idx="1"/>
          </p:nvPr>
        </p:nvSpPr>
        <p:spPr>
          <a:xfrm>
            <a:off x="612648" y="1600200"/>
            <a:ext cx="8153400" cy="4972072"/>
          </a:xfrm>
        </p:spPr>
        <p:txBody>
          <a:bodyPr>
            <a:normAutofit/>
          </a:bodyPr>
          <a:lstStyle/>
          <a:p>
            <a:pPr algn="just">
              <a:buNone/>
            </a:pPr>
            <a:r>
              <a:rPr lang="en-GB" i="1" dirty="0" smtClean="0">
                <a:latin typeface="Perpetua" pitchFamily="18" charset="0"/>
              </a:rPr>
              <a:t>	Definition </a:t>
            </a:r>
          </a:p>
          <a:p>
            <a:pPr algn="just">
              <a:lnSpc>
                <a:spcPct val="120000"/>
              </a:lnSpc>
              <a:buFont typeface="Wingdings" pitchFamily="2" charset="2"/>
              <a:buChar char="§"/>
            </a:pPr>
            <a:r>
              <a:rPr lang="en-GB" sz="2800" dirty="0" smtClean="0">
                <a:latin typeface="Perpetua" pitchFamily="18" charset="0"/>
              </a:rPr>
              <a:t>The </a:t>
            </a:r>
            <a:r>
              <a:rPr lang="en-GB" sz="2800" i="1" dirty="0" smtClean="0">
                <a:latin typeface="Perpetua" pitchFamily="18" charset="0"/>
              </a:rPr>
              <a:t>PMBOK® Guide defines quality planning as “…</a:t>
            </a:r>
            <a:r>
              <a:rPr lang="en-GB" sz="2800" dirty="0" smtClean="0">
                <a:latin typeface="Perpetua" pitchFamily="18" charset="0"/>
              </a:rPr>
              <a:t>identifying </a:t>
            </a:r>
            <a:r>
              <a:rPr lang="en-GB" sz="2800" i="1" dirty="0" smtClean="0">
                <a:latin typeface="Perpetua" pitchFamily="18" charset="0"/>
              </a:rPr>
              <a:t>which quality standards </a:t>
            </a:r>
            <a:r>
              <a:rPr lang="en-GB" sz="2800" dirty="0" smtClean="0">
                <a:latin typeface="Perpetua" pitchFamily="18" charset="0"/>
              </a:rPr>
              <a:t>are relevant to the project and </a:t>
            </a:r>
            <a:r>
              <a:rPr lang="en-GB" sz="2800" i="1" dirty="0" smtClean="0">
                <a:latin typeface="Perpetua" pitchFamily="18" charset="0"/>
              </a:rPr>
              <a:t>determining how to satisfy them</a:t>
            </a:r>
            <a:r>
              <a:rPr lang="en-GB" sz="2800" dirty="0" smtClean="0">
                <a:latin typeface="Perpetua" pitchFamily="18" charset="0"/>
              </a:rPr>
              <a:t>.”</a:t>
            </a:r>
          </a:p>
          <a:p>
            <a:pPr algn="just">
              <a:lnSpc>
                <a:spcPct val="120000"/>
              </a:lnSpc>
              <a:buFont typeface="Wingdings" pitchFamily="2" charset="2"/>
              <a:buChar char="§"/>
            </a:pPr>
            <a:r>
              <a:rPr lang="en-GB" sz="2800" dirty="0" smtClean="0">
                <a:latin typeface="Perpetua" pitchFamily="18" charset="0"/>
              </a:rPr>
              <a:t> </a:t>
            </a:r>
            <a:r>
              <a:rPr lang="en-GB" sz="2800" b="1" dirty="0" smtClean="0">
                <a:latin typeface="Perpetua" pitchFamily="18" charset="0"/>
              </a:rPr>
              <a:t>Quality planning</a:t>
            </a:r>
            <a:r>
              <a:rPr lang="en-GB" sz="2800" dirty="0" smtClean="0">
                <a:latin typeface="Perpetua" pitchFamily="18" charset="0"/>
              </a:rPr>
              <a:t> means </a:t>
            </a:r>
            <a:r>
              <a:rPr lang="en-GB" sz="2800" b="1" dirty="0" smtClean="0">
                <a:latin typeface="Perpetua" pitchFamily="18" charset="0"/>
              </a:rPr>
              <a:t>planning</a:t>
            </a:r>
            <a:r>
              <a:rPr lang="en-GB" sz="2800" dirty="0" smtClean="0">
                <a:latin typeface="Perpetua" pitchFamily="18" charset="0"/>
              </a:rPr>
              <a:t> how to fulfil process and product (deliverable) </a:t>
            </a:r>
            <a:r>
              <a:rPr lang="en-GB" sz="2800" b="1" dirty="0" smtClean="0">
                <a:latin typeface="Perpetua" pitchFamily="18" charset="0"/>
              </a:rPr>
              <a:t>quality</a:t>
            </a:r>
            <a:r>
              <a:rPr lang="en-GB" sz="2800" dirty="0" smtClean="0">
                <a:latin typeface="Perpetua" pitchFamily="18" charset="0"/>
              </a:rPr>
              <a:t> requirements. </a:t>
            </a:r>
          </a:p>
          <a:p>
            <a:pPr algn="just">
              <a:lnSpc>
                <a:spcPct val="120000"/>
              </a:lnSpc>
              <a:buFont typeface="Wingdings" pitchFamily="2" charset="2"/>
              <a:buChar char="§"/>
            </a:pPr>
            <a:r>
              <a:rPr lang="en-GB" sz="2800" dirty="0" smtClean="0">
                <a:latin typeface="Perpetua" pitchFamily="18" charset="0"/>
              </a:rPr>
              <a:t>High quality is achieved by planning for it rather than by reacting to problems after they are identified.</a:t>
            </a:r>
          </a:p>
          <a:p>
            <a:pPr algn="just">
              <a:lnSpc>
                <a:spcPct val="120000"/>
              </a:lnSpc>
              <a:buNone/>
            </a:pPr>
            <a:endParaRPr lang="en-GB" sz="2800" dirty="0" smtClean="0">
              <a:latin typeface="Perpetua" pitchFamily="18" charset="0"/>
            </a:endParaRPr>
          </a:p>
        </p:txBody>
      </p:sp>
      <p:sp>
        <p:nvSpPr>
          <p:cNvPr id="4" name="Date Placeholder 3"/>
          <p:cNvSpPr>
            <a:spLocks noGrp="1"/>
          </p:cNvSpPr>
          <p:nvPr>
            <p:ph type="dt" sz="half" idx="10"/>
          </p:nvPr>
        </p:nvSpPr>
        <p:spPr/>
        <p:txBody>
          <a:bodyPr/>
          <a:lstStyle/>
          <a:p>
            <a:fld id="{A67084AE-1D81-48B6-899D-CF91854EF8C3}"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endParaRPr lang="en-GB" dirty="0"/>
          </a:p>
        </p:txBody>
      </p:sp>
      <p:pic>
        <p:nvPicPr>
          <p:cNvPr id="4" name="Picture 2" descr="Quality Planning  Early stage          of identifying                           quality standardsprocess                  ..."/>
          <p:cNvPicPr>
            <a:picLocks noChangeAspect="1" noChangeArrowheads="1"/>
          </p:cNvPicPr>
          <p:nvPr/>
        </p:nvPicPr>
        <p:blipFill>
          <a:blip r:embed="rId2"/>
          <a:srcRect/>
          <a:stretch>
            <a:fillRect/>
          </a:stretch>
        </p:blipFill>
        <p:spPr bwMode="auto">
          <a:xfrm>
            <a:off x="0" y="0"/>
            <a:ext cx="9144000" cy="68580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5" name="Date Placeholder 4"/>
          <p:cNvSpPr>
            <a:spLocks noGrp="1"/>
          </p:cNvSpPr>
          <p:nvPr>
            <p:ph type="dt" sz="half" idx="10"/>
          </p:nvPr>
        </p:nvSpPr>
        <p:spPr/>
        <p:txBody>
          <a:bodyPr/>
          <a:lstStyle/>
          <a:p>
            <a:fld id="{BC01FD5C-4CC0-4866-8A27-95EA873A6DE7}" type="datetime1">
              <a:rPr lang="en-US" smtClean="0"/>
              <a:pPr/>
              <a:t>10/29/2019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0418ECD1-A577-48FB-B497-47F02CA9205B}" type="slidenum">
              <a:rPr lang="en-GB" smtClean="0"/>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endParaRPr lang="en-GB"/>
          </a:p>
        </p:txBody>
      </p:sp>
      <p:pic>
        <p:nvPicPr>
          <p:cNvPr id="59394" name="Picture 2" descr="Quality Planning  Short as PossibleThere is wide range of quality attributes that shouldbe considered during the quality p..."/>
          <p:cNvPicPr>
            <a:picLocks noChangeAspect="1" noChangeArrowheads="1"/>
          </p:cNvPicPr>
          <p:nvPr/>
        </p:nvPicPr>
        <p:blipFill>
          <a:blip r:embed="rId2"/>
          <a:srcRect/>
          <a:stretch>
            <a:fillRect/>
          </a:stretch>
        </p:blipFill>
        <p:spPr bwMode="auto">
          <a:xfrm>
            <a:off x="571472" y="1571612"/>
            <a:ext cx="7929618" cy="4919666"/>
          </a:xfrm>
          <a:prstGeom prst="rect">
            <a:avLst/>
          </a:prstGeom>
          <a:noFill/>
        </p:spPr>
      </p:pic>
      <p:sp>
        <p:nvSpPr>
          <p:cNvPr id="5" name="Date Placeholder 4"/>
          <p:cNvSpPr>
            <a:spLocks noGrp="1"/>
          </p:cNvSpPr>
          <p:nvPr>
            <p:ph type="dt" sz="half" idx="10"/>
          </p:nvPr>
        </p:nvSpPr>
        <p:spPr/>
        <p:txBody>
          <a:bodyPr/>
          <a:lstStyle/>
          <a:p>
            <a:fld id="{E50FCD3F-9F01-4DDB-A6DC-20D7EE1F55A2}" type="datetime1">
              <a:rPr lang="en-US" smtClean="0"/>
              <a:pPr/>
              <a:t>10/29/2019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0418ECD1-A577-48FB-B497-47F02CA9205B}" type="slidenum">
              <a:rPr lang="en-GB" smtClean="0"/>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sz="2400" dirty="0" smtClean="0">
                <a:latin typeface="Perpetua" pitchFamily="18" charset="0"/>
              </a:rPr>
              <a:t>This activity is the foundation for quality being </a:t>
            </a:r>
            <a:r>
              <a:rPr lang="en-GB" sz="2400" i="1" dirty="0" smtClean="0">
                <a:latin typeface="Perpetua" pitchFamily="18" charset="0"/>
              </a:rPr>
              <a:t>planned in, not inspected in.</a:t>
            </a:r>
          </a:p>
          <a:p>
            <a:pPr algn="just"/>
            <a:endParaRPr lang="en-GB" sz="2400" i="1" dirty="0" smtClean="0">
              <a:latin typeface="Perpetua" pitchFamily="18" charset="0"/>
            </a:endParaRPr>
          </a:p>
          <a:p>
            <a:pPr algn="just"/>
            <a:r>
              <a:rPr lang="en-GB" sz="2400" dirty="0" smtClean="0">
                <a:latin typeface="Perpetua" pitchFamily="18" charset="0"/>
              </a:rPr>
              <a:t>Project managers need not, and must not, depend on inspection and correction to achieve project quality. </a:t>
            </a:r>
          </a:p>
          <a:p>
            <a:pPr algn="just"/>
            <a:endParaRPr lang="en-GB" sz="2400" dirty="0" smtClean="0">
              <a:latin typeface="Perpetua" pitchFamily="18" charset="0"/>
            </a:endParaRPr>
          </a:p>
          <a:p>
            <a:pPr algn="just"/>
            <a:r>
              <a:rPr lang="en-GB" sz="2400" dirty="0" smtClean="0">
                <a:latin typeface="Perpetua" pitchFamily="18" charset="0"/>
              </a:rPr>
              <a:t>Instead, they </a:t>
            </a:r>
            <a:r>
              <a:rPr lang="en-GB" sz="2400" i="1" dirty="0" smtClean="0">
                <a:latin typeface="Perpetua" pitchFamily="18" charset="0"/>
              </a:rPr>
              <a:t>should use conformance and prevention </a:t>
            </a:r>
            <a:r>
              <a:rPr lang="en-GB" sz="2400" dirty="0" smtClean="0">
                <a:latin typeface="Perpetua" pitchFamily="18" charset="0"/>
              </a:rPr>
              <a:t>to achieve quality. </a:t>
            </a:r>
          </a:p>
          <a:p>
            <a:pPr algn="just"/>
            <a:endParaRPr lang="en-GB" sz="2400" dirty="0" smtClean="0">
              <a:latin typeface="Perpetua" pitchFamily="18" charset="0"/>
            </a:endParaRPr>
          </a:p>
          <a:p>
            <a:pPr algn="just"/>
            <a:r>
              <a:rPr lang="en-GB" sz="2400" dirty="0" smtClean="0">
                <a:latin typeface="Perpetua" pitchFamily="18" charset="0"/>
              </a:rPr>
              <a:t>Project managers should, through planning, </a:t>
            </a:r>
            <a:r>
              <a:rPr lang="en-GB" sz="2400" i="1" dirty="0" smtClean="0">
                <a:latin typeface="Perpetua" pitchFamily="18" charset="0"/>
              </a:rPr>
              <a:t>design in </a:t>
            </a:r>
            <a:r>
              <a:rPr lang="en-GB" sz="2400" dirty="0" smtClean="0">
                <a:latin typeface="Perpetua" pitchFamily="18" charset="0"/>
              </a:rPr>
              <a:t>and </a:t>
            </a:r>
            <a:r>
              <a:rPr lang="en-GB" sz="2400" i="1" dirty="0" smtClean="0">
                <a:latin typeface="Perpetua" pitchFamily="18" charset="0"/>
              </a:rPr>
              <a:t>build in </a:t>
            </a:r>
            <a:r>
              <a:rPr lang="en-GB" sz="2400" dirty="0" smtClean="0">
                <a:latin typeface="Perpetua" pitchFamily="18" charset="0"/>
              </a:rPr>
              <a:t>quality.</a:t>
            </a:r>
          </a:p>
          <a:p>
            <a:endParaRPr lang="en-GB" dirty="0"/>
          </a:p>
        </p:txBody>
      </p:sp>
      <p:sp>
        <p:nvSpPr>
          <p:cNvPr id="4" name="Date Placeholder 3"/>
          <p:cNvSpPr>
            <a:spLocks noGrp="1"/>
          </p:cNvSpPr>
          <p:nvPr>
            <p:ph type="dt" sz="half" idx="10"/>
          </p:nvPr>
        </p:nvSpPr>
        <p:spPr/>
        <p:txBody>
          <a:bodyPr/>
          <a:lstStyle/>
          <a:p>
            <a:fld id="{8037FEF7-C4A4-4C2B-98A8-79132D1DC84A}" type="datetime1">
              <a:rPr lang="en-US" smtClean="0"/>
              <a:pPr/>
              <a:t>10/29/2019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0418ECD1-A577-48FB-B497-47F02CA9205B}" type="slidenum">
              <a:rPr lang="en-GB" smtClean="0"/>
              <a:pPr/>
              <a:t>9</a:t>
            </a:fld>
            <a:endParaRPr lang="en-GB"/>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724</TotalTime>
  <Words>3274</Words>
  <Application>Microsoft Office PowerPoint</Application>
  <PresentationFormat>On-screen Show (4:3)</PresentationFormat>
  <Paragraphs>382</Paragraphs>
  <Slides>48</Slides>
  <Notes>4</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Median</vt:lpstr>
      <vt:lpstr>Slide 1</vt:lpstr>
      <vt:lpstr>Introduction </vt:lpstr>
      <vt:lpstr>Slide 3</vt:lpstr>
      <vt:lpstr>Slide 4</vt:lpstr>
      <vt:lpstr>Slide 5</vt:lpstr>
      <vt:lpstr> 3.1 Quality Planning</vt:lpstr>
      <vt:lpstr>Slide 7</vt:lpstr>
      <vt:lpstr>Slide 8</vt:lpstr>
      <vt:lpstr>Slide 9</vt:lpstr>
      <vt:lpstr>Slide 10</vt:lpstr>
      <vt:lpstr>Slide 11</vt:lpstr>
      <vt:lpstr> What are quality standards? </vt:lpstr>
      <vt:lpstr>Purpose of quality management standards</vt:lpstr>
      <vt:lpstr>Slide 14</vt:lpstr>
      <vt:lpstr>Slide 15</vt:lpstr>
      <vt:lpstr> 3.2. SOURCES OF QUALITY DEFINITION </vt:lpstr>
      <vt:lpstr>Identifying Customers</vt:lpstr>
      <vt:lpstr> Identifying Requirements </vt:lpstr>
      <vt:lpstr>Slide 19</vt:lpstr>
      <vt:lpstr>Slide 20</vt:lpstr>
      <vt:lpstr> </vt:lpstr>
      <vt:lpstr>Slide 22</vt:lpstr>
      <vt:lpstr>Slide 23</vt:lpstr>
      <vt:lpstr>Slide 24</vt:lpstr>
      <vt:lpstr>Quality Journey: Specifications</vt:lpstr>
      <vt:lpstr>Requirements, Standards and Specifications </vt:lpstr>
      <vt:lpstr>Slide 27</vt:lpstr>
      <vt:lpstr>Specifications </vt:lpstr>
      <vt:lpstr>Slide 29</vt:lpstr>
      <vt:lpstr>Operational definitions</vt:lpstr>
      <vt:lpstr>Slide 31</vt:lpstr>
      <vt:lpstr>Slide 32</vt:lpstr>
      <vt:lpstr>3.3. Quality Characteristics</vt:lpstr>
      <vt:lpstr>Types of Quality Characteristics</vt:lpstr>
      <vt:lpstr>Slide 35</vt:lpstr>
      <vt:lpstr>Slide 36</vt:lpstr>
      <vt:lpstr>Illustration </vt:lpstr>
      <vt:lpstr> 2.4. Quality Management Plan </vt:lpstr>
      <vt:lpstr>Quality Plan </vt:lpstr>
      <vt:lpstr>Slide 40</vt:lpstr>
      <vt:lpstr>Slide 41</vt:lpstr>
      <vt:lpstr>Slide 42</vt:lpstr>
      <vt:lpstr>Slide 43</vt:lpstr>
      <vt:lpstr>Slide 44</vt:lpstr>
      <vt:lpstr>Slide 45</vt:lpstr>
      <vt:lpstr>Slide 46</vt:lpstr>
      <vt:lpstr> Quality Planning and Project Planning </vt:lpstr>
      <vt:lpstr> Summary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rt</dc:creator>
  <cp:lastModifiedBy>admas  pg</cp:lastModifiedBy>
  <cp:revision>19</cp:revision>
  <dcterms:created xsi:type="dcterms:W3CDTF">2015-07-30T16:28:29Z</dcterms:created>
  <dcterms:modified xsi:type="dcterms:W3CDTF">2019-10-29T19:28:29Z</dcterms:modified>
</cp:coreProperties>
</file>