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7" r:id="rId2"/>
    <p:sldId id="261" r:id="rId3"/>
    <p:sldId id="284" r:id="rId4"/>
    <p:sldId id="285" r:id="rId5"/>
    <p:sldId id="341" r:id="rId6"/>
    <p:sldId id="342" r:id="rId7"/>
    <p:sldId id="286" r:id="rId8"/>
    <p:sldId id="343" r:id="rId9"/>
    <p:sldId id="287" r:id="rId10"/>
    <p:sldId id="262" r:id="rId11"/>
    <p:sldId id="263" r:id="rId12"/>
    <p:sldId id="264" r:id="rId13"/>
    <p:sldId id="289" r:id="rId14"/>
    <p:sldId id="339" r:id="rId15"/>
    <p:sldId id="290" r:id="rId16"/>
    <p:sldId id="291" r:id="rId17"/>
    <p:sldId id="292" r:id="rId18"/>
    <p:sldId id="293" r:id="rId19"/>
    <p:sldId id="294" r:id="rId20"/>
    <p:sldId id="265" r:id="rId21"/>
    <p:sldId id="295" r:id="rId22"/>
    <p:sldId id="266" r:id="rId23"/>
    <p:sldId id="340" r:id="rId24"/>
    <p:sldId id="346" r:id="rId25"/>
    <p:sldId id="347" r:id="rId26"/>
    <p:sldId id="345" r:id="rId27"/>
    <p:sldId id="296" r:id="rId28"/>
    <p:sldId id="297" r:id="rId29"/>
    <p:sldId id="277" r:id="rId30"/>
    <p:sldId id="278" r:id="rId31"/>
    <p:sldId id="354" r:id="rId32"/>
    <p:sldId id="355" r:id="rId33"/>
    <p:sldId id="279" r:id="rId34"/>
    <p:sldId id="280" r:id="rId35"/>
    <p:sldId id="281" r:id="rId36"/>
    <p:sldId id="356" r:id="rId37"/>
    <p:sldId id="348" r:id="rId38"/>
    <p:sldId id="349" r:id="rId39"/>
    <p:sldId id="350" r:id="rId40"/>
    <p:sldId id="351" r:id="rId41"/>
    <p:sldId id="352" r:id="rId42"/>
    <p:sldId id="353" r:id="rId43"/>
    <p:sldId id="28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C8848-C29C-415E-943D-B029A6114FB8}" type="datetimeFigureOut">
              <a:rPr lang="en-US" smtClean="0"/>
              <a:pPr/>
              <a:t>10/8/2019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52565-6C7C-497F-9139-2A39A9C82E0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70F1A6E-0A5C-482A-AF50-D9F74980DD9D}" type="datetime1">
              <a:rPr lang="en-US" smtClean="0"/>
              <a:t>10/8/2019</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69F6A7D-1C0E-4128-96AE-3476C32E5E0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FDF866-1BB7-46CC-8329-74C517C10171}" type="datetime1">
              <a:rPr lang="en-US" smtClean="0"/>
              <a:t>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9F6A7D-1C0E-4128-96AE-3476C32E5E0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B88B911-55AE-4F74-B35C-876EA42E194A}" type="datetime1">
              <a:rPr lang="en-US" smtClean="0"/>
              <a:t>10/8/2019</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69F6A7D-1C0E-4128-96AE-3476C32E5E04}"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SmartArt Placeholder 2"/>
          <p:cNvSpPr>
            <a:spLocks noGrp="1"/>
          </p:cNvSpPr>
          <p:nvPr>
            <p:ph type="dgm"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fld id="{BD41FCF2-C859-4389-9AC4-E80CE9E7B9E1}" type="datetime1">
              <a:rPr lang="en-US" smtClean="0"/>
              <a:t>10/8/2019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76F420-D113-4558-8583-10F050263B3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43EB6EB-9215-4547-9543-3251008AA6DE}" type="datetime1">
              <a:rPr lang="en-US" smtClean="0"/>
              <a:t>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69F6A7D-1C0E-4128-96AE-3476C32E5E04}"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61848B2-D87E-4BBB-9A96-EFBF3AE930A2}" type="datetime1">
              <a:rPr lang="en-US" smtClean="0"/>
              <a:t>10/8/2019</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69F6A7D-1C0E-4128-96AE-3476C32E5E04}"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D47C57B-4257-4D43-9687-26CAE5A62AEE}" type="datetime1">
              <a:rPr lang="en-US" smtClean="0"/>
              <a:t>10/8/2019</a:t>
            </a:fld>
            <a:endParaRPr lang="en-GB"/>
          </a:p>
        </p:txBody>
      </p:sp>
      <p:sp>
        <p:nvSpPr>
          <p:cNvPr id="10" name="Slide Number Placeholder 9"/>
          <p:cNvSpPr>
            <a:spLocks noGrp="1"/>
          </p:cNvSpPr>
          <p:nvPr>
            <p:ph type="sldNum" sz="quarter" idx="16"/>
          </p:nvPr>
        </p:nvSpPr>
        <p:spPr/>
        <p:txBody>
          <a:bodyPr rtlCol="0"/>
          <a:lstStyle/>
          <a:p>
            <a:fld id="{969F6A7D-1C0E-4128-96AE-3476C32E5E04}"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626A1EE-6DDE-44BA-AE76-12635DA3B8F5}" type="datetime1">
              <a:rPr lang="en-US" smtClean="0"/>
              <a:t>10/8/2019</a:t>
            </a:fld>
            <a:endParaRPr lang="en-GB"/>
          </a:p>
        </p:txBody>
      </p:sp>
      <p:sp>
        <p:nvSpPr>
          <p:cNvPr id="12" name="Slide Number Placeholder 11"/>
          <p:cNvSpPr>
            <a:spLocks noGrp="1"/>
          </p:cNvSpPr>
          <p:nvPr>
            <p:ph type="sldNum" sz="quarter" idx="16"/>
          </p:nvPr>
        </p:nvSpPr>
        <p:spPr/>
        <p:txBody>
          <a:bodyPr rtlCol="0"/>
          <a:lstStyle/>
          <a:p>
            <a:fld id="{969F6A7D-1C0E-4128-96AE-3476C32E5E04}"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BC0B2A-8F01-4B6F-AEF8-6C111CE724CB}" type="datetime1">
              <a:rPr lang="en-US" smtClean="0"/>
              <a:t>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69F6A7D-1C0E-4128-96AE-3476C32E5E0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728-B219-48E3-AB43-D3EC99630042}" type="datetime1">
              <a:rPr lang="en-US" smtClean="0"/>
              <a:t>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69F6A7D-1C0E-4128-96AE-3476C32E5E0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14DB172-B32A-4CAB-B3DA-DDA33D0EE587}" type="datetime1">
              <a:rPr lang="en-US" smtClean="0"/>
              <a:t>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69F6A7D-1C0E-4128-96AE-3476C32E5E04}"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4CFAC58-B854-466D-8D6A-A58F9C45C3CA}" type="datetime1">
              <a:rPr lang="en-US" smtClean="0"/>
              <a:t>10/8/2019</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69F6A7D-1C0E-4128-96AE-3476C32E5E04}"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7631E37-3B41-4351-91DF-66DC22F2B1B0}" type="datetime1">
              <a:rPr lang="en-US" smtClean="0"/>
              <a:t>10/8/2019</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69F6A7D-1C0E-4128-96AE-3476C32E5E0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7500" lnSpcReduction="20000"/>
          </a:bodyPr>
          <a:lstStyle/>
          <a:p>
            <a:pPr algn="ctr">
              <a:buNone/>
            </a:pPr>
            <a:r>
              <a:rPr lang="en-US" sz="4000" b="1" dirty="0" smtClean="0">
                <a:latin typeface="Garamond" pitchFamily="18" charset="0"/>
              </a:rPr>
              <a:t>Chapter 1</a:t>
            </a:r>
          </a:p>
          <a:p>
            <a:pPr algn="ctr">
              <a:buNone/>
            </a:pPr>
            <a:r>
              <a:rPr lang="en-US" sz="3200" b="1" dirty="0" smtClean="0">
                <a:latin typeface="Garamond" pitchFamily="18" charset="0"/>
              </a:rPr>
              <a:t>The Concept and Nature of Project Quality Management</a:t>
            </a:r>
            <a:r>
              <a:rPr lang="en-US" sz="3200" dirty="0" smtClean="0">
                <a:latin typeface="Garamond" pitchFamily="18" charset="0"/>
              </a:rPr>
              <a:t> </a:t>
            </a:r>
          </a:p>
          <a:p>
            <a:pPr>
              <a:buNone/>
            </a:pPr>
            <a:r>
              <a:rPr lang="en-GB" sz="3200" b="1" dirty="0" smtClean="0">
                <a:latin typeface="Garamond" pitchFamily="18" charset="0"/>
              </a:rPr>
              <a:t>Contents</a:t>
            </a:r>
          </a:p>
          <a:p>
            <a:pPr>
              <a:buNone/>
            </a:pPr>
            <a:r>
              <a:rPr lang="en-GB" sz="3200" dirty="0" smtClean="0">
                <a:latin typeface="Garamond" pitchFamily="18" charset="0"/>
              </a:rPr>
              <a:t>1.1. What is Quality </a:t>
            </a:r>
          </a:p>
          <a:p>
            <a:pPr>
              <a:buNone/>
            </a:pPr>
            <a:r>
              <a:rPr lang="en-GB" sz="3200" dirty="0" smtClean="0">
                <a:latin typeface="Garamond" pitchFamily="18" charset="0"/>
              </a:rPr>
              <a:t>1.2. Three Key Quality Management Concepts</a:t>
            </a:r>
          </a:p>
          <a:p>
            <a:pPr>
              <a:buNone/>
            </a:pPr>
            <a:r>
              <a:rPr lang="en-GB" sz="3200" dirty="0" smtClean="0">
                <a:latin typeface="Garamond" pitchFamily="18" charset="0"/>
              </a:rPr>
              <a:t>1.3. Quality Management for Projects</a:t>
            </a:r>
          </a:p>
          <a:p>
            <a:pPr>
              <a:buNone/>
            </a:pPr>
            <a:r>
              <a:rPr lang="en-GB" sz="3200" dirty="0" smtClean="0">
                <a:latin typeface="Garamond" pitchFamily="18" charset="0"/>
              </a:rPr>
              <a:t>1.4. Features of Quality Management </a:t>
            </a:r>
          </a:p>
          <a:p>
            <a:pPr>
              <a:buNone/>
            </a:pPr>
            <a:r>
              <a:rPr lang="en-GB" sz="3200" dirty="0" smtClean="0">
                <a:latin typeface="Garamond" pitchFamily="18" charset="0"/>
              </a:rPr>
              <a:t>1.5. The Purpose of Management of Quality</a:t>
            </a:r>
          </a:p>
          <a:p>
            <a:pPr>
              <a:buNone/>
            </a:pPr>
            <a:r>
              <a:rPr lang="en-GB" sz="3200" dirty="0" smtClean="0">
                <a:latin typeface="Garamond" pitchFamily="18" charset="0"/>
              </a:rPr>
              <a:t>1.6. Key Processes of Project Quality Management </a:t>
            </a:r>
            <a:br>
              <a:rPr lang="en-GB" sz="3200" dirty="0" smtClean="0">
                <a:latin typeface="Garamond" pitchFamily="18" charset="0"/>
              </a:rPr>
            </a:br>
            <a:endParaRPr lang="en-GB" sz="3200" dirty="0" smtClean="0">
              <a:latin typeface="Garamond" pitchFamily="18" charset="0"/>
            </a:endParaRPr>
          </a:p>
          <a:p>
            <a:pPr>
              <a:buNone/>
            </a:pPr>
            <a:endParaRPr lang="en-US" sz="3200" dirty="0" smtClean="0">
              <a:latin typeface="Garamond" pitchFamily="18" charset="0"/>
            </a:endParaRPr>
          </a:p>
          <a:p>
            <a:endParaRPr lang="en-GB" dirty="0"/>
          </a:p>
        </p:txBody>
      </p:sp>
      <p:sp>
        <p:nvSpPr>
          <p:cNvPr id="4" name="Date Placeholder 3"/>
          <p:cNvSpPr>
            <a:spLocks noGrp="1"/>
          </p:cNvSpPr>
          <p:nvPr>
            <p:ph type="dt" sz="half" idx="10"/>
          </p:nvPr>
        </p:nvSpPr>
        <p:spPr/>
        <p:txBody>
          <a:bodyPr/>
          <a:lstStyle/>
          <a:p>
            <a:fld id="{79A179E2-044D-4CF8-B9E1-9FA726CC0803}"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a:t>
            </a:fld>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sz="4000" b="1" dirty="0" smtClean="0">
                <a:latin typeface="Perpetua" pitchFamily="18" charset="0"/>
              </a:rPr>
              <a:t>1.2. </a:t>
            </a:r>
            <a:r>
              <a:rPr lang="en-GB" sz="3100" b="1" dirty="0" smtClean="0">
                <a:latin typeface="Perpetua" pitchFamily="18" charset="0"/>
              </a:rPr>
              <a:t>Three Key Quality Management Concepts</a:t>
            </a:r>
            <a:r>
              <a:rPr lang="en-GB" b="1" dirty="0" smtClean="0">
                <a:latin typeface="Perpetua" pitchFamily="18" charset="0"/>
              </a:rPr>
              <a:t/>
            </a:r>
            <a:br>
              <a:rPr lang="en-GB" b="1"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p:txBody>
          <a:bodyPr>
            <a:normAutofit lnSpcReduction="10000"/>
          </a:bodyPr>
          <a:lstStyle/>
          <a:p>
            <a:pPr algn="just"/>
            <a:r>
              <a:rPr lang="en-GB" dirty="0" smtClean="0">
                <a:latin typeface="Perpetua" pitchFamily="18" charset="0"/>
              </a:rPr>
              <a:t>As the project manager, there are three key </a:t>
            </a:r>
            <a:r>
              <a:rPr lang="en-GB" b="1" dirty="0" smtClean="0">
                <a:latin typeface="Perpetua" pitchFamily="18" charset="0"/>
              </a:rPr>
              <a:t>quality management concepts</a:t>
            </a:r>
            <a:r>
              <a:rPr lang="en-GB" dirty="0" smtClean="0">
                <a:latin typeface="Perpetua" pitchFamily="18" charset="0"/>
              </a:rPr>
              <a:t> that will help you deliver a high quality project...</a:t>
            </a:r>
          </a:p>
          <a:p>
            <a:pPr algn="just"/>
            <a:endParaRPr lang="en-GB" dirty="0" smtClean="0">
              <a:latin typeface="Perpetua" pitchFamily="18" charset="0"/>
            </a:endParaRPr>
          </a:p>
          <a:p>
            <a:pPr marL="514350" lvl="0" indent="-514350" algn="just">
              <a:buFont typeface="+mj-lt"/>
              <a:buAutoNum type="arabicPeriod"/>
            </a:pPr>
            <a:r>
              <a:rPr lang="en-GB" dirty="0" smtClean="0">
                <a:latin typeface="Perpetua" pitchFamily="18" charset="0"/>
              </a:rPr>
              <a:t>Customer Satisfaction</a:t>
            </a:r>
          </a:p>
          <a:p>
            <a:pPr marL="514350" lvl="0" indent="-514350" algn="just">
              <a:buFont typeface="+mj-lt"/>
              <a:buAutoNum type="arabicPeriod"/>
            </a:pPr>
            <a:endParaRPr lang="en-GB" dirty="0" smtClean="0">
              <a:latin typeface="Perpetua" pitchFamily="18" charset="0"/>
            </a:endParaRPr>
          </a:p>
          <a:p>
            <a:pPr marL="514350" lvl="0" indent="-514350" algn="just">
              <a:buFont typeface="+mj-lt"/>
              <a:buAutoNum type="arabicPeriod"/>
            </a:pPr>
            <a:r>
              <a:rPr lang="en-GB" dirty="0" smtClean="0">
                <a:latin typeface="Perpetua" pitchFamily="18" charset="0"/>
              </a:rPr>
              <a:t>Prevention over Inspection</a:t>
            </a:r>
          </a:p>
          <a:p>
            <a:pPr marL="514350" lvl="0" indent="-514350" algn="just">
              <a:buFont typeface="+mj-lt"/>
              <a:buAutoNum type="arabicPeriod"/>
            </a:pPr>
            <a:endParaRPr lang="en-GB" dirty="0" smtClean="0">
              <a:latin typeface="Perpetua" pitchFamily="18" charset="0"/>
            </a:endParaRPr>
          </a:p>
          <a:p>
            <a:pPr marL="514350" lvl="0" indent="-514350" algn="just">
              <a:buFont typeface="+mj-lt"/>
              <a:buAutoNum type="arabicPeriod"/>
            </a:pPr>
            <a:r>
              <a:rPr lang="en-GB" dirty="0" smtClean="0">
                <a:latin typeface="Perpetua" pitchFamily="18" charset="0"/>
              </a:rPr>
              <a:t>Continuous Improvement</a:t>
            </a:r>
          </a:p>
          <a:p>
            <a:pPr>
              <a:buNone/>
            </a:pPr>
            <a:endParaRPr lang="en-GB" dirty="0">
              <a:latin typeface="Perpetua" pitchFamily="18" charset="0"/>
            </a:endParaRPr>
          </a:p>
        </p:txBody>
      </p:sp>
      <p:sp>
        <p:nvSpPr>
          <p:cNvPr id="4" name="Date Placeholder 3"/>
          <p:cNvSpPr>
            <a:spLocks noGrp="1"/>
          </p:cNvSpPr>
          <p:nvPr>
            <p:ph type="dt" sz="half" idx="10"/>
          </p:nvPr>
        </p:nvSpPr>
        <p:spPr/>
        <p:txBody>
          <a:bodyPr/>
          <a:lstStyle/>
          <a:p>
            <a:fld id="{527C53D2-A1AD-47C7-9C8E-7D8FCFED037F}"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latin typeface="Garamond" pitchFamily="18" charset="0"/>
              </a:rPr>
              <a:t/>
            </a:r>
            <a:br>
              <a:rPr lang="en-GB" sz="3600" b="1" dirty="0" smtClean="0">
                <a:latin typeface="Garamond" pitchFamily="18" charset="0"/>
              </a:rPr>
            </a:br>
            <a:r>
              <a:rPr lang="en-GB" sz="3600" b="1" dirty="0" smtClean="0">
                <a:latin typeface="Garamond" pitchFamily="18" charset="0"/>
              </a:rPr>
              <a:t>1. Customer Satisfaction</a:t>
            </a:r>
            <a:br>
              <a:rPr lang="en-GB" sz="3600" b="1" dirty="0" smtClean="0">
                <a:latin typeface="Garamond" pitchFamily="18" charset="0"/>
              </a:rPr>
            </a:br>
            <a:endParaRPr lang="en-GB" sz="3600"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fontScale="70000" lnSpcReduction="20000"/>
          </a:bodyPr>
          <a:lstStyle/>
          <a:p>
            <a:pPr algn="just">
              <a:lnSpc>
                <a:spcPct val="110000"/>
              </a:lnSpc>
            </a:pPr>
            <a:r>
              <a:rPr lang="en-GB" sz="3100" dirty="0" smtClean="0">
                <a:latin typeface="Perpetua" pitchFamily="18" charset="0"/>
              </a:rPr>
              <a:t>Customer satisfaction is a key measure of a project's quality. </a:t>
            </a:r>
          </a:p>
          <a:p>
            <a:pPr algn="just">
              <a:lnSpc>
                <a:spcPct val="110000"/>
              </a:lnSpc>
            </a:pPr>
            <a:r>
              <a:rPr lang="en-GB" sz="3100" dirty="0" smtClean="0">
                <a:latin typeface="Perpetua" pitchFamily="18" charset="0"/>
              </a:rPr>
              <a:t>It's important to keep in mind that project quality management is concerned with both the </a:t>
            </a:r>
            <a:r>
              <a:rPr lang="en-GB" sz="3100" b="1" i="1" dirty="0" smtClean="0">
                <a:solidFill>
                  <a:srgbClr val="00B0F0"/>
                </a:solidFill>
                <a:latin typeface="Perpetua" pitchFamily="18" charset="0"/>
              </a:rPr>
              <a:t>product of the project</a:t>
            </a:r>
            <a:r>
              <a:rPr lang="en-GB" sz="3100" dirty="0" smtClean="0">
                <a:solidFill>
                  <a:srgbClr val="00B0F0"/>
                </a:solidFill>
                <a:latin typeface="Perpetua" pitchFamily="18" charset="0"/>
              </a:rPr>
              <a:t> and the </a:t>
            </a:r>
            <a:r>
              <a:rPr lang="en-GB" sz="3100" b="1" i="1" dirty="0" smtClean="0">
                <a:solidFill>
                  <a:srgbClr val="00B0F0"/>
                </a:solidFill>
                <a:latin typeface="Perpetua" pitchFamily="18" charset="0"/>
              </a:rPr>
              <a:t>management of the project</a:t>
            </a:r>
            <a:r>
              <a:rPr lang="en-GB" sz="3100" dirty="0" smtClean="0">
                <a:solidFill>
                  <a:srgbClr val="00B0F0"/>
                </a:solidFill>
                <a:latin typeface="Perpetua" pitchFamily="18" charset="0"/>
              </a:rPr>
              <a:t>.</a:t>
            </a:r>
          </a:p>
          <a:p>
            <a:pPr algn="just">
              <a:lnSpc>
                <a:spcPct val="110000"/>
              </a:lnSpc>
            </a:pPr>
            <a:endParaRPr lang="en-GB" sz="3100" dirty="0" smtClean="0">
              <a:solidFill>
                <a:srgbClr val="00B0F0"/>
              </a:solidFill>
              <a:latin typeface="Perpetua" pitchFamily="18" charset="0"/>
            </a:endParaRPr>
          </a:p>
          <a:p>
            <a:pPr algn="just">
              <a:lnSpc>
                <a:spcPct val="110000"/>
              </a:lnSpc>
            </a:pPr>
            <a:r>
              <a:rPr lang="en-GB" sz="3100" dirty="0" smtClean="0">
                <a:latin typeface="Perpetua" pitchFamily="18" charset="0"/>
              </a:rPr>
              <a:t>If the customer </a:t>
            </a:r>
            <a:r>
              <a:rPr lang="en-GB" sz="3100" b="1" dirty="0" smtClean="0">
                <a:latin typeface="Perpetua" pitchFamily="18" charset="0"/>
              </a:rPr>
              <a:t>doesn't feel </a:t>
            </a:r>
            <a:r>
              <a:rPr lang="en-GB" sz="3100" dirty="0" smtClean="0">
                <a:latin typeface="Perpetua" pitchFamily="18" charset="0"/>
              </a:rPr>
              <a:t>the product produced by the project meets their needs or if the way the project was run didn't </a:t>
            </a:r>
            <a:r>
              <a:rPr lang="en-GB" sz="3100" b="1" dirty="0" smtClean="0">
                <a:latin typeface="Perpetua" pitchFamily="18" charset="0"/>
              </a:rPr>
              <a:t>meet their expectations, </a:t>
            </a:r>
            <a:r>
              <a:rPr lang="en-GB" sz="3100" dirty="0" smtClean="0">
                <a:latin typeface="Perpetua" pitchFamily="18" charset="0"/>
              </a:rPr>
              <a:t>then the customer is very likely to consider the project quality as poor, regardless of what the project manager or team thinks.</a:t>
            </a:r>
          </a:p>
          <a:p>
            <a:pPr algn="just">
              <a:lnSpc>
                <a:spcPct val="110000"/>
              </a:lnSpc>
            </a:pPr>
            <a:endParaRPr lang="en-GB" sz="3100" dirty="0" smtClean="0">
              <a:latin typeface="Perpetua" pitchFamily="18" charset="0"/>
            </a:endParaRPr>
          </a:p>
          <a:p>
            <a:pPr algn="just">
              <a:lnSpc>
                <a:spcPct val="110000"/>
              </a:lnSpc>
            </a:pPr>
            <a:r>
              <a:rPr lang="en-GB" sz="3100" dirty="0" smtClean="0">
                <a:latin typeface="Perpetua" pitchFamily="18" charset="0"/>
              </a:rPr>
              <a:t>As a result, not only is it important to make sure the project requirements are met, managing customer expectations is also a critical activity that you need to handle well for your project to succeed.</a:t>
            </a:r>
          </a:p>
          <a:p>
            <a:pPr algn="just">
              <a:lnSpc>
                <a:spcPct val="110000"/>
              </a:lnSpc>
            </a:pPr>
            <a:endParaRPr lang="en-GB" dirty="0">
              <a:latin typeface="Perpetua" pitchFamily="18" charset="0"/>
            </a:endParaRPr>
          </a:p>
        </p:txBody>
      </p:sp>
      <p:sp>
        <p:nvSpPr>
          <p:cNvPr id="4" name="Date Placeholder 3"/>
          <p:cNvSpPr>
            <a:spLocks noGrp="1"/>
          </p:cNvSpPr>
          <p:nvPr>
            <p:ph type="dt" sz="half" idx="10"/>
          </p:nvPr>
        </p:nvSpPr>
        <p:spPr/>
        <p:txBody>
          <a:bodyPr/>
          <a:lstStyle/>
          <a:p>
            <a:fld id="{E2082D53-B034-474D-BFF7-CA20494DCACC}"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b="1" dirty="0" smtClean="0">
                <a:latin typeface="Perpetua" pitchFamily="18" charset="0"/>
              </a:rPr>
              <a:t>2. Prevention over Inspection</a:t>
            </a:r>
            <a:r>
              <a:rPr lang="en-GB" b="1" dirty="0" smtClean="0">
                <a:latin typeface="Garamond" pitchFamily="18" charset="0"/>
              </a:rPr>
              <a:t/>
            </a:r>
            <a:br>
              <a:rPr lang="en-GB" b="1" dirty="0" smtClean="0">
                <a:latin typeface="Garamond" pitchFamily="18" charset="0"/>
              </a:rPr>
            </a:br>
            <a:endParaRPr lang="en-GB" dirty="0"/>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The </a:t>
            </a:r>
            <a:r>
              <a:rPr lang="en-GB" sz="2400" b="1" dirty="0" smtClean="0">
                <a:latin typeface="Perpetua" pitchFamily="18" charset="0"/>
              </a:rPr>
              <a:t>Cost of Quality (COQ)</a:t>
            </a:r>
            <a:r>
              <a:rPr lang="en-GB" sz="2400" dirty="0" smtClean="0">
                <a:latin typeface="Perpetua" pitchFamily="18" charset="0"/>
              </a:rPr>
              <a:t> includes </a:t>
            </a:r>
            <a:r>
              <a:rPr lang="en-GB" sz="2400" b="1" dirty="0" smtClean="0">
                <a:latin typeface="Perpetua" pitchFamily="18" charset="0"/>
              </a:rPr>
              <a:t>money spent during the project </a:t>
            </a:r>
            <a:r>
              <a:rPr lang="en-GB" sz="2400" b="1" dirty="0" smtClean="0">
                <a:solidFill>
                  <a:srgbClr val="00B0F0"/>
                </a:solidFill>
                <a:latin typeface="Perpetua" pitchFamily="18" charset="0"/>
              </a:rPr>
              <a:t>to avoid failures </a:t>
            </a:r>
            <a:r>
              <a:rPr lang="en-GB" sz="2400" dirty="0" smtClean="0">
                <a:latin typeface="Perpetua" pitchFamily="18" charset="0"/>
              </a:rPr>
              <a:t>and </a:t>
            </a:r>
            <a:r>
              <a:rPr lang="en-GB" sz="2400" b="1" dirty="0" smtClean="0">
                <a:latin typeface="Perpetua" pitchFamily="18" charset="0"/>
              </a:rPr>
              <a:t>money spent during and after the project </a:t>
            </a:r>
            <a:r>
              <a:rPr lang="en-GB" sz="2400" b="1" dirty="0" smtClean="0">
                <a:solidFill>
                  <a:srgbClr val="00B0F0"/>
                </a:solidFill>
                <a:latin typeface="Perpetua" pitchFamily="18" charset="0"/>
              </a:rPr>
              <a:t>because of failures.</a:t>
            </a:r>
            <a:r>
              <a:rPr lang="en-GB" sz="2400" dirty="0" smtClean="0">
                <a:solidFill>
                  <a:srgbClr val="00B0F0"/>
                </a:solidFill>
                <a:latin typeface="Perpetua" pitchFamily="18" charset="0"/>
              </a:rPr>
              <a:t> </a:t>
            </a:r>
          </a:p>
          <a:p>
            <a:pPr algn="just"/>
            <a:endParaRPr lang="en-GB" sz="2400" dirty="0" smtClean="0">
              <a:latin typeface="Perpetua" pitchFamily="18" charset="0"/>
            </a:endParaRPr>
          </a:p>
          <a:p>
            <a:pPr algn="just"/>
            <a:r>
              <a:rPr lang="en-GB" sz="2400" dirty="0" smtClean="0">
                <a:latin typeface="Perpetua" pitchFamily="18" charset="0"/>
              </a:rPr>
              <a:t>These are known as the </a:t>
            </a:r>
            <a:r>
              <a:rPr lang="en-GB" sz="2400" b="1" dirty="0" smtClean="0">
                <a:solidFill>
                  <a:srgbClr val="00B0F0"/>
                </a:solidFill>
                <a:latin typeface="Perpetua" pitchFamily="18" charset="0"/>
              </a:rPr>
              <a:t>Cost of Conformance</a:t>
            </a:r>
            <a:r>
              <a:rPr lang="en-GB" sz="2400" dirty="0" smtClean="0">
                <a:solidFill>
                  <a:srgbClr val="00B0F0"/>
                </a:solidFill>
                <a:latin typeface="Perpetua" pitchFamily="18" charset="0"/>
              </a:rPr>
              <a:t> and the </a:t>
            </a:r>
            <a:r>
              <a:rPr lang="en-GB" sz="2400" b="1" dirty="0" smtClean="0">
                <a:solidFill>
                  <a:srgbClr val="00B0F0"/>
                </a:solidFill>
                <a:latin typeface="Perpetua" pitchFamily="18" charset="0"/>
              </a:rPr>
              <a:t>Cost of </a:t>
            </a:r>
            <a:r>
              <a:rPr lang="en-GB" sz="2400" b="1" dirty="0" err="1" smtClean="0">
                <a:solidFill>
                  <a:srgbClr val="00B0F0"/>
                </a:solidFill>
                <a:latin typeface="Perpetua" pitchFamily="18" charset="0"/>
              </a:rPr>
              <a:t>Nonconformance</a:t>
            </a:r>
            <a:r>
              <a:rPr lang="en-GB" sz="2400" dirty="0" smtClean="0">
                <a:solidFill>
                  <a:srgbClr val="00B0F0"/>
                </a:solidFill>
                <a:latin typeface="Perpetua" pitchFamily="18" charset="0"/>
              </a:rPr>
              <a:t>.</a:t>
            </a:r>
          </a:p>
          <a:p>
            <a:pPr algn="just"/>
            <a:endParaRPr lang="en-GB" sz="2400" dirty="0" smtClean="0">
              <a:latin typeface="Perpetua" pitchFamily="18" charset="0"/>
            </a:endParaRPr>
          </a:p>
          <a:p>
            <a:pPr algn="just"/>
            <a:r>
              <a:rPr lang="en-GB" sz="2400" dirty="0" smtClean="0">
                <a:latin typeface="Perpetua" pitchFamily="18" charset="0"/>
              </a:rPr>
              <a:t>The cost of preventing mistakes is usually much less than the cost of correcting them.</a:t>
            </a:r>
          </a:p>
          <a:p>
            <a:pPr algn="just"/>
            <a:endParaRPr lang="en-GB" sz="2400" dirty="0" smtClean="0">
              <a:latin typeface="Perpetua" pitchFamily="18" charset="0"/>
            </a:endParaRPr>
          </a:p>
        </p:txBody>
      </p:sp>
      <p:sp>
        <p:nvSpPr>
          <p:cNvPr id="4" name="Date Placeholder 3"/>
          <p:cNvSpPr>
            <a:spLocks noGrp="1"/>
          </p:cNvSpPr>
          <p:nvPr>
            <p:ph type="dt" sz="half" idx="10"/>
          </p:nvPr>
        </p:nvSpPr>
        <p:spPr/>
        <p:txBody>
          <a:bodyPr/>
          <a:lstStyle/>
          <a:p>
            <a:fld id="{35181339-287C-43B0-816B-A6641122B2E5}"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lgn="just">
              <a:buNone/>
            </a:pPr>
            <a:r>
              <a:rPr lang="en-GB" sz="3200" i="1" dirty="0" smtClean="0">
                <a:solidFill>
                  <a:srgbClr val="00B0F0"/>
                </a:solidFill>
                <a:latin typeface="Perpetua" pitchFamily="18" charset="0"/>
              </a:rPr>
              <a:t>	The sources of cost of quality are three: failure, prevention, and appraisal.</a:t>
            </a:r>
          </a:p>
          <a:p>
            <a:pPr algn="just">
              <a:buNone/>
            </a:pPr>
            <a:r>
              <a:rPr lang="en-GB" sz="3200" b="1" dirty="0" smtClean="0">
                <a:solidFill>
                  <a:srgbClr val="00B0F0"/>
                </a:solidFill>
                <a:latin typeface="Perpetua" pitchFamily="18" charset="0"/>
              </a:rPr>
              <a:t>1. Failure</a:t>
            </a:r>
          </a:p>
          <a:p>
            <a:r>
              <a:rPr lang="en-GB" sz="3200" dirty="0" smtClean="0">
                <a:latin typeface="Perpetua" pitchFamily="18" charset="0"/>
              </a:rPr>
              <a:t> Failure costs may result from either internal or external failure. </a:t>
            </a:r>
          </a:p>
          <a:p>
            <a:endParaRPr lang="en-GB" sz="3200" dirty="0" smtClean="0">
              <a:latin typeface="Perpetua" pitchFamily="18" charset="0"/>
            </a:endParaRPr>
          </a:p>
          <a:p>
            <a:r>
              <a:rPr lang="en-GB" sz="3200" dirty="0" smtClean="0">
                <a:latin typeface="Perpetua" pitchFamily="18" charset="0"/>
              </a:rPr>
              <a:t>The major costs associated with internal failures, those that occur </a:t>
            </a:r>
            <a:r>
              <a:rPr lang="en-GB" sz="3200" dirty="0" smtClean="0">
                <a:solidFill>
                  <a:srgbClr val="00B0F0"/>
                </a:solidFill>
                <a:latin typeface="Perpetua" pitchFamily="18" charset="0"/>
              </a:rPr>
              <a:t>before a product has been delivered to a customer, are scrap and rework.</a:t>
            </a:r>
          </a:p>
          <a:p>
            <a:endParaRPr lang="en-GB" sz="3200" dirty="0" smtClean="0">
              <a:latin typeface="Perpetua" pitchFamily="18" charset="0"/>
            </a:endParaRPr>
          </a:p>
          <a:p>
            <a:pPr marL="514350" indent="-514350">
              <a:buAutoNum type="arabicPeriod"/>
            </a:pPr>
            <a:endParaRPr lang="en-GB" sz="3200" dirty="0" smtClean="0">
              <a:latin typeface="Perpetua" pitchFamily="18" charset="0"/>
            </a:endParaRPr>
          </a:p>
          <a:p>
            <a:pPr algn="just">
              <a:buNone/>
            </a:pPr>
            <a:endParaRPr lang="en-GB" sz="3200" i="1" dirty="0" smtClean="0">
              <a:solidFill>
                <a:srgbClr val="00B0F0"/>
              </a:solidFill>
              <a:latin typeface="Perpetua" pitchFamily="18" charset="0"/>
            </a:endParaRPr>
          </a:p>
          <a:p>
            <a:pPr algn="just">
              <a:buNone/>
            </a:pPr>
            <a:endParaRPr lang="en-GB" dirty="0" smtClean="0">
              <a:latin typeface="Garamond" pitchFamily="18" charset="0"/>
            </a:endParaRPr>
          </a:p>
          <a:p>
            <a:pPr>
              <a:buNone/>
            </a:pPr>
            <a:endParaRPr lang="en-GB" dirty="0"/>
          </a:p>
        </p:txBody>
      </p:sp>
      <p:sp>
        <p:nvSpPr>
          <p:cNvPr id="4" name="Date Placeholder 3"/>
          <p:cNvSpPr>
            <a:spLocks noGrp="1"/>
          </p:cNvSpPr>
          <p:nvPr>
            <p:ph type="dt" sz="half" idx="10"/>
          </p:nvPr>
        </p:nvSpPr>
        <p:spPr/>
        <p:txBody>
          <a:bodyPr/>
          <a:lstStyle/>
          <a:p>
            <a:fld id="{C61F1F02-0DF0-466B-9A88-1ADA121934E1}"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Failure....</a:t>
            </a:r>
            <a:endParaRPr lang="en-GB" dirty="0"/>
          </a:p>
        </p:txBody>
      </p:sp>
      <p:sp>
        <p:nvSpPr>
          <p:cNvPr id="3" name="Content Placeholder 2"/>
          <p:cNvSpPr>
            <a:spLocks noGrp="1"/>
          </p:cNvSpPr>
          <p:nvPr>
            <p:ph sz="quarter" idx="1"/>
          </p:nvPr>
        </p:nvSpPr>
        <p:spPr/>
        <p:txBody>
          <a:bodyPr>
            <a:normAutofit/>
          </a:bodyPr>
          <a:lstStyle/>
          <a:p>
            <a:pPr marL="514350" indent="-514350" algn="just">
              <a:buNone/>
            </a:pPr>
            <a:r>
              <a:rPr lang="en-GB" sz="2400" i="1" dirty="0" smtClean="0">
                <a:latin typeface="Perpetua" pitchFamily="18" charset="0"/>
              </a:rPr>
              <a:t>	At the end of some process, a product may not conform to prescribed specifications.</a:t>
            </a:r>
          </a:p>
          <a:p>
            <a:pPr marL="514350" indent="-514350" algn="just">
              <a:buAutoNum type="arabicPeriod"/>
            </a:pPr>
            <a:r>
              <a:rPr lang="en-GB" sz="2400" b="1" dirty="0" smtClean="0">
                <a:latin typeface="Perpetua" pitchFamily="18" charset="0"/>
              </a:rPr>
              <a:t>Scrap: </a:t>
            </a:r>
            <a:r>
              <a:rPr lang="en-GB" sz="2400" dirty="0" smtClean="0">
                <a:latin typeface="Perpetua" pitchFamily="18" charset="0"/>
              </a:rPr>
              <a:t>The degree of </a:t>
            </a:r>
            <a:r>
              <a:rPr lang="en-GB" sz="2400" dirty="0" err="1" smtClean="0">
                <a:latin typeface="Perpetua" pitchFamily="18" charset="0"/>
              </a:rPr>
              <a:t>nonconformance</a:t>
            </a:r>
            <a:r>
              <a:rPr lang="en-GB" sz="2400" dirty="0" smtClean="0">
                <a:latin typeface="Perpetua" pitchFamily="18" charset="0"/>
              </a:rPr>
              <a:t> may be so severe that the product cannot be fixed and must be discarded. Any costs associated with production to this point are lost. This is scrap.</a:t>
            </a:r>
          </a:p>
          <a:p>
            <a:pPr marL="514350" indent="-514350" algn="just">
              <a:buAutoNum type="arabicPeriod"/>
            </a:pPr>
            <a:endParaRPr lang="en-GB" sz="2400" dirty="0" smtClean="0">
              <a:latin typeface="Perpetua" pitchFamily="18" charset="0"/>
            </a:endParaRPr>
          </a:p>
          <a:p>
            <a:pPr algn="just">
              <a:buNone/>
            </a:pPr>
            <a:r>
              <a:rPr lang="en-GB" sz="2400" dirty="0" smtClean="0">
                <a:latin typeface="Perpetua" pitchFamily="18" charset="0"/>
              </a:rPr>
              <a:t>2</a:t>
            </a:r>
            <a:r>
              <a:rPr lang="en-GB" sz="2400" b="1" dirty="0" smtClean="0">
                <a:latin typeface="Perpetua" pitchFamily="18" charset="0"/>
              </a:rPr>
              <a:t>. Rework</a:t>
            </a:r>
            <a:r>
              <a:rPr lang="en-GB" sz="2400" dirty="0" smtClean="0">
                <a:latin typeface="Perpetua" pitchFamily="18" charset="0"/>
              </a:rPr>
              <a:t>: In some cases, the degree of </a:t>
            </a:r>
            <a:r>
              <a:rPr lang="en-GB" sz="2400" dirty="0" err="1" smtClean="0">
                <a:latin typeface="Perpetua" pitchFamily="18" charset="0"/>
              </a:rPr>
              <a:t>nonconformance</a:t>
            </a:r>
            <a:r>
              <a:rPr lang="en-GB" sz="2400" dirty="0" smtClean="0">
                <a:latin typeface="Perpetua" pitchFamily="18" charset="0"/>
              </a:rPr>
              <a:t> may not be so severe. A reasonable amount of additional effort may bring the product into conformance, so the product is re-entered into the process and any additional work adds to the overall cost of production. This is rework.</a:t>
            </a:r>
          </a:p>
          <a:p>
            <a:pPr marL="514350" indent="-514350">
              <a:buNone/>
            </a:pPr>
            <a:endParaRPr lang="en-GB" sz="2400" dirty="0" smtClean="0">
              <a:latin typeface="Perpetua" pitchFamily="18" charset="0"/>
            </a:endParaRPr>
          </a:p>
        </p:txBody>
      </p:sp>
      <p:sp>
        <p:nvSpPr>
          <p:cNvPr id="4" name="Date Placeholder 3"/>
          <p:cNvSpPr>
            <a:spLocks noGrp="1"/>
          </p:cNvSpPr>
          <p:nvPr>
            <p:ph type="dt" sz="half" idx="10"/>
          </p:nvPr>
        </p:nvSpPr>
        <p:spPr/>
        <p:txBody>
          <a:bodyPr/>
          <a:lstStyle/>
          <a:p>
            <a:fld id="{FDCA8AC6-0B9B-4BE1-941C-C488719D721F}"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GB" b="1" dirty="0" smtClean="0">
                <a:latin typeface="Perpetua" pitchFamily="18" charset="0"/>
              </a:rPr>
              <a:t>External failures,</a:t>
            </a:r>
            <a:r>
              <a:rPr lang="en-GB" dirty="0" smtClean="0">
                <a:latin typeface="Perpetua" pitchFamily="18" charset="0"/>
              </a:rPr>
              <a:t> those that occur after a product has been delivered to a customer, may generate costs for repairs in accordance with p</a:t>
            </a:r>
            <a:r>
              <a:rPr lang="en-GB" b="1" dirty="0" smtClean="0">
                <a:latin typeface="Perpetua" pitchFamily="18" charset="0"/>
              </a:rPr>
              <a:t>roduct warranty obligations. </a:t>
            </a:r>
          </a:p>
          <a:p>
            <a:pPr algn="just"/>
            <a:endParaRPr lang="en-GB" b="1" dirty="0" smtClean="0">
              <a:latin typeface="Perpetua" pitchFamily="18" charset="0"/>
            </a:endParaRPr>
          </a:p>
          <a:p>
            <a:pPr algn="just"/>
            <a:r>
              <a:rPr lang="en-GB" dirty="0" smtClean="0">
                <a:latin typeface="Perpetua" pitchFamily="18" charset="0"/>
              </a:rPr>
              <a:t>They may also generate product recalls, which can be far more expensive. Consider the potential cost of fixing a defective part during assembly versus recalling 1.2 million automobiles to replace the defective part. Recall costs are orders of magnitude higher than repeat costs.</a:t>
            </a:r>
          </a:p>
          <a:p>
            <a:pPr algn="just"/>
            <a:endParaRPr lang="en-GB" dirty="0" smtClean="0">
              <a:latin typeface="Perpetua" pitchFamily="18" charset="0"/>
            </a:endParaRPr>
          </a:p>
          <a:p>
            <a:pPr algn="just"/>
            <a:r>
              <a:rPr lang="en-GB" dirty="0" smtClean="0">
                <a:latin typeface="Perpetua" pitchFamily="18" charset="0"/>
              </a:rPr>
              <a:t>External failure costs include those associated with complaints and complaint handling.</a:t>
            </a:r>
            <a:endParaRPr lang="en-GB" dirty="0">
              <a:latin typeface="Perpetua" pitchFamily="18" charset="0"/>
            </a:endParaRPr>
          </a:p>
        </p:txBody>
      </p:sp>
      <p:sp>
        <p:nvSpPr>
          <p:cNvPr id="4" name="Date Placeholder 3"/>
          <p:cNvSpPr>
            <a:spLocks noGrp="1"/>
          </p:cNvSpPr>
          <p:nvPr>
            <p:ph type="dt" sz="half" idx="10"/>
          </p:nvPr>
        </p:nvSpPr>
        <p:spPr/>
        <p:txBody>
          <a:bodyPr/>
          <a:lstStyle/>
          <a:p>
            <a:fld id="{BAA8E005-A227-414E-9F3E-11A3C57CCFC3}"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latin typeface="Perpetua" pitchFamily="18" charset="0"/>
            </a:endParaRPr>
          </a:p>
        </p:txBody>
      </p:sp>
      <p:sp>
        <p:nvSpPr>
          <p:cNvPr id="3" name="Content Placeholder 2"/>
          <p:cNvSpPr>
            <a:spLocks noGrp="1"/>
          </p:cNvSpPr>
          <p:nvPr>
            <p:ph sz="quarter" idx="1"/>
          </p:nvPr>
        </p:nvSpPr>
        <p:spPr/>
        <p:txBody>
          <a:bodyPr>
            <a:normAutofit fontScale="92500"/>
          </a:bodyPr>
          <a:lstStyle/>
          <a:p>
            <a:pPr algn="just">
              <a:buNone/>
            </a:pPr>
            <a:r>
              <a:rPr lang="en-GB" sz="2600" b="1" dirty="0" smtClean="0">
                <a:latin typeface="Perpetua" pitchFamily="18" charset="0"/>
              </a:rPr>
              <a:t>2. Prevention </a:t>
            </a:r>
          </a:p>
          <a:p>
            <a:pPr algn="just"/>
            <a:r>
              <a:rPr lang="en-GB" sz="2400" dirty="0" smtClean="0">
                <a:latin typeface="Perpetua" pitchFamily="18" charset="0"/>
              </a:rPr>
              <a:t>Prevention: Prevention costs are fundamentally different from failure costs. </a:t>
            </a:r>
          </a:p>
          <a:p>
            <a:pPr algn="just"/>
            <a:endParaRPr lang="en-GB" sz="2400" dirty="0" smtClean="0">
              <a:latin typeface="Perpetua" pitchFamily="18" charset="0"/>
            </a:endParaRPr>
          </a:p>
          <a:p>
            <a:pPr algn="just"/>
            <a:r>
              <a:rPr lang="en-GB" sz="2400" dirty="0" smtClean="0">
                <a:latin typeface="Perpetua" pitchFamily="18" charset="0"/>
              </a:rPr>
              <a:t>These costs are related to </a:t>
            </a:r>
            <a:r>
              <a:rPr lang="en-GB" sz="2400" b="1" dirty="0" smtClean="0">
                <a:latin typeface="Perpetua" pitchFamily="18" charset="0"/>
              </a:rPr>
              <a:t>things that an organization does</a:t>
            </a:r>
            <a:r>
              <a:rPr lang="en-GB" sz="2400" dirty="0" smtClean="0">
                <a:latin typeface="Perpetua" pitchFamily="18" charset="0"/>
              </a:rPr>
              <a:t> rather than to outcomes of a process. </a:t>
            </a:r>
          </a:p>
          <a:p>
            <a:pPr algn="just"/>
            <a:endParaRPr lang="en-GB" sz="2400" dirty="0" smtClean="0">
              <a:latin typeface="Perpetua" pitchFamily="18" charset="0"/>
            </a:endParaRPr>
          </a:p>
          <a:p>
            <a:pPr algn="just"/>
            <a:r>
              <a:rPr lang="en-GB" sz="2400" dirty="0" smtClean="0">
                <a:latin typeface="Perpetua" pitchFamily="18" charset="0"/>
              </a:rPr>
              <a:t>Prevention costs begin with planning. One of the greatest errors a project manager can make is to leap into performance without sufficient planning.</a:t>
            </a:r>
          </a:p>
          <a:p>
            <a:pPr algn="just"/>
            <a:endParaRPr lang="en-GB" sz="2400" dirty="0" smtClean="0">
              <a:latin typeface="Perpetua" pitchFamily="18" charset="0"/>
            </a:endParaRPr>
          </a:p>
          <a:p>
            <a:pPr algn="just"/>
            <a:r>
              <a:rPr lang="en-GB" sz="2400" dirty="0" smtClean="0">
                <a:latin typeface="Perpetua" pitchFamily="18" charset="0"/>
              </a:rPr>
              <a:t>Prevention costs include both </a:t>
            </a:r>
            <a:r>
              <a:rPr lang="en-GB" sz="2400" b="1" dirty="0" smtClean="0">
                <a:latin typeface="Perpetua" pitchFamily="18" charset="0"/>
              </a:rPr>
              <a:t>quality planning and audits, and process planning and control. </a:t>
            </a:r>
          </a:p>
        </p:txBody>
      </p:sp>
      <p:sp>
        <p:nvSpPr>
          <p:cNvPr id="4" name="Date Placeholder 3"/>
          <p:cNvSpPr>
            <a:spLocks noGrp="1"/>
          </p:cNvSpPr>
          <p:nvPr>
            <p:ph type="dt" sz="half" idx="10"/>
          </p:nvPr>
        </p:nvSpPr>
        <p:spPr/>
        <p:txBody>
          <a:bodyPr/>
          <a:lstStyle/>
          <a:p>
            <a:fld id="{EB613982-CA06-4DA4-8CD8-EDE3C50C69AB}"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sz="2400" b="1" dirty="0" smtClean="0">
                <a:latin typeface="Perpetua" pitchFamily="18" charset="0"/>
              </a:rPr>
              <a:t>Quality planning </a:t>
            </a:r>
            <a:r>
              <a:rPr lang="en-GB" sz="2400" b="1" i="1" dirty="0" smtClean="0">
                <a:latin typeface="Perpetua" pitchFamily="18" charset="0"/>
              </a:rPr>
              <a:t>establishes the quality management system</a:t>
            </a:r>
            <a:r>
              <a:rPr lang="en-GB" sz="2400" b="1" dirty="0" smtClean="0">
                <a:latin typeface="Perpetua" pitchFamily="18" charset="0"/>
              </a:rPr>
              <a:t> </a:t>
            </a:r>
            <a:r>
              <a:rPr lang="en-GB" sz="2400" dirty="0" smtClean="0">
                <a:latin typeface="Perpetua" pitchFamily="18" charset="0"/>
              </a:rPr>
              <a:t>for the project. </a:t>
            </a:r>
          </a:p>
          <a:p>
            <a:pPr algn="just"/>
            <a:endParaRPr lang="en-GB" sz="2400" dirty="0" smtClean="0">
              <a:latin typeface="Perpetua" pitchFamily="18" charset="0"/>
            </a:endParaRPr>
          </a:p>
          <a:p>
            <a:pPr algn="just"/>
            <a:r>
              <a:rPr lang="en-GB" sz="2400" b="1" dirty="0" smtClean="0">
                <a:latin typeface="Perpetua" pitchFamily="18" charset="0"/>
              </a:rPr>
              <a:t>Quality audits </a:t>
            </a:r>
            <a:r>
              <a:rPr lang="en-GB" sz="2400" b="1" i="1" dirty="0" smtClean="0">
                <a:latin typeface="Perpetua" pitchFamily="18" charset="0"/>
              </a:rPr>
              <a:t>ensure that the system works as intended</a:t>
            </a:r>
            <a:r>
              <a:rPr lang="en-GB" sz="2400" i="1" dirty="0" smtClean="0">
                <a:latin typeface="Perpetua" pitchFamily="18" charset="0"/>
              </a:rPr>
              <a:t>. </a:t>
            </a:r>
            <a:r>
              <a:rPr lang="en-GB" sz="2400" dirty="0" smtClean="0">
                <a:latin typeface="Perpetua" pitchFamily="18" charset="0"/>
              </a:rPr>
              <a:t>Generally, an audit is a comparison of performance to plan.</a:t>
            </a:r>
          </a:p>
          <a:p>
            <a:pPr algn="just"/>
            <a:endParaRPr lang="en-GB" sz="2400" dirty="0" smtClean="0">
              <a:latin typeface="Perpetua" pitchFamily="18" charset="0"/>
            </a:endParaRPr>
          </a:p>
          <a:p>
            <a:pPr algn="just"/>
            <a:r>
              <a:rPr lang="en-GB" sz="2400" b="1" dirty="0" smtClean="0">
                <a:latin typeface="Perpetua" pitchFamily="18" charset="0"/>
              </a:rPr>
              <a:t>Process planning </a:t>
            </a:r>
            <a:r>
              <a:rPr lang="en-GB" sz="2400" dirty="0" smtClean="0">
                <a:latin typeface="Perpetua" pitchFamily="18" charset="0"/>
              </a:rPr>
              <a:t>establishes </a:t>
            </a:r>
            <a:r>
              <a:rPr lang="en-GB" sz="2400" b="1" dirty="0" smtClean="0">
                <a:latin typeface="Perpetua" pitchFamily="18" charset="0"/>
              </a:rPr>
              <a:t>the steps to be taken to produce the product of the project.</a:t>
            </a:r>
          </a:p>
          <a:p>
            <a:pPr algn="just"/>
            <a:endParaRPr lang="en-GB" sz="2400" dirty="0" smtClean="0">
              <a:latin typeface="Perpetua" pitchFamily="18" charset="0"/>
            </a:endParaRPr>
          </a:p>
          <a:p>
            <a:pPr algn="just"/>
            <a:r>
              <a:rPr lang="en-GB" sz="2400" b="1" dirty="0" smtClean="0">
                <a:latin typeface="Perpetua" pitchFamily="18" charset="0"/>
              </a:rPr>
              <a:t>Process control </a:t>
            </a:r>
            <a:r>
              <a:rPr lang="en-GB" sz="2400" dirty="0" smtClean="0">
                <a:latin typeface="Perpetua" pitchFamily="18" charset="0"/>
              </a:rPr>
              <a:t>ensures that the process performs as expected</a:t>
            </a:r>
          </a:p>
        </p:txBody>
      </p:sp>
      <p:sp>
        <p:nvSpPr>
          <p:cNvPr id="4" name="Date Placeholder 3"/>
          <p:cNvSpPr>
            <a:spLocks noGrp="1"/>
          </p:cNvSpPr>
          <p:nvPr>
            <p:ph type="dt" sz="half" idx="10"/>
          </p:nvPr>
        </p:nvSpPr>
        <p:spPr/>
        <p:txBody>
          <a:bodyPr/>
          <a:lstStyle/>
          <a:p>
            <a:fld id="{BFEDD0D3-783E-4AA5-9DF7-3AEFB683D0E1}"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153400" cy="990600"/>
          </a:xfrm>
        </p:spPr>
        <p:txBody>
          <a:bodyPr/>
          <a:lstStyle/>
          <a:p>
            <a:pPr lvl="1" algn="l" rtl="0">
              <a:spcBef>
                <a:spcPct val="0"/>
              </a:spcBef>
            </a:pPr>
            <a:r>
              <a:rPr lang="en-GB" sz="2800" b="1" dirty="0" smtClean="0">
                <a:latin typeface="Perpetua" pitchFamily="18" charset="0"/>
              </a:rPr>
              <a:t/>
            </a:r>
            <a:br>
              <a:rPr lang="en-GB" sz="2800" b="1" dirty="0" smtClean="0">
                <a:latin typeface="Perpetua" pitchFamily="18" charset="0"/>
              </a:rPr>
            </a:br>
            <a:endParaRPr lang="en-GB" b="1" dirty="0">
              <a:latin typeface="Perpetua" pitchFamily="18" charset="0"/>
            </a:endParaRPr>
          </a:p>
        </p:txBody>
      </p:sp>
      <p:sp>
        <p:nvSpPr>
          <p:cNvPr id="3" name="Content Placeholder 2"/>
          <p:cNvSpPr>
            <a:spLocks noGrp="1"/>
          </p:cNvSpPr>
          <p:nvPr>
            <p:ph sz="quarter" idx="1"/>
          </p:nvPr>
        </p:nvSpPr>
        <p:spPr>
          <a:xfrm>
            <a:off x="612648" y="1428736"/>
            <a:ext cx="8153400" cy="4667264"/>
          </a:xfrm>
        </p:spPr>
        <p:txBody>
          <a:bodyPr>
            <a:normAutofit fontScale="77500" lnSpcReduction="20000"/>
          </a:bodyPr>
          <a:lstStyle/>
          <a:p>
            <a:pPr>
              <a:lnSpc>
                <a:spcPct val="110000"/>
              </a:lnSpc>
              <a:buNone/>
            </a:pPr>
            <a:r>
              <a:rPr lang="en-GB" sz="3200" b="1" dirty="0" smtClean="0">
                <a:latin typeface="Perpetua" pitchFamily="18" charset="0"/>
              </a:rPr>
              <a:t>	3. Appraisal</a:t>
            </a:r>
          </a:p>
          <a:p>
            <a:pPr>
              <a:lnSpc>
                <a:spcPct val="110000"/>
              </a:lnSpc>
            </a:pPr>
            <a:r>
              <a:rPr lang="en-GB" dirty="0" smtClean="0">
                <a:latin typeface="Perpetua" pitchFamily="18" charset="0"/>
              </a:rPr>
              <a:t>Appraisal costs begin </a:t>
            </a:r>
            <a:r>
              <a:rPr lang="en-GB" b="1" dirty="0" smtClean="0">
                <a:latin typeface="Perpetua" pitchFamily="18" charset="0"/>
              </a:rPr>
              <a:t>with inspection of incoming supplies</a:t>
            </a:r>
            <a:r>
              <a:rPr lang="en-GB" dirty="0" smtClean="0">
                <a:latin typeface="Perpetua" pitchFamily="18" charset="0"/>
              </a:rPr>
              <a:t>.</a:t>
            </a:r>
          </a:p>
          <a:p>
            <a:pPr>
              <a:lnSpc>
                <a:spcPct val="110000"/>
              </a:lnSpc>
            </a:pPr>
            <a:r>
              <a:rPr lang="en-GB" dirty="0" smtClean="0">
                <a:latin typeface="Perpetua" pitchFamily="18" charset="0"/>
              </a:rPr>
              <a:t>The quality of a product is significantly affected by the quality of materials that go into its production. Supplier evaluations may have determined that a particular supplier will provide what is needed for a project, but inspection of actual deliveries is both prudent and essential.</a:t>
            </a:r>
          </a:p>
          <a:p>
            <a:pPr>
              <a:lnSpc>
                <a:spcPct val="110000"/>
              </a:lnSpc>
            </a:pPr>
            <a:r>
              <a:rPr lang="en-GB" sz="2800" dirty="0" smtClean="0">
                <a:latin typeface="Perpetua" pitchFamily="18" charset="0"/>
              </a:rPr>
              <a:t>In-process product inspection is a form of appraisal that </a:t>
            </a:r>
            <a:r>
              <a:rPr lang="en-GB" sz="2800" b="1" dirty="0" smtClean="0">
                <a:latin typeface="Perpetua" pitchFamily="18" charset="0"/>
              </a:rPr>
              <a:t>ensures production is following the plan.</a:t>
            </a:r>
          </a:p>
          <a:p>
            <a:pPr>
              <a:lnSpc>
                <a:spcPct val="110000"/>
              </a:lnSpc>
            </a:pPr>
            <a:r>
              <a:rPr lang="en-GB" sz="2800" dirty="0" smtClean="0">
                <a:latin typeface="Perpetua" pitchFamily="18" charset="0"/>
              </a:rPr>
              <a:t> </a:t>
            </a:r>
            <a:r>
              <a:rPr lang="en-GB" sz="2800" b="1" dirty="0" smtClean="0">
                <a:latin typeface="Perpetua" pitchFamily="18" charset="0"/>
              </a:rPr>
              <a:t>Noted deficiencies may be corrected before the end of the process when scrap or additional-cost rework are the inevitable results.</a:t>
            </a:r>
          </a:p>
          <a:p>
            <a:pPr>
              <a:lnSpc>
                <a:spcPct val="110000"/>
              </a:lnSpc>
            </a:pPr>
            <a:r>
              <a:rPr lang="en-GB" sz="2800" dirty="0" smtClean="0">
                <a:latin typeface="Perpetua" pitchFamily="18" charset="0"/>
              </a:rPr>
              <a:t>Final product inspection </a:t>
            </a:r>
            <a:r>
              <a:rPr lang="en-GB" sz="2800" b="1" dirty="0" smtClean="0">
                <a:latin typeface="Perpetua" pitchFamily="18" charset="0"/>
              </a:rPr>
              <a:t>determines conformance of the result of the complete process.</a:t>
            </a:r>
          </a:p>
        </p:txBody>
      </p:sp>
      <p:sp>
        <p:nvSpPr>
          <p:cNvPr id="4" name="Date Placeholder 3"/>
          <p:cNvSpPr>
            <a:spLocks noGrp="1"/>
          </p:cNvSpPr>
          <p:nvPr>
            <p:ph type="dt" sz="half" idx="10"/>
          </p:nvPr>
        </p:nvSpPr>
        <p:spPr/>
        <p:txBody>
          <a:bodyPr/>
          <a:lstStyle/>
          <a:p>
            <a:fld id="{4D2922B4-0483-4A10-A613-25DBCD3D76F6}"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153400" cy="990600"/>
          </a:xfrm>
        </p:spPr>
        <p:txBody>
          <a:bodyPr>
            <a:normAutofit fontScale="90000"/>
          </a:bodyPr>
          <a:lstStyle/>
          <a:p>
            <a:r>
              <a:rPr lang="en-GB" dirty="0" smtClean="0"/>
              <a:t/>
            </a:r>
            <a:br>
              <a:rPr lang="en-GB" dirty="0" smtClean="0"/>
            </a:br>
            <a:r>
              <a:rPr lang="en-GB" dirty="0" smtClean="0">
                <a:latin typeface="Perpetua" pitchFamily="18" charset="0"/>
              </a:rPr>
              <a:t>Benefits of Quality</a:t>
            </a:r>
            <a:br>
              <a:rPr lang="en-GB"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a:xfrm>
            <a:off x="612648" y="1600200"/>
            <a:ext cx="8153400" cy="5043510"/>
          </a:xfrm>
        </p:spPr>
        <p:txBody>
          <a:bodyPr>
            <a:normAutofit fontScale="77500" lnSpcReduction="20000"/>
          </a:bodyPr>
          <a:lstStyle/>
          <a:p>
            <a:pPr algn="just">
              <a:lnSpc>
                <a:spcPct val="120000"/>
              </a:lnSpc>
            </a:pPr>
            <a:r>
              <a:rPr lang="en-GB" dirty="0" smtClean="0">
                <a:latin typeface="Perpetua" pitchFamily="18" charset="0"/>
              </a:rPr>
              <a:t>The benefits of quality in project performance are many.</a:t>
            </a:r>
          </a:p>
          <a:p>
            <a:pPr marL="514350" indent="-514350" algn="just">
              <a:lnSpc>
                <a:spcPct val="120000"/>
              </a:lnSpc>
              <a:buAutoNum type="arabicPeriod"/>
            </a:pPr>
            <a:r>
              <a:rPr lang="en-GB" dirty="0" smtClean="0">
                <a:latin typeface="Perpetua" pitchFamily="18" charset="0"/>
              </a:rPr>
              <a:t>a quality project and product will </a:t>
            </a:r>
            <a:r>
              <a:rPr lang="en-GB" b="1" dirty="0" smtClean="0">
                <a:latin typeface="Perpetua" pitchFamily="18" charset="0"/>
              </a:rPr>
              <a:t>yield customer satisfaction. </a:t>
            </a:r>
          </a:p>
          <a:p>
            <a:pPr marL="514350" indent="-514350" algn="just">
              <a:lnSpc>
                <a:spcPct val="120000"/>
              </a:lnSpc>
              <a:buNone/>
            </a:pPr>
            <a:r>
              <a:rPr lang="en-GB" dirty="0" smtClean="0">
                <a:latin typeface="Perpetua" pitchFamily="18" charset="0"/>
              </a:rPr>
              <a:t>	If you </a:t>
            </a:r>
            <a:r>
              <a:rPr lang="en-GB" b="1" dirty="0" smtClean="0">
                <a:latin typeface="Perpetua" pitchFamily="18" charset="0"/>
              </a:rPr>
              <a:t>meet or exceed requirements and expectations</a:t>
            </a:r>
            <a:r>
              <a:rPr lang="en-GB" dirty="0" smtClean="0">
                <a:latin typeface="Perpetua" pitchFamily="18" charset="0"/>
              </a:rPr>
              <a:t>, customers will not only accept the results without challenge or ill feeling, but may come back to you for additional work when the need arises. </a:t>
            </a:r>
          </a:p>
          <a:p>
            <a:pPr marL="514350" indent="-514350" algn="just">
              <a:lnSpc>
                <a:spcPct val="120000"/>
              </a:lnSpc>
              <a:buNone/>
            </a:pPr>
            <a:r>
              <a:rPr lang="en-GB" dirty="0" smtClean="0">
                <a:latin typeface="Perpetua" pitchFamily="18" charset="0"/>
              </a:rPr>
              <a:t>2. 	</a:t>
            </a:r>
            <a:r>
              <a:rPr lang="en-GB" b="1" dirty="0" smtClean="0">
                <a:latin typeface="Perpetua" pitchFamily="18" charset="0"/>
              </a:rPr>
              <a:t>Reduced costs </a:t>
            </a:r>
            <a:r>
              <a:rPr lang="en-GB" dirty="0" smtClean="0">
                <a:latin typeface="Perpetua" pitchFamily="18" charset="0"/>
              </a:rPr>
              <a:t>are another benefit. Quality processes can reduce waste, improve efficiency, and improve supplies, all things that mean the project may cost less than planned. As costs go down, profits may go up or reduced costs may mean more sales to an existing customer within existing profit margins.</a:t>
            </a:r>
          </a:p>
          <a:p>
            <a:pPr marL="514350" indent="-514350" algn="just">
              <a:lnSpc>
                <a:spcPct val="120000"/>
              </a:lnSpc>
              <a:buNone/>
            </a:pPr>
            <a:r>
              <a:rPr lang="en-GB" dirty="0" smtClean="0">
                <a:latin typeface="Perpetua" pitchFamily="18" charset="0"/>
              </a:rPr>
              <a:t>3. better products, better project performance, and lower costs translate directly into </a:t>
            </a:r>
            <a:r>
              <a:rPr lang="en-GB" b="1" dirty="0" smtClean="0">
                <a:latin typeface="Perpetua" pitchFamily="18" charset="0"/>
              </a:rPr>
              <a:t>increased competitiveness </a:t>
            </a:r>
            <a:r>
              <a:rPr lang="en-GB" dirty="0" smtClean="0">
                <a:latin typeface="Perpetua" pitchFamily="18" charset="0"/>
              </a:rPr>
              <a:t>in an ever-more-global market</a:t>
            </a:r>
            <a:endParaRPr lang="en-GB" dirty="0">
              <a:latin typeface="Perpetua" pitchFamily="18" charset="0"/>
            </a:endParaRPr>
          </a:p>
        </p:txBody>
      </p:sp>
      <p:sp>
        <p:nvSpPr>
          <p:cNvPr id="4" name="Date Placeholder 3"/>
          <p:cNvSpPr>
            <a:spLocks noGrp="1"/>
          </p:cNvSpPr>
          <p:nvPr>
            <p:ph type="dt" sz="half" idx="10"/>
          </p:nvPr>
        </p:nvSpPr>
        <p:spPr/>
        <p:txBody>
          <a:bodyPr/>
          <a:lstStyle/>
          <a:p>
            <a:fld id="{8418FA9A-28D5-41CE-A0F7-7B451A1113CE}"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endParaRPr lang="en-GB" dirty="0" smtClean="0">
              <a:latin typeface="Garamond" pitchFamily="18" charset="0"/>
            </a:endParaRPr>
          </a:p>
          <a:p>
            <a:pPr algn="ctr">
              <a:buNone/>
            </a:pPr>
            <a:r>
              <a:rPr lang="en-GB" sz="4400" dirty="0" smtClean="0">
                <a:latin typeface="Garamond" pitchFamily="18" charset="0"/>
              </a:rPr>
              <a:t>What is Quality?</a:t>
            </a:r>
          </a:p>
          <a:p>
            <a:pPr algn="ctr">
              <a:buNone/>
            </a:pPr>
            <a:r>
              <a:rPr lang="en-GB" sz="4400" dirty="0" smtClean="0">
                <a:latin typeface="Garamond" pitchFamily="18" charset="0"/>
              </a:rPr>
              <a:t>Discuss!  </a:t>
            </a:r>
            <a:endParaRPr lang="en-GB" sz="4400" dirty="0">
              <a:latin typeface="Garamond" pitchFamily="18" charset="0"/>
            </a:endParaRPr>
          </a:p>
        </p:txBody>
      </p:sp>
      <p:sp>
        <p:nvSpPr>
          <p:cNvPr id="4" name="Date Placeholder 3"/>
          <p:cNvSpPr>
            <a:spLocks noGrp="1"/>
          </p:cNvSpPr>
          <p:nvPr>
            <p:ph type="dt" sz="half" idx="10"/>
          </p:nvPr>
        </p:nvSpPr>
        <p:spPr/>
        <p:txBody>
          <a:bodyPr/>
          <a:lstStyle/>
          <a:p>
            <a:fld id="{135657B2-4241-4204-9FBA-4770467B3174}"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Perpetua" pitchFamily="18" charset="0"/>
              </a:rPr>
              <a:t>Cost of Quality </a:t>
            </a:r>
            <a:endParaRPr lang="en-GB" dirty="0">
              <a:latin typeface="Perpetua" pitchFamily="18" charset="0"/>
            </a:endParaRPr>
          </a:p>
        </p:txBody>
      </p:sp>
      <p:graphicFrame>
        <p:nvGraphicFramePr>
          <p:cNvPr id="4" name="Content Placeholder 3"/>
          <p:cNvGraphicFramePr>
            <a:graphicFrameLocks noGrp="1"/>
          </p:cNvGraphicFramePr>
          <p:nvPr>
            <p:ph sz="quarter" idx="1"/>
          </p:nvPr>
        </p:nvGraphicFramePr>
        <p:xfrm>
          <a:off x="785785" y="1643050"/>
          <a:ext cx="6951689" cy="5000660"/>
        </p:xfrm>
        <a:graphic>
          <a:graphicData uri="http://schemas.openxmlformats.org/drawingml/2006/table">
            <a:tbl>
              <a:tblPr/>
              <a:tblGrid>
                <a:gridCol w="3440125"/>
                <a:gridCol w="3511564"/>
              </a:tblGrid>
              <a:tr h="462100">
                <a:tc>
                  <a:txBody>
                    <a:bodyPr/>
                    <a:lstStyle/>
                    <a:p>
                      <a:pPr algn="ctr">
                        <a:lnSpc>
                          <a:spcPct val="100000"/>
                        </a:lnSpc>
                        <a:spcAft>
                          <a:spcPts val="1000"/>
                        </a:spcAft>
                      </a:pPr>
                      <a:r>
                        <a:rPr lang="en-GB" sz="2400" b="1" dirty="0">
                          <a:solidFill>
                            <a:srgbClr val="FFFFFF"/>
                          </a:solidFill>
                          <a:latin typeface="Perpetua" pitchFamily="18" charset="0"/>
                          <a:ea typeface="Calibri"/>
                          <a:cs typeface="Times New Roman"/>
                        </a:rPr>
                        <a:t>Cost of Conformance</a:t>
                      </a:r>
                      <a:endParaRPr lang="en-GB" sz="2400" dirty="0">
                        <a:latin typeface="Perpetua" pitchFamily="18" charset="0"/>
                        <a:ea typeface="Calibri"/>
                        <a:cs typeface="Times New Roman"/>
                      </a:endParaRP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1D487E"/>
                    </a:solidFill>
                  </a:tcPr>
                </a:tc>
                <a:tc>
                  <a:txBody>
                    <a:bodyPr/>
                    <a:lstStyle/>
                    <a:p>
                      <a:pPr algn="ctr">
                        <a:lnSpc>
                          <a:spcPct val="100000"/>
                        </a:lnSpc>
                        <a:spcAft>
                          <a:spcPts val="1000"/>
                        </a:spcAft>
                      </a:pPr>
                      <a:r>
                        <a:rPr lang="en-GB" sz="2400" b="1">
                          <a:solidFill>
                            <a:srgbClr val="FFFFFF"/>
                          </a:solidFill>
                          <a:latin typeface="Perpetua" pitchFamily="18" charset="0"/>
                          <a:ea typeface="Calibri"/>
                          <a:cs typeface="Times New Roman"/>
                        </a:rPr>
                        <a:t>Cost of Nonconformance</a:t>
                      </a:r>
                      <a:endParaRPr lang="en-GB" sz="2400">
                        <a:latin typeface="Perpetua" pitchFamily="18" charset="0"/>
                        <a:ea typeface="Calibri"/>
                        <a:cs typeface="Times New Roman"/>
                      </a:endParaRP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1D487E"/>
                    </a:solidFill>
                  </a:tcPr>
                </a:tc>
              </a:tr>
              <a:tr h="2527449">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Prevention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Training</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Document Processes</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Equipment</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Time To Do It Right</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Internal Failure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Rework</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Scrap</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r>
              <a:tr h="2011111">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Appraisal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Testing</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Destructive Testing Loss</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Inspections</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c>
                  <a:txBody>
                    <a:bodyPr/>
                    <a:lstStyle/>
                    <a:p>
                      <a:pPr>
                        <a:lnSpc>
                          <a:spcPct val="100000"/>
                        </a:lnSpc>
                        <a:spcAft>
                          <a:spcPts val="1000"/>
                        </a:spcAft>
                      </a:pPr>
                      <a:r>
                        <a:rPr lang="en-GB" sz="2400" b="1" dirty="0">
                          <a:solidFill>
                            <a:srgbClr val="000000"/>
                          </a:solidFill>
                          <a:latin typeface="Perpetua" pitchFamily="18" charset="0"/>
                          <a:ea typeface="Calibri"/>
                          <a:cs typeface="Times New Roman"/>
                        </a:rPr>
                        <a:t>External Failure Costs</a:t>
                      </a:r>
                      <a:endParaRPr lang="en-GB" sz="2400" dirty="0">
                        <a:latin typeface="Perpetua" pitchFamily="18" charset="0"/>
                        <a:ea typeface="Calibri"/>
                        <a:cs typeface="Times New Roman"/>
                      </a:endParaRP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Liabilities</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Warranty Work</a:t>
                      </a:r>
                    </a:p>
                    <a:p>
                      <a:pPr marL="342900" lvl="0" indent="-342900">
                        <a:lnSpc>
                          <a:spcPct val="100000"/>
                        </a:lnSpc>
                        <a:spcAft>
                          <a:spcPts val="1000"/>
                        </a:spcAft>
                        <a:buSzPts val="1000"/>
                        <a:buFont typeface="Symbol"/>
                        <a:buChar char=""/>
                        <a:tabLst>
                          <a:tab pos="457200" algn="l"/>
                        </a:tabLst>
                      </a:pPr>
                      <a:r>
                        <a:rPr lang="en-GB" sz="2400" dirty="0">
                          <a:solidFill>
                            <a:srgbClr val="000000"/>
                          </a:solidFill>
                          <a:latin typeface="Perpetua" pitchFamily="18" charset="0"/>
                          <a:ea typeface="Calibri"/>
                          <a:cs typeface="Times New Roman"/>
                        </a:rPr>
                        <a:t>Lost Business</a:t>
                      </a:r>
                    </a:p>
                  </a:txBody>
                  <a:tcPr marL="47625" marR="47625" marT="47625" marB="47625">
                    <a:lnL w="12700" cap="flat" cmpd="sng" algn="ctr">
                      <a:solidFill>
                        <a:srgbClr val="808080"/>
                      </a:solidFill>
                      <a:prstDash val="dot"/>
                      <a:round/>
                      <a:headEnd type="none" w="med" len="med"/>
                      <a:tailEnd type="none" w="med" len="med"/>
                    </a:lnL>
                    <a:lnR w="12700" cap="flat" cmpd="sng" algn="ctr">
                      <a:solidFill>
                        <a:srgbClr val="808080"/>
                      </a:solidFill>
                      <a:prstDash val="dot"/>
                      <a:round/>
                      <a:headEnd type="none" w="med" len="med"/>
                      <a:tailEnd type="none" w="med" len="med"/>
                    </a:lnR>
                    <a:lnT w="12700" cap="flat" cmpd="sng" algn="ctr">
                      <a:solidFill>
                        <a:srgbClr val="808080"/>
                      </a:solidFill>
                      <a:prstDash val="dot"/>
                      <a:round/>
                      <a:headEnd type="none" w="med" len="med"/>
                      <a:tailEnd type="none" w="med" len="med"/>
                    </a:lnT>
                    <a:lnB w="12700" cap="flat" cmpd="sng" algn="ctr">
                      <a:solidFill>
                        <a:srgbClr val="808080"/>
                      </a:solidFill>
                      <a:prstDash val="dot"/>
                      <a:round/>
                      <a:headEnd type="none" w="med" len="med"/>
                      <a:tailEnd type="none" w="med" len="med"/>
                    </a:lnB>
                    <a:solidFill>
                      <a:srgbClr val="FFFFFF"/>
                    </a:solidFill>
                  </a:tcPr>
                </a:tc>
              </a:tr>
            </a:tbl>
          </a:graphicData>
        </a:graphic>
      </p:graphicFrame>
      <p:sp>
        <p:nvSpPr>
          <p:cNvPr id="5" name="Date Placeholder 4"/>
          <p:cNvSpPr>
            <a:spLocks noGrp="1"/>
          </p:cNvSpPr>
          <p:nvPr>
            <p:ph type="dt" sz="half" idx="10"/>
          </p:nvPr>
        </p:nvSpPr>
        <p:spPr/>
        <p:txBody>
          <a:bodyPr/>
          <a:lstStyle/>
          <a:p>
            <a:fld id="{5FF339A6-F101-4FC0-8918-0109DAD6FA79}" type="datetime1">
              <a:rPr lang="en-US" smtClean="0"/>
              <a:t>10/8/2019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969F6A7D-1C0E-4128-96AE-3476C32E5E04}" type="slidenum">
              <a:rPr lang="en-GB" smtClean="0"/>
              <a:pPr/>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sz="2500" b="1" i="1" dirty="0" smtClean="0">
                <a:latin typeface="Perpetua" pitchFamily="18" charset="0"/>
              </a:rPr>
              <a:t>The essence of a quality chain reaction </a:t>
            </a:r>
            <a:r>
              <a:rPr lang="en-GB" sz="2500" i="1" dirty="0" smtClean="0">
                <a:latin typeface="Perpetua" pitchFamily="18" charset="0"/>
              </a:rPr>
              <a:t>described by W. Edwards Deming: </a:t>
            </a:r>
          </a:p>
          <a:p>
            <a:pPr lvl="1" algn="just"/>
            <a:r>
              <a:rPr lang="en-GB" sz="2200" i="1" dirty="0" smtClean="0">
                <a:latin typeface="Perpetua" pitchFamily="18" charset="0"/>
              </a:rPr>
              <a:t>improve quality, </a:t>
            </a:r>
          </a:p>
          <a:p>
            <a:pPr lvl="1" algn="just"/>
            <a:r>
              <a:rPr lang="en-GB" sz="2200" i="1" dirty="0" smtClean="0">
                <a:latin typeface="Perpetua" pitchFamily="18" charset="0"/>
              </a:rPr>
              <a:t>reduce costs, </a:t>
            </a:r>
          </a:p>
          <a:p>
            <a:pPr lvl="1" algn="just"/>
            <a:r>
              <a:rPr lang="en-GB" sz="2200" i="1" dirty="0" smtClean="0">
                <a:latin typeface="Perpetua" pitchFamily="18" charset="0"/>
              </a:rPr>
              <a:t>improve productivity, </a:t>
            </a:r>
          </a:p>
          <a:p>
            <a:pPr lvl="1" algn="just"/>
            <a:r>
              <a:rPr lang="en-GB" sz="2200" i="1" dirty="0" smtClean="0">
                <a:latin typeface="Perpetua" pitchFamily="18" charset="0"/>
              </a:rPr>
              <a:t>capture the market, </a:t>
            </a:r>
          </a:p>
          <a:p>
            <a:pPr lvl="1" algn="just"/>
            <a:r>
              <a:rPr lang="en-GB" sz="2200" i="1" dirty="0" smtClean="0">
                <a:latin typeface="Perpetua" pitchFamily="18" charset="0"/>
              </a:rPr>
              <a:t>stay in business, </a:t>
            </a:r>
          </a:p>
          <a:p>
            <a:pPr lvl="1" algn="just"/>
            <a:r>
              <a:rPr lang="en-GB" sz="2200" i="1" dirty="0" smtClean="0">
                <a:latin typeface="Perpetua" pitchFamily="18" charset="0"/>
              </a:rPr>
              <a:t>provide more jobs</a:t>
            </a:r>
            <a:endParaRPr lang="en-GB" sz="2200" i="1" dirty="0">
              <a:latin typeface="Perpetua" pitchFamily="18" charset="0"/>
            </a:endParaRPr>
          </a:p>
        </p:txBody>
      </p:sp>
      <p:sp>
        <p:nvSpPr>
          <p:cNvPr id="4" name="Date Placeholder 3"/>
          <p:cNvSpPr>
            <a:spLocks noGrp="1"/>
          </p:cNvSpPr>
          <p:nvPr>
            <p:ph type="dt" sz="half" idx="10"/>
          </p:nvPr>
        </p:nvSpPr>
        <p:spPr/>
        <p:txBody>
          <a:bodyPr/>
          <a:lstStyle/>
          <a:p>
            <a:fld id="{CE78147B-419D-468B-BBE1-A9C27990D1F7}"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latin typeface="Garamond" pitchFamily="18" charset="0"/>
              </a:rPr>
              <a:t/>
            </a:r>
            <a:br>
              <a:rPr lang="en-GB" b="1" dirty="0" smtClean="0">
                <a:latin typeface="Garamond" pitchFamily="18" charset="0"/>
              </a:rPr>
            </a:br>
            <a:r>
              <a:rPr lang="en-GB" b="1" dirty="0" smtClean="0">
                <a:latin typeface="Perpetua" pitchFamily="18" charset="0"/>
              </a:rPr>
              <a:t>3. Continuous Improvement</a:t>
            </a:r>
            <a:br>
              <a:rPr lang="en-GB" b="1"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a:xfrm>
            <a:off x="612648" y="1600200"/>
            <a:ext cx="8153400" cy="5257800"/>
          </a:xfrm>
        </p:spPr>
        <p:txBody>
          <a:bodyPr>
            <a:normAutofit fontScale="77500" lnSpcReduction="20000"/>
          </a:bodyPr>
          <a:lstStyle/>
          <a:p>
            <a:pPr algn="just">
              <a:lnSpc>
                <a:spcPct val="120000"/>
              </a:lnSpc>
            </a:pPr>
            <a:r>
              <a:rPr lang="en-GB" i="1" dirty="0" smtClean="0">
                <a:latin typeface="Perpetua" pitchFamily="18" charset="0"/>
              </a:rPr>
              <a:t>Continuous improvement</a:t>
            </a:r>
            <a:r>
              <a:rPr lang="en-GB" dirty="0" smtClean="0">
                <a:latin typeface="Perpetua" pitchFamily="18" charset="0"/>
              </a:rPr>
              <a:t> is a concept that exists in all of the </a:t>
            </a:r>
            <a:r>
              <a:rPr lang="en-GB" b="1" dirty="0" smtClean="0">
                <a:latin typeface="Perpetua" pitchFamily="18" charset="0"/>
              </a:rPr>
              <a:t>major quality management approaches </a:t>
            </a:r>
            <a:r>
              <a:rPr lang="en-GB" dirty="0" smtClean="0">
                <a:latin typeface="Perpetua" pitchFamily="18" charset="0"/>
              </a:rPr>
              <a:t>such as </a:t>
            </a:r>
            <a:r>
              <a:rPr lang="en-GB" b="1" dirty="0" smtClean="0">
                <a:latin typeface="Perpetua" pitchFamily="18" charset="0"/>
              </a:rPr>
              <a:t>Six Sigma</a:t>
            </a:r>
            <a:r>
              <a:rPr lang="en-GB" dirty="0" smtClean="0">
                <a:latin typeface="Perpetua" pitchFamily="18" charset="0"/>
              </a:rPr>
              <a:t> and </a:t>
            </a:r>
            <a:r>
              <a:rPr lang="en-GB" b="1" dirty="0" smtClean="0">
                <a:latin typeface="Perpetua" pitchFamily="18" charset="0"/>
              </a:rPr>
              <a:t>Total Quality Management (TQM)</a:t>
            </a:r>
            <a:r>
              <a:rPr lang="en-GB" dirty="0" smtClean="0">
                <a:latin typeface="Perpetua" pitchFamily="18" charset="0"/>
              </a:rPr>
              <a:t>. </a:t>
            </a:r>
          </a:p>
          <a:p>
            <a:pPr algn="just">
              <a:lnSpc>
                <a:spcPct val="120000"/>
              </a:lnSpc>
            </a:pPr>
            <a:r>
              <a:rPr lang="en-GB" dirty="0" smtClean="0">
                <a:latin typeface="Perpetua" pitchFamily="18" charset="0"/>
              </a:rPr>
              <a:t>In fact, it is a key aspect of the last concept, </a:t>
            </a:r>
            <a:r>
              <a:rPr lang="en-GB" i="1" dirty="0" smtClean="0">
                <a:latin typeface="Perpetua" pitchFamily="18" charset="0"/>
              </a:rPr>
              <a:t>prevention over inspection</a:t>
            </a:r>
            <a:r>
              <a:rPr lang="en-GB" dirty="0" smtClean="0">
                <a:latin typeface="Perpetua" pitchFamily="18" charset="0"/>
              </a:rPr>
              <a:t>.</a:t>
            </a:r>
          </a:p>
          <a:p>
            <a:pPr algn="just">
              <a:lnSpc>
                <a:spcPct val="120000"/>
              </a:lnSpc>
            </a:pPr>
            <a:r>
              <a:rPr lang="en-GB" dirty="0" smtClean="0">
                <a:latin typeface="Perpetua" pitchFamily="18" charset="0"/>
              </a:rPr>
              <a:t>Continuous improvement is simply </a:t>
            </a:r>
            <a:r>
              <a:rPr lang="en-GB" b="1" dirty="0" smtClean="0">
                <a:latin typeface="Perpetua" pitchFamily="18" charset="0"/>
              </a:rPr>
              <a:t>the ongoing effort to improve your products, services, or processes over time</a:t>
            </a:r>
            <a:r>
              <a:rPr lang="en-GB" dirty="0" smtClean="0">
                <a:latin typeface="Perpetua" pitchFamily="18" charset="0"/>
              </a:rPr>
              <a:t>. </a:t>
            </a:r>
          </a:p>
          <a:p>
            <a:pPr algn="just">
              <a:lnSpc>
                <a:spcPct val="120000"/>
              </a:lnSpc>
            </a:pPr>
            <a:r>
              <a:rPr lang="en-GB" dirty="0" smtClean="0">
                <a:latin typeface="Perpetua" pitchFamily="18" charset="0"/>
              </a:rPr>
              <a:t>These improvements can be </a:t>
            </a:r>
            <a:r>
              <a:rPr lang="en-GB" b="1" dirty="0" smtClean="0">
                <a:latin typeface="Perpetua" pitchFamily="18" charset="0"/>
              </a:rPr>
              <a:t>small, incremental changes or major, breakthrough type changes.</a:t>
            </a:r>
          </a:p>
          <a:p>
            <a:pPr algn="just">
              <a:lnSpc>
                <a:spcPct val="120000"/>
              </a:lnSpc>
            </a:pPr>
            <a:r>
              <a:rPr lang="en-GB" dirty="0" smtClean="0">
                <a:latin typeface="Perpetua" pitchFamily="18" charset="0"/>
              </a:rPr>
              <a:t>From a project perspective, this concept can be applied by </a:t>
            </a:r>
            <a:r>
              <a:rPr lang="en-GB" i="1" dirty="0" smtClean="0">
                <a:latin typeface="Perpetua" pitchFamily="18" charset="0"/>
              </a:rPr>
              <a:t>analyzing the issues that were encountered during the project for any lessons learned that you can apply to future projects.</a:t>
            </a:r>
          </a:p>
          <a:p>
            <a:pPr algn="just">
              <a:lnSpc>
                <a:spcPct val="120000"/>
              </a:lnSpc>
            </a:pPr>
            <a:r>
              <a:rPr lang="en-GB" dirty="0" smtClean="0">
                <a:latin typeface="Perpetua" pitchFamily="18" charset="0"/>
              </a:rPr>
              <a:t>The goal is to avoid repeating the same issues in other projects</a:t>
            </a:r>
            <a:r>
              <a:rPr lang="en-GB" dirty="0" smtClean="0">
                <a:latin typeface="Garamond" pitchFamily="18" charset="0"/>
              </a:rPr>
              <a:t>.</a:t>
            </a:r>
            <a:endParaRPr lang="en-GB" dirty="0">
              <a:latin typeface="Garamond" pitchFamily="18" charset="0"/>
            </a:endParaRPr>
          </a:p>
        </p:txBody>
      </p:sp>
      <p:sp>
        <p:nvSpPr>
          <p:cNvPr id="4" name="Date Placeholder 3"/>
          <p:cNvSpPr>
            <a:spLocks noGrp="1"/>
          </p:cNvSpPr>
          <p:nvPr>
            <p:ph type="dt" sz="half" idx="10"/>
          </p:nvPr>
        </p:nvSpPr>
        <p:spPr/>
        <p:txBody>
          <a:bodyPr/>
          <a:lstStyle/>
          <a:p>
            <a:fld id="{CAF0854E-55E3-409D-ACDA-AA78AEEA8750}"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latin typeface="Perpetua" pitchFamily="18" charset="0"/>
              </a:rPr>
              <a:t>1.3. Quality Management for Projects</a:t>
            </a:r>
            <a:endParaRPr lang="en-GB" sz="3600" dirty="0"/>
          </a:p>
        </p:txBody>
      </p:sp>
      <p:sp>
        <p:nvSpPr>
          <p:cNvPr id="3" name="Content Placeholder 2"/>
          <p:cNvSpPr>
            <a:spLocks noGrp="1"/>
          </p:cNvSpPr>
          <p:nvPr>
            <p:ph sz="quarter" idx="1"/>
          </p:nvPr>
        </p:nvSpPr>
        <p:spPr>
          <a:xfrm>
            <a:off x="612648" y="1600200"/>
            <a:ext cx="8153400" cy="5043510"/>
          </a:xfrm>
        </p:spPr>
        <p:txBody>
          <a:bodyPr>
            <a:normAutofit fontScale="55000" lnSpcReduction="20000"/>
          </a:bodyPr>
          <a:lstStyle/>
          <a:p>
            <a:pPr algn="just">
              <a:lnSpc>
                <a:spcPct val="120000"/>
              </a:lnSpc>
            </a:pPr>
            <a:r>
              <a:rPr lang="en-GB" sz="3800" dirty="0" smtClean="0">
                <a:latin typeface="Perpetua" pitchFamily="18" charset="0"/>
              </a:rPr>
              <a:t>Quality management is </a:t>
            </a:r>
            <a:r>
              <a:rPr lang="en-GB" sz="3800" b="1" dirty="0" smtClean="0">
                <a:latin typeface="Perpetua" pitchFamily="18" charset="0"/>
              </a:rPr>
              <a:t>the process </a:t>
            </a:r>
            <a:r>
              <a:rPr lang="en-GB" sz="3800" dirty="0" smtClean="0">
                <a:latin typeface="Perpetua" pitchFamily="18" charset="0"/>
              </a:rPr>
              <a:t>for ensuring that </a:t>
            </a:r>
            <a:r>
              <a:rPr lang="en-GB" sz="3800" b="1" dirty="0" smtClean="0">
                <a:latin typeface="Perpetua" pitchFamily="18" charset="0"/>
              </a:rPr>
              <a:t>all project activities </a:t>
            </a:r>
            <a:r>
              <a:rPr lang="en-GB" sz="3800" dirty="0" smtClean="0">
                <a:latin typeface="Perpetua" pitchFamily="18" charset="0"/>
              </a:rPr>
              <a:t>necessary to design, plan and implement a project are </a:t>
            </a:r>
            <a:r>
              <a:rPr lang="en-GB" sz="3800" b="1" dirty="0" smtClean="0">
                <a:latin typeface="Perpetua" pitchFamily="18" charset="0"/>
              </a:rPr>
              <a:t>effective and efficient </a:t>
            </a:r>
            <a:r>
              <a:rPr lang="en-GB" sz="3800" dirty="0" smtClean="0">
                <a:latin typeface="Perpetua" pitchFamily="18" charset="0"/>
              </a:rPr>
              <a:t>with respect to </a:t>
            </a:r>
            <a:r>
              <a:rPr lang="en-GB" sz="3800" b="1" dirty="0" smtClean="0">
                <a:latin typeface="Perpetua" pitchFamily="18" charset="0"/>
              </a:rPr>
              <a:t>the purpose of the objective and its performance.</a:t>
            </a:r>
          </a:p>
          <a:p>
            <a:pPr algn="just">
              <a:lnSpc>
                <a:spcPct val="120000"/>
              </a:lnSpc>
            </a:pPr>
            <a:r>
              <a:rPr lang="en-GB" sz="3800" dirty="0" smtClean="0">
                <a:latin typeface="Perpetua" pitchFamily="18" charset="0"/>
              </a:rPr>
              <a:t>Project quality management (QM) is not a separate, independent process that occurs at the end of an activity to measure the level of quality of the output. </a:t>
            </a:r>
          </a:p>
          <a:p>
            <a:pPr algn="just">
              <a:lnSpc>
                <a:spcPct val="120000"/>
              </a:lnSpc>
            </a:pPr>
            <a:r>
              <a:rPr lang="en-GB" sz="3800" dirty="0" smtClean="0">
                <a:latin typeface="Perpetua" pitchFamily="18" charset="0"/>
              </a:rPr>
              <a:t>It is not purchasing the most expensive material or services available on the market.</a:t>
            </a:r>
          </a:p>
          <a:p>
            <a:pPr algn="just">
              <a:lnSpc>
                <a:spcPct val="120000"/>
              </a:lnSpc>
            </a:pPr>
            <a:r>
              <a:rPr lang="en-GB" sz="3800" dirty="0" smtClean="0">
                <a:latin typeface="Perpetua" pitchFamily="18" charset="0"/>
              </a:rPr>
              <a:t> Quality and grade are not the same, </a:t>
            </a:r>
          </a:p>
          <a:p>
            <a:pPr algn="just">
              <a:lnSpc>
                <a:spcPct val="120000"/>
              </a:lnSpc>
            </a:pPr>
            <a:r>
              <a:rPr lang="en-GB" sz="3800" dirty="0" smtClean="0">
                <a:latin typeface="Perpetua" pitchFamily="18" charset="0"/>
              </a:rPr>
              <a:t>grade are characteristics of a material or service such as additional features. A product may be of good quality (no defects) and be of low grade (few or no extra features).</a:t>
            </a:r>
          </a:p>
          <a:p>
            <a:pPr>
              <a:lnSpc>
                <a:spcPct val="120000"/>
              </a:lnSpc>
            </a:pPr>
            <a:endParaRPr lang="en-US" sz="3800" i="1" dirty="0" smtClean="0">
              <a:solidFill>
                <a:srgbClr val="00B0F0"/>
              </a:solidFill>
              <a:latin typeface="Perpetua" pitchFamily="18" charset="0"/>
            </a:endParaRPr>
          </a:p>
          <a:p>
            <a:pPr>
              <a:buNone/>
            </a:pPr>
            <a:endParaRPr lang="en-US" sz="3600" dirty="0" smtClean="0">
              <a:latin typeface="Perpetua" pitchFamily="18" charset="0"/>
            </a:endParaRPr>
          </a:p>
          <a:p>
            <a:endParaRPr lang="en-GB" dirty="0">
              <a:latin typeface="Perpetua" pitchFamily="18" charset="0"/>
            </a:endParaRPr>
          </a:p>
        </p:txBody>
      </p:sp>
      <p:sp>
        <p:nvSpPr>
          <p:cNvPr id="4" name="Date Placeholder 3"/>
          <p:cNvSpPr>
            <a:spLocks noGrp="1"/>
          </p:cNvSpPr>
          <p:nvPr>
            <p:ph type="dt" sz="half" idx="10"/>
          </p:nvPr>
        </p:nvSpPr>
        <p:spPr/>
        <p:txBody>
          <a:bodyPr/>
          <a:lstStyle/>
          <a:p>
            <a:fld id="{3A811939-B41A-46BB-9F81-82A3CF424801}"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rmAutofit/>
          </a:bodyPr>
          <a:lstStyle/>
          <a:p>
            <a:pPr algn="just">
              <a:lnSpc>
                <a:spcPct val="120000"/>
              </a:lnSpc>
            </a:pPr>
            <a:r>
              <a:rPr lang="en-GB" sz="2400" dirty="0" smtClean="0">
                <a:latin typeface="Perpetua" pitchFamily="18" charset="0"/>
              </a:rPr>
              <a:t>Project Quality Management includes</a:t>
            </a:r>
          </a:p>
          <a:p>
            <a:pPr lvl="2" algn="just">
              <a:lnSpc>
                <a:spcPct val="120000"/>
              </a:lnSpc>
            </a:pPr>
            <a:r>
              <a:rPr lang="en-GB" sz="2400" dirty="0" smtClean="0">
                <a:latin typeface="Perpetua" pitchFamily="18" charset="0"/>
              </a:rPr>
              <a:t> the </a:t>
            </a:r>
            <a:r>
              <a:rPr lang="en-GB" sz="2400" b="1" dirty="0" smtClean="0">
                <a:latin typeface="Perpetua" pitchFamily="18" charset="0"/>
              </a:rPr>
              <a:t>processes </a:t>
            </a:r>
            <a:r>
              <a:rPr lang="en-GB" sz="2400" dirty="0" smtClean="0">
                <a:latin typeface="Perpetua" pitchFamily="18" charset="0"/>
              </a:rPr>
              <a:t>and </a:t>
            </a:r>
            <a:r>
              <a:rPr lang="en-GB" sz="2400" b="1" dirty="0" smtClean="0">
                <a:latin typeface="Perpetua" pitchFamily="18" charset="0"/>
              </a:rPr>
              <a:t>activities </a:t>
            </a:r>
            <a:r>
              <a:rPr lang="en-GB" sz="2400" dirty="0" smtClean="0">
                <a:latin typeface="Perpetua" pitchFamily="18" charset="0"/>
              </a:rPr>
              <a:t>of the performing organization</a:t>
            </a:r>
          </a:p>
          <a:p>
            <a:pPr lvl="2" algn="just">
              <a:lnSpc>
                <a:spcPct val="120000"/>
              </a:lnSpc>
            </a:pPr>
            <a:r>
              <a:rPr lang="en-GB" sz="2400" dirty="0" smtClean="0">
                <a:latin typeface="Perpetua" pitchFamily="18" charset="0"/>
              </a:rPr>
              <a:t> that determine quality </a:t>
            </a:r>
            <a:r>
              <a:rPr lang="en-GB" sz="2400" b="1" dirty="0" smtClean="0">
                <a:latin typeface="Perpetua" pitchFamily="18" charset="0"/>
              </a:rPr>
              <a:t>policies, objectives, and responsibilities </a:t>
            </a:r>
          </a:p>
          <a:p>
            <a:pPr lvl="2" algn="just">
              <a:lnSpc>
                <a:spcPct val="120000"/>
              </a:lnSpc>
            </a:pPr>
            <a:r>
              <a:rPr lang="en-GB" sz="2400" b="1" dirty="0" smtClean="0">
                <a:latin typeface="Perpetua" pitchFamily="18" charset="0"/>
              </a:rPr>
              <a:t>so that the project will satisfy the </a:t>
            </a:r>
            <a:r>
              <a:rPr lang="en-GB" sz="2400" b="1" dirty="0" smtClean="0">
                <a:latin typeface="Perpetua" pitchFamily="18" charset="0"/>
              </a:rPr>
              <a:t>NEEDS(</a:t>
            </a:r>
            <a:r>
              <a:rPr lang="en-GB" sz="2400" dirty="0" smtClean="0">
                <a:latin typeface="Perpetua" pitchFamily="18" charset="0"/>
              </a:rPr>
              <a:t>time</a:t>
            </a:r>
            <a:r>
              <a:rPr lang="en-GB" sz="2400" dirty="0" smtClean="0">
                <a:latin typeface="Perpetua" pitchFamily="18" charset="0"/>
              </a:rPr>
              <a:t>, cost, and scope, product, customer)</a:t>
            </a:r>
            <a:r>
              <a:rPr lang="en-GB" sz="2400" b="1" dirty="0" smtClean="0">
                <a:latin typeface="Perpetua" pitchFamily="18" charset="0"/>
              </a:rPr>
              <a:t>for which it was undertaken</a:t>
            </a:r>
            <a:r>
              <a:rPr lang="en-GB" sz="2400" dirty="0" smtClean="0">
                <a:latin typeface="Perpetua" pitchFamily="18" charset="0"/>
              </a:rPr>
              <a:t>.</a:t>
            </a:r>
          </a:p>
          <a:p>
            <a:pPr lvl="2" algn="just">
              <a:lnSpc>
                <a:spcPct val="120000"/>
              </a:lnSpc>
            </a:pPr>
            <a:endParaRPr lang="en-GB" dirty="0" smtClean="0">
              <a:latin typeface="Perpetua" pitchFamily="18" charset="0"/>
            </a:endParaRPr>
          </a:p>
          <a:p>
            <a:pPr>
              <a:lnSpc>
                <a:spcPct val="120000"/>
              </a:lnSpc>
            </a:pPr>
            <a:r>
              <a:rPr lang="en-US" sz="2400" dirty="0" smtClean="0">
                <a:latin typeface="Perpetua" pitchFamily="18" charset="0"/>
              </a:rPr>
              <a:t>Project </a:t>
            </a:r>
            <a:r>
              <a:rPr lang="en-US" sz="2400" dirty="0" smtClean="0">
                <a:latin typeface="Perpetua" pitchFamily="18" charset="0"/>
              </a:rPr>
              <a:t>quality management includes </a:t>
            </a:r>
            <a:r>
              <a:rPr lang="en-US" sz="2400" dirty="0" smtClean="0">
                <a:solidFill>
                  <a:srgbClr val="00B0F0"/>
                </a:solidFill>
                <a:latin typeface="Perpetua" pitchFamily="18" charset="0"/>
              </a:rPr>
              <a:t>the process required </a:t>
            </a:r>
            <a:r>
              <a:rPr lang="en-US" sz="2400" dirty="0" smtClean="0">
                <a:latin typeface="Perpetua" pitchFamily="18" charset="0"/>
              </a:rPr>
              <a:t>to </a:t>
            </a:r>
            <a:r>
              <a:rPr lang="en-US" sz="2400" i="1" dirty="0" smtClean="0">
                <a:solidFill>
                  <a:srgbClr val="00B0F0"/>
                </a:solidFill>
                <a:latin typeface="Perpetua" pitchFamily="18" charset="0"/>
              </a:rPr>
              <a:t>ensure that the project satisfies the </a:t>
            </a:r>
            <a:r>
              <a:rPr lang="en-US" sz="2400" b="1" i="1" dirty="0" smtClean="0">
                <a:solidFill>
                  <a:srgbClr val="00B0F0"/>
                </a:solidFill>
                <a:latin typeface="Perpetua" pitchFamily="18" charset="0"/>
              </a:rPr>
              <a:t>needs</a:t>
            </a:r>
            <a:r>
              <a:rPr lang="en-US" sz="2400" i="1" dirty="0" smtClean="0">
                <a:solidFill>
                  <a:srgbClr val="00B0F0"/>
                </a:solidFill>
                <a:latin typeface="Perpetua" pitchFamily="18" charset="0"/>
              </a:rPr>
              <a:t> for which it is undertaken. </a:t>
            </a:r>
          </a:p>
          <a:p>
            <a:pPr>
              <a:lnSpc>
                <a:spcPct val="120000"/>
              </a:lnSpc>
            </a:pPr>
            <a:endParaRPr lang="en-GB" dirty="0">
              <a:latin typeface="Perpetua" pitchFamily="18" charset="0"/>
            </a:endParaRPr>
          </a:p>
        </p:txBody>
      </p:sp>
      <p:sp>
        <p:nvSpPr>
          <p:cNvPr id="4" name="Date Placeholder 3"/>
          <p:cNvSpPr>
            <a:spLocks noGrp="1"/>
          </p:cNvSpPr>
          <p:nvPr>
            <p:ph type="dt" sz="half" idx="10"/>
          </p:nvPr>
        </p:nvSpPr>
        <p:spPr/>
        <p:txBody>
          <a:bodyPr/>
          <a:lstStyle/>
          <a:p>
            <a:fld id="{26F0E536-1AE3-4EDE-9B75-3520892ABF53}"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lgn="just">
              <a:lnSpc>
                <a:spcPct val="120000"/>
              </a:lnSpc>
            </a:pPr>
            <a:r>
              <a:rPr lang="en-GB" dirty="0" smtClean="0">
                <a:latin typeface="Perpetua" pitchFamily="18" charset="0"/>
              </a:rPr>
              <a:t> </a:t>
            </a:r>
            <a:r>
              <a:rPr lang="en-GB" sz="2600" dirty="0" smtClean="0">
                <a:latin typeface="Perpetua" pitchFamily="18" charset="0"/>
              </a:rPr>
              <a:t>Project Quality  Management uses policies and procedures to implement, within the project’s context, the organization’s quality management system and, as appropriate, it supports continuous process improvement activities as undertaken on behalf of the performing organization. </a:t>
            </a:r>
            <a:endParaRPr lang="en-GB" sz="2600" dirty="0" smtClean="0">
              <a:latin typeface="Perpetua" pitchFamily="18" charset="0"/>
            </a:endParaRPr>
          </a:p>
          <a:p>
            <a:pPr algn="just">
              <a:lnSpc>
                <a:spcPct val="120000"/>
              </a:lnSpc>
            </a:pPr>
            <a:endParaRPr lang="en-GB" sz="2600" dirty="0" smtClean="0">
              <a:latin typeface="Perpetua" pitchFamily="18" charset="0"/>
            </a:endParaRPr>
          </a:p>
          <a:p>
            <a:pPr algn="just">
              <a:lnSpc>
                <a:spcPct val="120000"/>
              </a:lnSpc>
            </a:pPr>
            <a:r>
              <a:rPr lang="en-GB" sz="2600" dirty="0" smtClean="0">
                <a:latin typeface="Perpetua" pitchFamily="18" charset="0"/>
              </a:rPr>
              <a:t>Project Quality Management </a:t>
            </a:r>
            <a:r>
              <a:rPr lang="en-GB" sz="2600" b="1" dirty="0" smtClean="0">
                <a:latin typeface="Perpetua" pitchFamily="18" charset="0"/>
              </a:rPr>
              <a:t>works to ensure that the project REQUIREMENTS, including product requirements, are met and validated</a:t>
            </a:r>
            <a:r>
              <a:rPr lang="en-GB" sz="2600" dirty="0" smtClean="0">
                <a:latin typeface="Perpetua" pitchFamily="18" charset="0"/>
              </a:rPr>
              <a:t>.</a:t>
            </a:r>
          </a:p>
          <a:p>
            <a:endParaRPr lang="en-GB" dirty="0"/>
          </a:p>
        </p:txBody>
      </p:sp>
      <p:sp>
        <p:nvSpPr>
          <p:cNvPr id="4" name="Date Placeholder 3"/>
          <p:cNvSpPr>
            <a:spLocks noGrp="1"/>
          </p:cNvSpPr>
          <p:nvPr>
            <p:ph type="dt" sz="half" idx="10"/>
          </p:nvPr>
        </p:nvSpPr>
        <p:spPr/>
        <p:txBody>
          <a:bodyPr/>
          <a:lstStyle/>
          <a:p>
            <a:fld id="{75903974-345B-4230-9E65-E8E04B569A0D}"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US" sz="3200" dirty="0" smtClean="0">
                <a:latin typeface="Perpetua" pitchFamily="18" charset="0"/>
              </a:rPr>
              <a:t>PQM includes </a:t>
            </a:r>
            <a:r>
              <a:rPr lang="en-US" sz="3200" dirty="0" smtClean="0">
                <a:solidFill>
                  <a:srgbClr val="00B0F0"/>
                </a:solidFill>
                <a:latin typeface="Perpetua" pitchFamily="18" charset="0"/>
              </a:rPr>
              <a:t>all the activities </a:t>
            </a:r>
            <a:r>
              <a:rPr lang="en-US" sz="3200" dirty="0" smtClean="0">
                <a:latin typeface="Perpetua" pitchFamily="18" charset="0"/>
              </a:rPr>
              <a:t>of the overall management function that determine</a:t>
            </a:r>
          </a:p>
          <a:p>
            <a:pPr lvl="2"/>
            <a:r>
              <a:rPr lang="en-US" dirty="0" smtClean="0">
                <a:latin typeface="Perpetua" pitchFamily="18" charset="0"/>
              </a:rPr>
              <a:t> the quality policy, </a:t>
            </a:r>
          </a:p>
          <a:p>
            <a:pPr lvl="2"/>
            <a:r>
              <a:rPr lang="en-US" dirty="0" smtClean="0">
                <a:latin typeface="Perpetua" pitchFamily="18" charset="0"/>
              </a:rPr>
              <a:t>objectives, and responsibilities and</a:t>
            </a:r>
          </a:p>
          <a:p>
            <a:pPr lvl="2"/>
            <a:r>
              <a:rPr lang="en-US" dirty="0" smtClean="0">
                <a:latin typeface="Perpetua" pitchFamily="18" charset="0"/>
              </a:rPr>
              <a:t> implement them within the quality system.</a:t>
            </a:r>
          </a:p>
          <a:p>
            <a:endParaRPr lang="en-GB" dirty="0"/>
          </a:p>
        </p:txBody>
      </p:sp>
      <p:sp>
        <p:nvSpPr>
          <p:cNvPr id="4" name="Date Placeholder 3"/>
          <p:cNvSpPr>
            <a:spLocks noGrp="1"/>
          </p:cNvSpPr>
          <p:nvPr>
            <p:ph type="dt" sz="half" idx="10"/>
          </p:nvPr>
        </p:nvSpPr>
        <p:spPr/>
        <p:txBody>
          <a:bodyPr/>
          <a:lstStyle/>
          <a:p>
            <a:fld id="{3AF9D0CC-3499-4E05-964D-9323334ED3BF}"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7500" lnSpcReduction="20000"/>
          </a:bodyPr>
          <a:lstStyle/>
          <a:p>
            <a:r>
              <a:rPr lang="en-US" dirty="0" smtClean="0">
                <a:latin typeface="Perpetua" pitchFamily="18" charset="0"/>
              </a:rPr>
              <a:t>Project quality management </a:t>
            </a:r>
            <a:r>
              <a:rPr lang="en-US" dirty="0" smtClean="0">
                <a:latin typeface="Perpetua" pitchFamily="18" charset="0"/>
              </a:rPr>
              <a:t>processes</a:t>
            </a:r>
            <a:r>
              <a:rPr lang="en-GB" dirty="0" smtClean="0">
                <a:latin typeface="Perpetua" pitchFamily="18" charset="0"/>
              </a:rPr>
              <a:t> </a:t>
            </a:r>
            <a:r>
              <a:rPr lang="en-GB" dirty="0" smtClean="0">
                <a:latin typeface="Perpetua" pitchFamily="18" charset="0"/>
              </a:rPr>
              <a:t>[m</a:t>
            </a:r>
            <a:r>
              <a:rPr lang="en-US" dirty="0" err="1" smtClean="0">
                <a:latin typeface="Perpetua" pitchFamily="18" charset="0"/>
              </a:rPr>
              <a:t>eans</a:t>
            </a:r>
            <a:r>
              <a:rPr lang="en-US" dirty="0" smtClean="0">
                <a:latin typeface="Perpetua" pitchFamily="18" charset="0"/>
              </a:rPr>
              <a:t> </a:t>
            </a:r>
            <a:r>
              <a:rPr lang="en-US" dirty="0" smtClean="0">
                <a:latin typeface="Perpetua" pitchFamily="18" charset="0"/>
              </a:rPr>
              <a:t>of Implementation of </a:t>
            </a:r>
            <a:r>
              <a:rPr lang="en-US" dirty="0" smtClean="0">
                <a:latin typeface="Perpetua" pitchFamily="18" charset="0"/>
              </a:rPr>
              <a:t>PQM]</a:t>
            </a:r>
            <a:endParaRPr lang="en-GB" dirty="0" smtClean="0">
              <a:latin typeface="Perpetua" pitchFamily="18" charset="0"/>
            </a:endParaRPr>
          </a:p>
          <a:p>
            <a:pPr marL="514350" indent="-514350">
              <a:buAutoNum type="arabicPeriod"/>
            </a:pPr>
            <a:r>
              <a:rPr lang="en-GB" dirty="0" smtClean="0">
                <a:latin typeface="Perpetua" pitchFamily="18" charset="0"/>
              </a:rPr>
              <a:t>Quality planning, </a:t>
            </a:r>
          </a:p>
          <a:p>
            <a:pPr marL="514350" indent="-514350">
              <a:buAutoNum type="arabicPeriod"/>
            </a:pPr>
            <a:r>
              <a:rPr lang="en-GB" dirty="0" smtClean="0">
                <a:latin typeface="Perpetua" pitchFamily="18" charset="0"/>
              </a:rPr>
              <a:t>Quality assurance, and</a:t>
            </a:r>
          </a:p>
          <a:p>
            <a:pPr marL="514350" indent="-514350">
              <a:buAutoNum type="arabicPeriod"/>
            </a:pPr>
            <a:r>
              <a:rPr lang="en-GB" dirty="0" smtClean="0">
                <a:latin typeface="Perpetua" pitchFamily="18" charset="0"/>
              </a:rPr>
              <a:t>Quality control(</a:t>
            </a:r>
            <a:r>
              <a:rPr lang="en-GB" dirty="0" err="1" smtClean="0">
                <a:latin typeface="Perpetua" pitchFamily="18" charset="0"/>
              </a:rPr>
              <a:t>pmbok</a:t>
            </a:r>
            <a:r>
              <a:rPr lang="en-GB" dirty="0" smtClean="0">
                <a:latin typeface="Perpetua" pitchFamily="18" charset="0"/>
              </a:rPr>
              <a:t>).</a:t>
            </a:r>
          </a:p>
          <a:p>
            <a:pPr marL="514350" indent="-514350">
              <a:buAutoNum type="arabicPeriod"/>
            </a:pPr>
            <a:endParaRPr lang="en-GB" dirty="0" smtClean="0">
              <a:latin typeface="Perpetua" pitchFamily="18" charset="0"/>
            </a:endParaRPr>
          </a:p>
          <a:p>
            <a:r>
              <a:rPr lang="en-GB" dirty="0" smtClean="0">
                <a:latin typeface="Perpetua" pitchFamily="18" charset="0"/>
              </a:rPr>
              <a:t>The </a:t>
            </a:r>
            <a:r>
              <a:rPr lang="en-GB" dirty="0" err="1" smtClean="0">
                <a:latin typeface="Perpetua" pitchFamily="18" charset="0"/>
              </a:rPr>
              <a:t>juran</a:t>
            </a:r>
            <a:r>
              <a:rPr lang="en-GB" dirty="0" smtClean="0">
                <a:latin typeface="Perpetua" pitchFamily="18" charset="0"/>
              </a:rPr>
              <a:t> trilogy describes three slightly different elements:</a:t>
            </a:r>
          </a:p>
          <a:p>
            <a:pPr marL="514350" indent="-514350">
              <a:buAutoNum type="arabicPeriod"/>
            </a:pPr>
            <a:r>
              <a:rPr lang="en-GB" dirty="0" smtClean="0">
                <a:latin typeface="Perpetua" pitchFamily="18" charset="0"/>
              </a:rPr>
              <a:t>Quality planning</a:t>
            </a:r>
          </a:p>
          <a:p>
            <a:pPr marL="514350" indent="-514350">
              <a:buAutoNum type="arabicPeriod"/>
            </a:pPr>
            <a:r>
              <a:rPr lang="en-GB" dirty="0" smtClean="0">
                <a:latin typeface="Perpetua" pitchFamily="18" charset="0"/>
              </a:rPr>
              <a:t>Quality control, and </a:t>
            </a:r>
          </a:p>
          <a:p>
            <a:pPr marL="514350" indent="-514350">
              <a:buAutoNum type="arabicPeriod"/>
            </a:pPr>
            <a:r>
              <a:rPr lang="en-GB" dirty="0" smtClean="0">
                <a:latin typeface="Perpetua" pitchFamily="18" charset="0"/>
              </a:rPr>
              <a:t>Quality improvement. </a:t>
            </a:r>
          </a:p>
          <a:p>
            <a:pPr marL="514350" indent="-514350">
              <a:buAutoNum type="arabicPeriod"/>
            </a:pPr>
            <a:endParaRPr lang="en-GB" dirty="0" smtClean="0">
              <a:latin typeface="Perpetua" pitchFamily="18" charset="0"/>
            </a:endParaRPr>
          </a:p>
          <a:p>
            <a:pPr marL="514350" indent="-514350">
              <a:buNone/>
            </a:pPr>
            <a:r>
              <a:rPr lang="en-GB" dirty="0" smtClean="0">
                <a:latin typeface="Perpetua" pitchFamily="18" charset="0"/>
              </a:rPr>
              <a:t>	</a:t>
            </a:r>
            <a:r>
              <a:rPr lang="en-GB" dirty="0" err="1" smtClean="0">
                <a:latin typeface="Perpetua" pitchFamily="18" charset="0"/>
              </a:rPr>
              <a:t>Juran’s</a:t>
            </a:r>
            <a:r>
              <a:rPr lang="en-GB" dirty="0" smtClean="0">
                <a:latin typeface="Perpetua" pitchFamily="18" charset="0"/>
              </a:rPr>
              <a:t> view includes assurance and control activities within quality control. It also adds the essential element of quality improvement, which the </a:t>
            </a:r>
            <a:r>
              <a:rPr lang="en-GB" i="1" dirty="0" smtClean="0">
                <a:latin typeface="Perpetua" pitchFamily="18" charset="0"/>
              </a:rPr>
              <a:t>PMBOK® guide </a:t>
            </a:r>
            <a:r>
              <a:rPr lang="en-GB" dirty="0" smtClean="0">
                <a:latin typeface="Perpetua" pitchFamily="18" charset="0"/>
              </a:rPr>
              <a:t>does not include as a distinct process</a:t>
            </a:r>
            <a:endParaRPr lang="en-GB" dirty="0">
              <a:latin typeface="Perpetua" pitchFamily="18" charset="0"/>
            </a:endParaRPr>
          </a:p>
        </p:txBody>
      </p:sp>
      <p:sp>
        <p:nvSpPr>
          <p:cNvPr id="4" name="Date Placeholder 3"/>
          <p:cNvSpPr>
            <a:spLocks noGrp="1"/>
          </p:cNvSpPr>
          <p:nvPr>
            <p:ph type="dt" sz="half" idx="10"/>
          </p:nvPr>
        </p:nvSpPr>
        <p:spPr/>
        <p:txBody>
          <a:bodyPr/>
          <a:lstStyle/>
          <a:p>
            <a:fld id="{3F6A74F2-91DF-45DE-9144-BD88CA4D9E2D}"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smtClean="0">
                <a:latin typeface="Perpetua" pitchFamily="18" charset="0"/>
              </a:rPr>
              <a:t>Here, we will combine the best of these two views to include </a:t>
            </a:r>
            <a:endParaRPr lang="en-GB" dirty="0" smtClean="0">
              <a:latin typeface="Perpetua" pitchFamily="18" charset="0"/>
            </a:endParaRPr>
          </a:p>
          <a:p>
            <a:pPr lvl="2"/>
            <a:r>
              <a:rPr lang="en-GB" dirty="0" smtClean="0">
                <a:latin typeface="Perpetua" pitchFamily="18" charset="0"/>
              </a:rPr>
              <a:t>Quality planning, </a:t>
            </a:r>
          </a:p>
          <a:p>
            <a:pPr lvl="2"/>
            <a:r>
              <a:rPr lang="en-GB" dirty="0" smtClean="0">
                <a:latin typeface="Perpetua" pitchFamily="18" charset="0"/>
              </a:rPr>
              <a:t>Quality assurance,</a:t>
            </a:r>
          </a:p>
          <a:p>
            <a:pPr lvl="2"/>
            <a:r>
              <a:rPr lang="en-GB" dirty="0" smtClean="0">
                <a:latin typeface="Perpetua" pitchFamily="18" charset="0"/>
              </a:rPr>
              <a:t> Quality control, and</a:t>
            </a:r>
          </a:p>
          <a:p>
            <a:pPr lvl="2"/>
            <a:r>
              <a:rPr lang="en-GB" dirty="0" smtClean="0">
                <a:latin typeface="Perpetua" pitchFamily="18" charset="0"/>
              </a:rPr>
              <a:t> Quality improvement.</a:t>
            </a:r>
            <a:endParaRPr lang="en-GB" dirty="0">
              <a:latin typeface="Perpetua" pitchFamily="18" charset="0"/>
            </a:endParaRPr>
          </a:p>
        </p:txBody>
      </p:sp>
      <p:sp>
        <p:nvSpPr>
          <p:cNvPr id="4" name="Date Placeholder 3"/>
          <p:cNvSpPr>
            <a:spLocks noGrp="1"/>
          </p:cNvSpPr>
          <p:nvPr>
            <p:ph type="dt" sz="half" idx="10"/>
          </p:nvPr>
        </p:nvSpPr>
        <p:spPr/>
        <p:txBody>
          <a:bodyPr/>
          <a:lstStyle/>
          <a:p>
            <a:fld id="{8570CDBD-3563-48F0-A5AB-AB0D4AB39644}"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Garamond" pitchFamily="18" charset="0"/>
              </a:rPr>
              <a:t>1.4. </a:t>
            </a:r>
            <a:r>
              <a:rPr lang="en-GB" sz="2800" dirty="0" smtClean="0">
                <a:latin typeface="Garamond" pitchFamily="18" charset="0"/>
              </a:rPr>
              <a:t>Key Processes of Project Quality Management </a:t>
            </a:r>
            <a:endParaRPr lang="en-GB" sz="2800" dirty="0"/>
          </a:p>
        </p:txBody>
      </p:sp>
      <p:sp>
        <p:nvSpPr>
          <p:cNvPr id="3" name="Content Placeholder 2"/>
          <p:cNvSpPr>
            <a:spLocks noGrp="1"/>
          </p:cNvSpPr>
          <p:nvPr>
            <p:ph sz="quarter" idx="1"/>
          </p:nvPr>
        </p:nvSpPr>
        <p:spPr/>
        <p:txBody>
          <a:bodyPr>
            <a:normAutofit/>
          </a:bodyPr>
          <a:lstStyle/>
          <a:p>
            <a:r>
              <a:rPr lang="en-GB" sz="2400" dirty="0" smtClean="0">
                <a:latin typeface="Perpetua" pitchFamily="18" charset="0"/>
              </a:rPr>
              <a:t>Project Quality Management has </a:t>
            </a:r>
            <a:r>
              <a:rPr lang="en-GB" sz="2400" b="1" dirty="0" smtClean="0">
                <a:latin typeface="Perpetua" pitchFamily="18" charset="0"/>
              </a:rPr>
              <a:t>the following key processes/activities or steps  </a:t>
            </a:r>
            <a:r>
              <a:rPr lang="en-GB" sz="2400" dirty="0" smtClean="0">
                <a:latin typeface="Perpetua" pitchFamily="18" charset="0"/>
              </a:rPr>
              <a:t>that you should perform in your projects...</a:t>
            </a:r>
          </a:p>
          <a:p>
            <a:pPr marL="514350" indent="-514350">
              <a:buAutoNum type="arabicPeriod"/>
            </a:pPr>
            <a:r>
              <a:rPr lang="en-GB" sz="2400" dirty="0" smtClean="0">
                <a:latin typeface="Perpetua" pitchFamily="18" charset="0"/>
              </a:rPr>
              <a:t>Quality Plan </a:t>
            </a:r>
          </a:p>
          <a:p>
            <a:pPr marL="514350" indent="-514350">
              <a:buAutoNum type="arabicPeriod"/>
            </a:pPr>
            <a:r>
              <a:rPr lang="en-GB" sz="2400" dirty="0" smtClean="0">
                <a:latin typeface="Perpetua" pitchFamily="18" charset="0"/>
              </a:rPr>
              <a:t>Quality Assurance</a:t>
            </a:r>
          </a:p>
          <a:p>
            <a:pPr marL="514350" indent="-514350">
              <a:buFont typeface="+mj-lt"/>
              <a:buAutoNum type="arabicPeriod"/>
            </a:pPr>
            <a:r>
              <a:rPr lang="en-GB" sz="2400" dirty="0" smtClean="0">
                <a:latin typeface="Perpetua" pitchFamily="18" charset="0"/>
              </a:rPr>
              <a:t>Quality Control</a:t>
            </a:r>
          </a:p>
          <a:p>
            <a:pPr marL="514350" indent="-514350">
              <a:buFont typeface="+mj-lt"/>
              <a:buAutoNum type="arabicPeriod"/>
            </a:pPr>
            <a:r>
              <a:rPr lang="en-GB" sz="2400" dirty="0" smtClean="0">
                <a:latin typeface="Perpetua" pitchFamily="18" charset="0"/>
              </a:rPr>
              <a:t>Quality </a:t>
            </a:r>
            <a:r>
              <a:rPr lang="en-GB" sz="2400" dirty="0" smtClean="0">
                <a:latin typeface="Perpetua" pitchFamily="18" charset="0"/>
              </a:rPr>
              <a:t>Improvements</a:t>
            </a:r>
          </a:p>
          <a:p>
            <a:pPr marL="514350" indent="-514350">
              <a:buFont typeface="+mj-lt"/>
              <a:buAutoNum type="arabicPeriod"/>
            </a:pPr>
            <a:endParaRPr lang="en-GB" sz="2400" dirty="0" smtClean="0">
              <a:latin typeface="Perpetua" pitchFamily="18" charset="0"/>
            </a:endParaRPr>
          </a:p>
          <a:p>
            <a:pPr marL="514350" lvl="1" indent="-514350">
              <a:spcBef>
                <a:spcPts val="700"/>
              </a:spcBef>
              <a:buClr>
                <a:schemeClr val="accent2"/>
              </a:buClr>
              <a:buSzPct val="60000"/>
              <a:buNone/>
            </a:pPr>
            <a:r>
              <a:rPr lang="en-US" sz="2400" dirty="0" smtClean="0">
                <a:latin typeface="Perpetua" pitchFamily="18" charset="0"/>
              </a:rPr>
              <a:t>	Managing </a:t>
            </a:r>
            <a:r>
              <a:rPr lang="en-US" sz="2400" dirty="0" smtClean="0">
                <a:latin typeface="Perpetua" pitchFamily="18" charset="0"/>
              </a:rPr>
              <a:t>quality: translating the quality management plan into executable quality activities</a:t>
            </a:r>
          </a:p>
          <a:p>
            <a:pPr marL="514350" indent="-514350">
              <a:buFont typeface="+mj-lt"/>
              <a:buAutoNum type="arabicPeriod"/>
            </a:pPr>
            <a:endParaRPr lang="en-GB" dirty="0" smtClean="0">
              <a:latin typeface="Garamond" pitchFamily="18" charset="0"/>
            </a:endParaRPr>
          </a:p>
        </p:txBody>
      </p:sp>
      <p:sp>
        <p:nvSpPr>
          <p:cNvPr id="4" name="Date Placeholder 3"/>
          <p:cNvSpPr>
            <a:spLocks noGrp="1"/>
          </p:cNvSpPr>
          <p:nvPr>
            <p:ph type="dt" sz="half" idx="10"/>
          </p:nvPr>
        </p:nvSpPr>
        <p:spPr/>
        <p:txBody>
          <a:bodyPr/>
          <a:lstStyle/>
          <a:p>
            <a:fld id="{D58D4B37-0ADA-45E3-A20A-0C8D933B859B}"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5043510"/>
          </a:xfrm>
        </p:spPr>
        <p:txBody>
          <a:bodyPr>
            <a:normAutofit/>
          </a:bodyPr>
          <a:lstStyle/>
          <a:p>
            <a:pPr algn="just">
              <a:lnSpc>
                <a:spcPct val="120000"/>
              </a:lnSpc>
            </a:pPr>
            <a:r>
              <a:rPr lang="en-GB" sz="2200" dirty="0" smtClean="0">
                <a:latin typeface="Perpetua" pitchFamily="18" charset="0"/>
              </a:rPr>
              <a:t>Some central themes may be common to all to define quality could be:</a:t>
            </a:r>
          </a:p>
          <a:p>
            <a:pPr marL="514350" indent="-514350">
              <a:lnSpc>
                <a:spcPct val="120000"/>
              </a:lnSpc>
              <a:buAutoNum type="arabicPeriod"/>
            </a:pPr>
            <a:r>
              <a:rPr lang="en-GB" sz="2200" b="1" dirty="0" smtClean="0">
                <a:latin typeface="Perpetua" pitchFamily="18" charset="0"/>
              </a:rPr>
              <a:t>Products:</a:t>
            </a:r>
            <a:r>
              <a:rPr lang="en-GB" sz="2200" dirty="0" smtClean="0">
                <a:latin typeface="Perpetua" pitchFamily="18" charset="0"/>
              </a:rPr>
              <a:t> </a:t>
            </a:r>
            <a:r>
              <a:rPr lang="en-GB" sz="2200" i="1" dirty="0" smtClean="0">
                <a:latin typeface="Perpetua" pitchFamily="18" charset="0"/>
              </a:rPr>
              <a:t>We define quality by our view of the </a:t>
            </a:r>
            <a:r>
              <a:rPr lang="en-GB" sz="2200" b="1" i="1" dirty="0" smtClean="0">
                <a:latin typeface="Perpetua" pitchFamily="18" charset="0"/>
              </a:rPr>
              <a:t>features or attributes</a:t>
            </a:r>
            <a:r>
              <a:rPr lang="en-GB" sz="2200" i="1" dirty="0" smtClean="0">
                <a:latin typeface="Perpetua" pitchFamily="18" charset="0"/>
              </a:rPr>
              <a:t> of some particular product.</a:t>
            </a:r>
            <a:r>
              <a:rPr lang="en-GB" sz="2200" dirty="0" smtClean="0">
                <a:latin typeface="Perpetua" pitchFamily="18" charset="0"/>
              </a:rPr>
              <a:t> This view can lead us with confidence to the destructive “I’ll know it when I see it” definition of quality. </a:t>
            </a:r>
          </a:p>
          <a:p>
            <a:pPr marL="514350" indent="-514350">
              <a:lnSpc>
                <a:spcPct val="120000"/>
              </a:lnSpc>
              <a:buAutoNum type="arabicPeriod"/>
            </a:pPr>
            <a:endParaRPr lang="en-GB" sz="2200" i="1" dirty="0" smtClean="0">
              <a:latin typeface="Perpetua" pitchFamily="18" charset="0"/>
            </a:endParaRPr>
          </a:p>
          <a:p>
            <a:pPr marL="514350" indent="-514350">
              <a:lnSpc>
                <a:spcPct val="120000"/>
              </a:lnSpc>
              <a:buAutoNum type="arabicPeriod"/>
            </a:pPr>
            <a:r>
              <a:rPr lang="en-GB" sz="2200" b="1" dirty="0" smtClean="0">
                <a:latin typeface="Perpetua" pitchFamily="18" charset="0"/>
              </a:rPr>
              <a:t>Defects:</a:t>
            </a:r>
            <a:r>
              <a:rPr lang="en-GB" sz="2200" dirty="0" smtClean="0">
                <a:latin typeface="Perpetua" pitchFamily="18" charset="0"/>
              </a:rPr>
              <a:t> We expect quality products to be </a:t>
            </a:r>
            <a:r>
              <a:rPr lang="en-GB" sz="2200" b="1" dirty="0" smtClean="0">
                <a:latin typeface="Perpetua" pitchFamily="18" charset="0"/>
              </a:rPr>
              <a:t>free of defects</a:t>
            </a:r>
            <a:r>
              <a:rPr lang="en-GB" sz="2200" dirty="0" smtClean="0">
                <a:latin typeface="Perpetua" pitchFamily="18" charset="0"/>
              </a:rPr>
              <a:t>. </a:t>
            </a:r>
            <a:r>
              <a:rPr lang="en-GB" sz="2200" dirty="0" err="1" smtClean="0">
                <a:latin typeface="Perpetua" pitchFamily="18" charset="0"/>
              </a:rPr>
              <a:t>Eg</a:t>
            </a:r>
            <a:r>
              <a:rPr lang="en-GB" sz="2200" dirty="0" smtClean="0">
                <a:latin typeface="Perpetua" pitchFamily="18" charset="0"/>
              </a:rPr>
              <a:t>. No cracks in a Building</a:t>
            </a:r>
          </a:p>
          <a:p>
            <a:pPr marL="514350" indent="-514350">
              <a:lnSpc>
                <a:spcPct val="120000"/>
              </a:lnSpc>
              <a:buAutoNum type="arabicPeriod"/>
            </a:pPr>
            <a:endParaRPr lang="en-GB" sz="2200" dirty="0" smtClean="0">
              <a:latin typeface="Perpetua" pitchFamily="18" charset="0"/>
            </a:endParaRPr>
          </a:p>
          <a:p>
            <a:pPr marL="514350" indent="-514350" algn="just">
              <a:lnSpc>
                <a:spcPct val="120000"/>
              </a:lnSpc>
              <a:buAutoNum type="arabicPeriod"/>
            </a:pPr>
            <a:r>
              <a:rPr lang="en-GB" sz="2200" b="1" dirty="0" smtClean="0">
                <a:latin typeface="Perpetua" pitchFamily="18" charset="0"/>
              </a:rPr>
              <a:t>Processes:</a:t>
            </a:r>
            <a:r>
              <a:rPr lang="en-GB" sz="2200" dirty="0" smtClean="0">
                <a:latin typeface="Perpetua" pitchFamily="18" charset="0"/>
              </a:rPr>
              <a:t> </a:t>
            </a:r>
            <a:r>
              <a:rPr lang="en-GB" sz="2200" b="1" dirty="0" smtClean="0">
                <a:latin typeface="Perpetua" pitchFamily="18" charset="0"/>
              </a:rPr>
              <a:t>What you do </a:t>
            </a:r>
            <a:r>
              <a:rPr lang="en-GB" sz="2200" i="1" dirty="0" smtClean="0">
                <a:latin typeface="Perpetua" pitchFamily="18" charset="0"/>
              </a:rPr>
              <a:t>may keep </a:t>
            </a:r>
            <a:r>
              <a:rPr lang="en-GB" sz="2200" dirty="0" smtClean="0">
                <a:latin typeface="Perpetua" pitchFamily="18" charset="0"/>
              </a:rPr>
              <a:t>a smile on your customer’s face, but </a:t>
            </a:r>
            <a:r>
              <a:rPr lang="en-GB" sz="2200" i="1" dirty="0" smtClean="0">
                <a:latin typeface="Perpetua" pitchFamily="18" charset="0"/>
              </a:rPr>
              <a:t>how you do it will keep you on </a:t>
            </a:r>
            <a:r>
              <a:rPr lang="en-GB" sz="2200" dirty="0" smtClean="0">
                <a:latin typeface="Perpetua" pitchFamily="18" charset="0"/>
              </a:rPr>
              <a:t>schedule and on budget — and that may make the customer’s smile even brighter and longer lasting.</a:t>
            </a:r>
            <a:endParaRPr lang="en-GB" sz="2200" dirty="0">
              <a:latin typeface="Perpetua" pitchFamily="18" charset="0"/>
            </a:endParaRPr>
          </a:p>
        </p:txBody>
      </p:sp>
      <p:sp>
        <p:nvSpPr>
          <p:cNvPr id="4" name="Date Placeholder 3"/>
          <p:cNvSpPr>
            <a:spLocks noGrp="1"/>
          </p:cNvSpPr>
          <p:nvPr>
            <p:ph type="dt" sz="half" idx="10"/>
          </p:nvPr>
        </p:nvSpPr>
        <p:spPr/>
        <p:txBody>
          <a:bodyPr/>
          <a:lstStyle/>
          <a:p>
            <a:fld id="{36CC883D-8004-4ABA-A70B-A31256FBC4DC}"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Garamond" pitchFamily="18" charset="0"/>
              </a:rPr>
              <a:t>Key Processes of Project Quality Management   </a:t>
            </a:r>
            <a:endParaRPr lang="en-GB" sz="3200" dirty="0">
              <a:latin typeface="Garamond" pitchFamily="18" charset="0"/>
            </a:endParaRPr>
          </a:p>
        </p:txBody>
      </p:sp>
      <p:sp>
        <p:nvSpPr>
          <p:cNvPr id="3" name="Content Placeholder 2"/>
          <p:cNvSpPr>
            <a:spLocks noGrp="1"/>
          </p:cNvSpPr>
          <p:nvPr>
            <p:ph sz="quarter" idx="1"/>
          </p:nvPr>
        </p:nvSpPr>
        <p:spPr/>
        <p:txBody>
          <a:bodyPr>
            <a:normAutofit fontScale="62500" lnSpcReduction="20000"/>
          </a:bodyPr>
          <a:lstStyle/>
          <a:p>
            <a:pPr algn="just">
              <a:lnSpc>
                <a:spcPct val="120000"/>
              </a:lnSpc>
              <a:buNone/>
            </a:pPr>
            <a:r>
              <a:rPr lang="en-GB" b="1" dirty="0" smtClean="0">
                <a:latin typeface="Garamond" pitchFamily="18" charset="0"/>
              </a:rPr>
              <a:t>1. </a:t>
            </a:r>
            <a:r>
              <a:rPr lang="en-GB" b="1" dirty="0" smtClean="0">
                <a:latin typeface="Perpetua" pitchFamily="18" charset="0"/>
              </a:rPr>
              <a:t>Plan Quality</a:t>
            </a:r>
          </a:p>
          <a:p>
            <a:pPr algn="just">
              <a:lnSpc>
                <a:spcPct val="120000"/>
              </a:lnSpc>
            </a:pPr>
            <a:r>
              <a:rPr lang="en-GB" b="1" dirty="0" smtClean="0">
                <a:latin typeface="Perpetua" pitchFamily="18" charset="0"/>
              </a:rPr>
              <a:t>Plan Quality</a:t>
            </a:r>
            <a:r>
              <a:rPr lang="en-GB" dirty="0" smtClean="0">
                <a:latin typeface="Perpetua" pitchFamily="18" charset="0"/>
              </a:rPr>
              <a:t> involves identifying </a:t>
            </a:r>
            <a:r>
              <a:rPr lang="en-GB" b="1" dirty="0" smtClean="0">
                <a:latin typeface="Perpetua" pitchFamily="18" charset="0"/>
              </a:rPr>
              <a:t>the quality requirements</a:t>
            </a:r>
            <a:r>
              <a:rPr lang="en-GB" dirty="0" smtClean="0">
                <a:latin typeface="Perpetua" pitchFamily="18" charset="0"/>
              </a:rPr>
              <a:t> for both the project and the product and documenting </a:t>
            </a:r>
            <a:r>
              <a:rPr lang="en-GB" b="1" dirty="0" smtClean="0">
                <a:latin typeface="Perpetua" pitchFamily="18" charset="0"/>
              </a:rPr>
              <a:t>how the project can show it is meeting the quality requirements. </a:t>
            </a:r>
            <a:endParaRPr lang="en-GB" b="1" dirty="0" smtClean="0">
              <a:latin typeface="Perpetua" pitchFamily="18" charset="0"/>
            </a:endParaRPr>
          </a:p>
          <a:p>
            <a:pPr algn="just">
              <a:lnSpc>
                <a:spcPct val="120000"/>
              </a:lnSpc>
            </a:pPr>
            <a:endParaRPr lang="en-GB" dirty="0" smtClean="0">
              <a:latin typeface="Perpetua" pitchFamily="18" charset="0"/>
            </a:endParaRPr>
          </a:p>
          <a:p>
            <a:pPr algn="just">
              <a:lnSpc>
                <a:spcPct val="120000"/>
              </a:lnSpc>
            </a:pPr>
            <a:r>
              <a:rPr lang="en-GB" dirty="0" smtClean="0">
                <a:latin typeface="Perpetua" pitchFamily="18" charset="0"/>
              </a:rPr>
              <a:t>The </a:t>
            </a:r>
            <a:r>
              <a:rPr lang="en-GB" dirty="0" smtClean="0">
                <a:latin typeface="Perpetua" pitchFamily="18" charset="0"/>
              </a:rPr>
              <a:t>PMBOK® Guide defines quality planning as </a:t>
            </a:r>
            <a:r>
              <a:rPr lang="en-GB" i="1" dirty="0" smtClean="0">
                <a:latin typeface="Perpetua" pitchFamily="18" charset="0"/>
              </a:rPr>
              <a:t>:…identifying which quality </a:t>
            </a:r>
            <a:r>
              <a:rPr lang="en-GB" b="1" i="1" dirty="0" smtClean="0">
                <a:latin typeface="Perpetua" pitchFamily="18" charset="0"/>
              </a:rPr>
              <a:t>standards</a:t>
            </a:r>
            <a:r>
              <a:rPr lang="en-GB" i="1" dirty="0" smtClean="0">
                <a:latin typeface="Perpetua" pitchFamily="18" charset="0"/>
              </a:rPr>
              <a:t> are relevant to the project and determining how to satisfy </a:t>
            </a:r>
            <a:r>
              <a:rPr lang="en-GB" i="1" dirty="0" smtClean="0">
                <a:latin typeface="Perpetua" pitchFamily="18" charset="0"/>
              </a:rPr>
              <a:t>them</a:t>
            </a:r>
            <a:r>
              <a:rPr lang="en-GB" i="1" dirty="0" smtClean="0">
                <a:latin typeface="Perpetua" pitchFamily="18" charset="0"/>
              </a:rPr>
              <a:t>; </a:t>
            </a:r>
            <a:r>
              <a:rPr lang="en-US" dirty="0" smtClean="0">
                <a:solidFill>
                  <a:srgbClr val="FF0000"/>
                </a:solidFill>
                <a:latin typeface="Perpetua" pitchFamily="18" charset="0"/>
              </a:rPr>
              <a:t>a metric is a standard of measurement</a:t>
            </a:r>
            <a:endParaRPr lang="en-GB" i="1" dirty="0" smtClean="0">
              <a:latin typeface="Perpetua" pitchFamily="18" charset="0"/>
            </a:endParaRPr>
          </a:p>
          <a:p>
            <a:pPr algn="just">
              <a:lnSpc>
                <a:spcPct val="120000"/>
              </a:lnSpc>
            </a:pPr>
            <a:endParaRPr lang="en-GB" i="1" dirty="0" smtClean="0">
              <a:latin typeface="Perpetua" pitchFamily="18" charset="0"/>
            </a:endParaRPr>
          </a:p>
          <a:p>
            <a:pPr algn="just">
              <a:lnSpc>
                <a:spcPct val="120000"/>
              </a:lnSpc>
            </a:pPr>
            <a:r>
              <a:rPr lang="en-GB" dirty="0" smtClean="0">
                <a:latin typeface="Perpetua" pitchFamily="18" charset="0"/>
              </a:rPr>
              <a:t>The outputs of this process include:</a:t>
            </a:r>
          </a:p>
          <a:p>
            <a:pPr lvl="1" algn="just">
              <a:lnSpc>
                <a:spcPct val="120000"/>
              </a:lnSpc>
            </a:pPr>
            <a:r>
              <a:rPr lang="en-GB" dirty="0" smtClean="0">
                <a:latin typeface="Perpetua" pitchFamily="18" charset="0"/>
              </a:rPr>
              <a:t> a Quality Management Plan, </a:t>
            </a:r>
          </a:p>
          <a:p>
            <a:pPr lvl="1" algn="just">
              <a:lnSpc>
                <a:spcPct val="120000"/>
              </a:lnSpc>
            </a:pPr>
            <a:r>
              <a:rPr lang="en-GB" dirty="0" smtClean="0">
                <a:latin typeface="Perpetua" pitchFamily="18" charset="0"/>
              </a:rPr>
              <a:t>quality metrics, </a:t>
            </a:r>
          </a:p>
          <a:p>
            <a:pPr lvl="1" algn="just">
              <a:lnSpc>
                <a:spcPct val="120000"/>
              </a:lnSpc>
            </a:pPr>
            <a:r>
              <a:rPr lang="en-GB" dirty="0" smtClean="0">
                <a:latin typeface="Perpetua" pitchFamily="18" charset="0"/>
              </a:rPr>
              <a:t>quality checklists and</a:t>
            </a:r>
          </a:p>
          <a:p>
            <a:pPr lvl="1" algn="just">
              <a:lnSpc>
                <a:spcPct val="120000"/>
              </a:lnSpc>
            </a:pPr>
            <a:r>
              <a:rPr lang="en-GB" dirty="0" smtClean="0">
                <a:latin typeface="Perpetua" pitchFamily="18" charset="0"/>
              </a:rPr>
              <a:t> a Process Improvement Plan.</a:t>
            </a:r>
          </a:p>
        </p:txBody>
      </p:sp>
      <p:sp>
        <p:nvSpPr>
          <p:cNvPr id="4" name="Date Placeholder 3"/>
          <p:cNvSpPr>
            <a:spLocks noGrp="1"/>
          </p:cNvSpPr>
          <p:nvPr>
            <p:ph type="dt" sz="half" idx="10"/>
          </p:nvPr>
        </p:nvSpPr>
        <p:spPr/>
        <p:txBody>
          <a:bodyPr/>
          <a:lstStyle/>
          <a:p>
            <a:fld id="{C91F3D2C-0BE4-4E73-B72F-147C91D4BB71}"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Perpetua" pitchFamily="18" charset="0"/>
              </a:rPr>
              <a:t>2. Quality Assurance </a:t>
            </a:r>
            <a:endParaRPr lang="en-GB" dirty="0">
              <a:latin typeface="Perpetua" pitchFamily="18" charset="0"/>
            </a:endParaRPr>
          </a:p>
        </p:txBody>
      </p:sp>
      <p:sp>
        <p:nvSpPr>
          <p:cNvPr id="3" name="Content Placeholder 2"/>
          <p:cNvSpPr>
            <a:spLocks noGrp="1"/>
          </p:cNvSpPr>
          <p:nvPr>
            <p:ph sz="quarter" idx="1"/>
          </p:nvPr>
        </p:nvSpPr>
        <p:spPr/>
        <p:txBody>
          <a:bodyPr>
            <a:normAutofit fontScale="85000" lnSpcReduction="20000"/>
          </a:bodyPr>
          <a:lstStyle/>
          <a:p>
            <a:r>
              <a:rPr lang="en-US" dirty="0" smtClean="0">
                <a:latin typeface="Perpetua" pitchFamily="18" charset="0"/>
              </a:rPr>
              <a:t>is </a:t>
            </a:r>
            <a:r>
              <a:rPr lang="en-US" dirty="0" smtClean="0">
                <a:latin typeface="Perpetua" pitchFamily="18" charset="0"/>
              </a:rPr>
              <a:t>evaluating the overall project performance on a regular basis to provide a confidence that the project will satisfy the relevant quality standards.</a:t>
            </a:r>
          </a:p>
          <a:p>
            <a:r>
              <a:rPr lang="en-US" dirty="0" smtClean="0">
                <a:latin typeface="Perpetua" pitchFamily="18" charset="0"/>
              </a:rPr>
              <a:t>Quality </a:t>
            </a:r>
            <a:r>
              <a:rPr lang="en-US" dirty="0" smtClean="0">
                <a:latin typeface="Perpetua" pitchFamily="18" charset="0"/>
              </a:rPr>
              <a:t>assurance includes all the </a:t>
            </a:r>
            <a:r>
              <a:rPr lang="en-US" b="1" dirty="0" smtClean="0">
                <a:latin typeface="Perpetua" pitchFamily="18" charset="0"/>
              </a:rPr>
              <a:t>activities</a:t>
            </a:r>
            <a:r>
              <a:rPr lang="en-US" dirty="0" smtClean="0">
                <a:latin typeface="Perpetua" pitchFamily="18" charset="0"/>
              </a:rPr>
              <a:t> </a:t>
            </a:r>
            <a:r>
              <a:rPr lang="en-US" i="1" dirty="0" smtClean="0">
                <a:latin typeface="Perpetua" pitchFamily="18" charset="0"/>
              </a:rPr>
              <a:t>related to satisfying the relevant quality standards for a </a:t>
            </a:r>
            <a:r>
              <a:rPr lang="en-US" i="1" dirty="0" smtClean="0">
                <a:latin typeface="Perpetua" pitchFamily="18" charset="0"/>
              </a:rPr>
              <a:t>project.</a:t>
            </a:r>
          </a:p>
          <a:p>
            <a:pPr algn="just"/>
            <a:r>
              <a:rPr lang="en-GB" dirty="0" smtClean="0">
                <a:latin typeface="Garamond" pitchFamily="18" charset="0"/>
              </a:rPr>
              <a:t>Quality Assurance is used </a:t>
            </a:r>
            <a:r>
              <a:rPr lang="en-GB" b="1" dirty="0" smtClean="0">
                <a:latin typeface="Garamond" pitchFamily="18" charset="0"/>
              </a:rPr>
              <a:t>to verify that the </a:t>
            </a:r>
            <a:r>
              <a:rPr lang="en-GB" i="1" dirty="0" smtClean="0">
                <a:latin typeface="Garamond" pitchFamily="18" charset="0"/>
              </a:rPr>
              <a:t>project processes </a:t>
            </a:r>
            <a:r>
              <a:rPr lang="en-GB" b="1" dirty="0" smtClean="0">
                <a:latin typeface="Garamond" pitchFamily="18" charset="0"/>
              </a:rPr>
              <a:t>are sufficient</a:t>
            </a:r>
            <a:r>
              <a:rPr lang="en-GB" dirty="0" smtClean="0">
                <a:latin typeface="Garamond" pitchFamily="18" charset="0"/>
              </a:rPr>
              <a:t> so that if they are being adhered to the project deliverables will be of good quality. </a:t>
            </a:r>
          </a:p>
          <a:p>
            <a:pPr algn="just"/>
            <a:r>
              <a:rPr lang="en-US" dirty="0" smtClean="0">
                <a:latin typeface="Perpetua" pitchFamily="18" charset="0"/>
              </a:rPr>
              <a:t>Quality assurance </a:t>
            </a:r>
            <a:r>
              <a:rPr lang="en-US" dirty="0" smtClean="0">
                <a:latin typeface="Perpetua" pitchFamily="18" charset="0"/>
              </a:rPr>
              <a:t>evaluating </a:t>
            </a:r>
            <a:r>
              <a:rPr lang="en-US" dirty="0" smtClean="0">
                <a:latin typeface="Perpetua" pitchFamily="18" charset="0"/>
              </a:rPr>
              <a:t>overall project performance </a:t>
            </a:r>
            <a:r>
              <a:rPr lang="en-US" dirty="0" smtClean="0">
                <a:latin typeface="Perpetua" pitchFamily="18" charset="0"/>
              </a:rPr>
              <a:t>on a regular basis to provide confidence that the project will satisfy the relevant quality standards. </a:t>
            </a:r>
          </a:p>
          <a:p>
            <a:pPr algn="just"/>
            <a:r>
              <a:rPr lang="en-US" dirty="0" smtClean="0">
                <a:latin typeface="Perpetua" pitchFamily="18" charset="0"/>
              </a:rPr>
              <a:t>Quality assurance evaluating overall project performance </a:t>
            </a:r>
            <a:r>
              <a:rPr lang="en-US" dirty="0" smtClean="0">
                <a:latin typeface="Perpetua" pitchFamily="18" charset="0"/>
              </a:rPr>
              <a:t>to </a:t>
            </a:r>
            <a:r>
              <a:rPr lang="en-US" dirty="0" smtClean="0">
                <a:latin typeface="Perpetua" pitchFamily="18" charset="0"/>
              </a:rPr>
              <a:t>ensure the project will satisfy the relevant quality standards</a:t>
            </a:r>
            <a:endParaRPr lang="en-GB" dirty="0" smtClean="0">
              <a:latin typeface="Perpetua" pitchFamily="18" charset="0"/>
            </a:endParaRPr>
          </a:p>
          <a:p>
            <a:endParaRPr lang="en-GB" dirty="0">
              <a:latin typeface="Perpetua" pitchFamily="18" charset="0"/>
            </a:endParaRPr>
          </a:p>
        </p:txBody>
      </p:sp>
      <p:sp>
        <p:nvSpPr>
          <p:cNvPr id="5" name="Date Placeholder 4"/>
          <p:cNvSpPr>
            <a:spLocks noGrp="1"/>
          </p:cNvSpPr>
          <p:nvPr>
            <p:ph type="dt" sz="half" idx="10"/>
          </p:nvPr>
        </p:nvSpPr>
        <p:spPr/>
        <p:txBody>
          <a:bodyPr/>
          <a:lstStyle/>
          <a:p>
            <a:fld id="{E044A8A8-8CD1-406F-A0B5-2BA6384F4D71}" type="datetime1">
              <a:rPr lang="en-US" smtClean="0"/>
              <a:t>10/8/2019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969F6A7D-1C0E-4128-96AE-3476C32E5E04}" type="slidenum">
              <a:rPr lang="en-GB" smtClean="0"/>
              <a:pPr/>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lvl="1"/>
            <a:r>
              <a:rPr lang="en-US" dirty="0" smtClean="0">
                <a:latin typeface="Perpetua" pitchFamily="18" charset="0"/>
              </a:rPr>
              <a:t>Another goal is continuous quality improvement</a:t>
            </a:r>
          </a:p>
          <a:p>
            <a:pPr lvl="1"/>
            <a:r>
              <a:rPr lang="en-US" dirty="0" smtClean="0">
                <a:latin typeface="Perpetua" pitchFamily="18" charset="0"/>
              </a:rPr>
              <a:t>Kaizen is the Japanese word for improvement or change for the better</a:t>
            </a:r>
          </a:p>
          <a:p>
            <a:pPr lvl="1"/>
            <a:r>
              <a:rPr lang="en-US" dirty="0" smtClean="0">
                <a:latin typeface="Perpetua" pitchFamily="18" charset="0"/>
              </a:rPr>
              <a:t>Lean involves evaluating processes to maximize customer value while minimizing waste </a:t>
            </a:r>
          </a:p>
          <a:p>
            <a:pPr lvl="1"/>
            <a:r>
              <a:rPr lang="en-US" dirty="0" smtClean="0">
                <a:latin typeface="Perpetua" pitchFamily="18" charset="0"/>
              </a:rPr>
              <a:t>Benchmarking generates ideas for quality improvements by comparing specific project practices or product characteristics to those of other projects or products within or outside the performing organization</a:t>
            </a:r>
          </a:p>
          <a:p>
            <a:pPr lvl="1"/>
            <a:r>
              <a:rPr lang="en-US" dirty="0" smtClean="0">
                <a:latin typeface="Perpetua" pitchFamily="18" charset="0"/>
              </a:rPr>
              <a:t>A quality audit is a structured review of specific quality management activities that help identify lessons learned that could improve performance on current or future projects </a:t>
            </a:r>
          </a:p>
          <a:p>
            <a:endParaRPr lang="en-GB" dirty="0"/>
          </a:p>
        </p:txBody>
      </p:sp>
      <p:sp>
        <p:nvSpPr>
          <p:cNvPr id="4" name="Date Placeholder 3"/>
          <p:cNvSpPr>
            <a:spLocks noGrp="1"/>
          </p:cNvSpPr>
          <p:nvPr>
            <p:ph type="dt" sz="half" idx="10"/>
          </p:nvPr>
        </p:nvSpPr>
        <p:spPr/>
        <p:txBody>
          <a:bodyPr/>
          <a:lstStyle/>
          <a:p>
            <a:fld id="{1C7132B0-CF07-41E2-A35C-519F02052119}"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32</a:t>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The </a:t>
            </a:r>
            <a:r>
              <a:rPr lang="en-GB" dirty="0" smtClean="0">
                <a:latin typeface="Garamond" pitchFamily="18" charset="0"/>
              </a:rPr>
              <a:t>methods used for </a:t>
            </a:r>
            <a:r>
              <a:rPr lang="en-GB" i="1" dirty="0" smtClean="0">
                <a:latin typeface="Garamond" pitchFamily="18" charset="0"/>
              </a:rPr>
              <a:t>project quality assurance</a:t>
            </a:r>
            <a:r>
              <a:rPr lang="en-GB" i="1" dirty="0">
                <a:latin typeface="Garamond" pitchFamily="18" charset="0"/>
              </a:rPr>
              <a:t> </a:t>
            </a:r>
            <a:r>
              <a:rPr lang="en-GB" i="1" dirty="0" smtClean="0">
                <a:latin typeface="Garamond" pitchFamily="18" charset="0"/>
              </a:rPr>
              <a:t>include: </a:t>
            </a:r>
            <a:endParaRPr lang="en-GB" dirty="0" smtClean="0">
              <a:latin typeface="Garamond" pitchFamily="18" charset="0"/>
            </a:endParaRPr>
          </a:p>
          <a:p>
            <a:pPr lvl="1"/>
            <a:r>
              <a:rPr lang="en-GB" i="1" dirty="0" smtClean="0">
                <a:latin typeface="Garamond" pitchFamily="18" charset="0"/>
              </a:rPr>
              <a:t>Benchmarking ,</a:t>
            </a:r>
          </a:p>
          <a:p>
            <a:pPr lvl="1"/>
            <a:r>
              <a:rPr lang="en-GB" i="1" dirty="0" smtClean="0">
                <a:latin typeface="Garamond" pitchFamily="18" charset="0"/>
              </a:rPr>
              <a:t> Process checklists </a:t>
            </a:r>
          </a:p>
          <a:p>
            <a:pPr lvl="1"/>
            <a:r>
              <a:rPr lang="en-GB" i="1" dirty="0" smtClean="0">
                <a:latin typeface="Garamond" pitchFamily="18" charset="0"/>
              </a:rPr>
              <a:t> Quality(project )audits </a:t>
            </a:r>
          </a:p>
          <a:p>
            <a:pPr lvl="1"/>
            <a:r>
              <a:rPr lang="en-GB" i="1" dirty="0" smtClean="0">
                <a:latin typeface="Garamond" pitchFamily="18" charset="0"/>
              </a:rPr>
              <a:t>The PCDA(Plan, Do, Check, and Act) Cycle</a:t>
            </a:r>
          </a:p>
          <a:p>
            <a:pPr lvl="1">
              <a:buNone/>
            </a:pPr>
            <a:endParaRPr lang="en-GB" dirty="0" smtClean="0">
              <a:latin typeface="Garamond" pitchFamily="18" charset="0"/>
            </a:endParaRPr>
          </a:p>
          <a:p>
            <a:pPr>
              <a:buNone/>
            </a:pPr>
            <a:endParaRPr lang="en-GB" dirty="0"/>
          </a:p>
        </p:txBody>
      </p:sp>
      <p:sp>
        <p:nvSpPr>
          <p:cNvPr id="4" name="Date Placeholder 3"/>
          <p:cNvSpPr>
            <a:spLocks noGrp="1"/>
          </p:cNvSpPr>
          <p:nvPr>
            <p:ph type="dt" sz="half" idx="10"/>
          </p:nvPr>
        </p:nvSpPr>
        <p:spPr/>
        <p:txBody>
          <a:bodyPr/>
          <a:lstStyle/>
          <a:p>
            <a:fld id="{2FBCDEB6-AC3D-476E-943B-B291F601BE76}"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428596" y="1357298"/>
            <a:ext cx="8229600" cy="5286412"/>
          </a:xfrm>
        </p:spPr>
        <p:txBody>
          <a:bodyPr>
            <a:normAutofit fontScale="62500" lnSpcReduction="20000"/>
          </a:bodyPr>
          <a:lstStyle/>
          <a:p>
            <a:pPr>
              <a:buNone/>
            </a:pPr>
            <a:r>
              <a:rPr lang="en-GB" b="1" dirty="0" smtClean="0">
                <a:latin typeface="Garamond" pitchFamily="18" charset="0"/>
              </a:rPr>
              <a:t>3. Perform Quality Control</a:t>
            </a:r>
          </a:p>
          <a:p>
            <a:pPr algn="just"/>
            <a:r>
              <a:rPr lang="en-US" dirty="0" smtClean="0"/>
              <a:t>Quality </a:t>
            </a:r>
            <a:r>
              <a:rPr lang="en-US" dirty="0" smtClean="0"/>
              <a:t>Control is the monitoring of specific project results to determine if they comply with the relevant quality standards and identifying ways to eliminate causes of unsatisfactory performance</a:t>
            </a:r>
            <a:r>
              <a:rPr lang="en-US" dirty="0" smtClean="0"/>
              <a:t>. to improve overall quality. </a:t>
            </a:r>
            <a:endParaRPr lang="en-US" dirty="0" smtClean="0"/>
          </a:p>
          <a:p>
            <a:pPr algn="just"/>
            <a:endParaRPr lang="en-US" dirty="0" smtClean="0">
              <a:latin typeface="Perpetua" pitchFamily="18" charset="0"/>
            </a:endParaRPr>
          </a:p>
          <a:p>
            <a:r>
              <a:rPr lang="en-GB" dirty="0" smtClean="0">
                <a:latin typeface="Garamond" pitchFamily="18" charset="0"/>
              </a:rPr>
              <a:t>Quality </a:t>
            </a:r>
            <a:r>
              <a:rPr lang="en-GB" dirty="0" smtClean="0">
                <a:latin typeface="Garamond" pitchFamily="18" charset="0"/>
              </a:rPr>
              <a:t>Control verifies that </a:t>
            </a:r>
            <a:r>
              <a:rPr lang="en-GB" b="1" dirty="0" smtClean="0">
                <a:latin typeface="Garamond" pitchFamily="18" charset="0"/>
              </a:rPr>
              <a:t>the product </a:t>
            </a:r>
            <a:r>
              <a:rPr lang="en-GB" dirty="0" smtClean="0">
                <a:latin typeface="Garamond" pitchFamily="18" charset="0"/>
              </a:rPr>
              <a:t>meets the quality requirements.</a:t>
            </a:r>
          </a:p>
          <a:p>
            <a:r>
              <a:rPr lang="en-GB" dirty="0" smtClean="0">
                <a:latin typeface="Garamond" pitchFamily="18" charset="0"/>
              </a:rPr>
              <a:t>The results will determine if corrective action is needed.</a:t>
            </a:r>
          </a:p>
          <a:p>
            <a:r>
              <a:rPr lang="en-US" dirty="0" smtClean="0">
                <a:latin typeface="Garamond" pitchFamily="18" charset="0"/>
              </a:rPr>
              <a:t>The main outputs of quality control are:</a:t>
            </a:r>
          </a:p>
          <a:p>
            <a:pPr marL="731520" lvl="2" indent="-457200">
              <a:spcBef>
                <a:spcPts val="700"/>
              </a:spcBef>
              <a:buSzPct val="60000"/>
              <a:buFont typeface="+mj-lt"/>
              <a:buAutoNum type="arabicPeriod"/>
            </a:pPr>
            <a:r>
              <a:rPr lang="en-US" dirty="0" smtClean="0">
                <a:latin typeface="Garamond" pitchFamily="18" charset="0"/>
              </a:rPr>
              <a:t>Acceptance decisions</a:t>
            </a:r>
          </a:p>
          <a:p>
            <a:pPr marL="731520" lvl="2" indent="-457200">
              <a:spcBef>
                <a:spcPts val="700"/>
              </a:spcBef>
              <a:buSzPct val="60000"/>
              <a:buFont typeface="+mj-lt"/>
              <a:buAutoNum type="arabicPeriod"/>
            </a:pPr>
            <a:r>
              <a:rPr lang="en-US" dirty="0" smtClean="0">
                <a:latin typeface="Garamond" pitchFamily="18" charset="0"/>
              </a:rPr>
              <a:t>Rework</a:t>
            </a:r>
          </a:p>
          <a:p>
            <a:pPr marL="731520" lvl="2" indent="-457200">
              <a:spcBef>
                <a:spcPts val="700"/>
              </a:spcBef>
              <a:buSzPct val="60000"/>
              <a:buFont typeface="+mj-lt"/>
              <a:buAutoNum type="arabicPeriod"/>
            </a:pPr>
            <a:r>
              <a:rPr lang="en-US" dirty="0" smtClean="0">
                <a:latin typeface="Garamond" pitchFamily="18" charset="0"/>
              </a:rPr>
              <a:t>Process adjustments</a:t>
            </a:r>
          </a:p>
          <a:p>
            <a:r>
              <a:rPr lang="en-US" dirty="0" smtClean="0">
                <a:latin typeface="Garamond" pitchFamily="18" charset="0"/>
              </a:rPr>
              <a:t>Some tools and techniques include:</a:t>
            </a:r>
          </a:p>
          <a:p>
            <a:pPr marL="731520" lvl="2" indent="-457200">
              <a:spcBef>
                <a:spcPts val="700"/>
              </a:spcBef>
              <a:buSzPct val="60000"/>
              <a:buFont typeface="+mj-lt"/>
              <a:buAutoNum type="arabicPeriod"/>
            </a:pPr>
            <a:r>
              <a:rPr lang="en-US" dirty="0" smtClean="0">
                <a:latin typeface="Garamond" pitchFamily="18" charset="0"/>
              </a:rPr>
              <a:t>Pareto analysis</a:t>
            </a:r>
          </a:p>
          <a:p>
            <a:pPr marL="731520" lvl="2" indent="-457200">
              <a:spcBef>
                <a:spcPts val="700"/>
              </a:spcBef>
              <a:buSzPct val="60000"/>
              <a:buFont typeface="+mj-lt"/>
              <a:buAutoNum type="arabicPeriod"/>
            </a:pPr>
            <a:r>
              <a:rPr lang="en-US" dirty="0" smtClean="0">
                <a:latin typeface="Garamond" pitchFamily="18" charset="0"/>
              </a:rPr>
              <a:t>Statistical sampling</a:t>
            </a:r>
          </a:p>
          <a:p>
            <a:pPr marL="731520" lvl="2" indent="-457200">
              <a:spcBef>
                <a:spcPts val="700"/>
              </a:spcBef>
              <a:buSzPct val="60000"/>
              <a:buFont typeface="+mj-lt"/>
              <a:buAutoNum type="arabicPeriod"/>
            </a:pPr>
            <a:r>
              <a:rPr lang="en-US" dirty="0" smtClean="0">
                <a:latin typeface="Garamond" pitchFamily="18" charset="0"/>
              </a:rPr>
              <a:t>Six Sigma	</a:t>
            </a:r>
          </a:p>
          <a:p>
            <a:pPr marL="731520" lvl="2" indent="-457200">
              <a:spcBef>
                <a:spcPts val="700"/>
              </a:spcBef>
              <a:buSzPct val="60000"/>
              <a:buFont typeface="+mj-lt"/>
              <a:buAutoNum type="arabicPeriod"/>
            </a:pPr>
            <a:r>
              <a:rPr lang="en-US" dirty="0" smtClean="0">
                <a:latin typeface="Garamond" pitchFamily="18" charset="0"/>
              </a:rPr>
              <a:t>Quality control charts</a:t>
            </a:r>
          </a:p>
          <a:p>
            <a:pPr marL="731520" lvl="2" indent="-457200">
              <a:spcBef>
                <a:spcPts val="700"/>
              </a:spcBef>
              <a:buSzPct val="60000"/>
              <a:buFont typeface="+mj-lt"/>
              <a:buAutoNum type="arabicPeriod"/>
            </a:pPr>
            <a:r>
              <a:rPr lang="en-US" dirty="0" smtClean="0">
                <a:latin typeface="Garamond" pitchFamily="18" charset="0"/>
              </a:rPr>
              <a:t>Testing</a:t>
            </a:r>
          </a:p>
          <a:p>
            <a:pPr marL="731520" lvl="2" indent="-457200">
              <a:spcBef>
                <a:spcPts val="700"/>
              </a:spcBef>
              <a:buSzPct val="60000"/>
              <a:buFont typeface="+mj-lt"/>
              <a:buAutoNum type="arabicPeriod"/>
            </a:pPr>
            <a:r>
              <a:rPr lang="en-US" dirty="0" smtClean="0">
                <a:latin typeface="Garamond" pitchFamily="18" charset="0"/>
              </a:rPr>
              <a:t>Peer Reviews</a:t>
            </a:r>
          </a:p>
          <a:p>
            <a:pPr marL="731520" lvl="2" indent="-457200">
              <a:spcBef>
                <a:spcPts val="700"/>
              </a:spcBef>
              <a:buSzPct val="60000"/>
              <a:buFont typeface="+mj-lt"/>
              <a:buAutoNum type="arabicPeriod"/>
            </a:pPr>
            <a:r>
              <a:rPr lang="en-US" dirty="0" smtClean="0">
                <a:latin typeface="Garamond" pitchFamily="18" charset="0"/>
              </a:rPr>
              <a:t>The Cause and Effect Diagram</a:t>
            </a:r>
          </a:p>
          <a:p>
            <a:endParaRPr lang="en-GB" dirty="0"/>
          </a:p>
        </p:txBody>
      </p:sp>
      <p:sp>
        <p:nvSpPr>
          <p:cNvPr id="4" name="Date Placeholder 3"/>
          <p:cNvSpPr>
            <a:spLocks noGrp="1"/>
          </p:cNvSpPr>
          <p:nvPr>
            <p:ph type="dt" sz="half" idx="10"/>
          </p:nvPr>
        </p:nvSpPr>
        <p:spPr/>
        <p:txBody>
          <a:bodyPr/>
          <a:lstStyle/>
          <a:p>
            <a:fld id="{0947996A-927D-48CA-A4D6-3323826B0E2E}"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buNone/>
            </a:pPr>
            <a:r>
              <a:rPr lang="en-GB" b="1" dirty="0" smtClean="0">
                <a:latin typeface="Garamond" pitchFamily="18" charset="0"/>
              </a:rPr>
              <a:t>4. QUALITY IMPROVEMENT</a:t>
            </a:r>
          </a:p>
          <a:p>
            <a:pPr algn="just"/>
            <a:r>
              <a:rPr lang="en-GB" dirty="0" smtClean="0">
                <a:latin typeface="Garamond" pitchFamily="18" charset="0"/>
              </a:rPr>
              <a:t>It is the systematic approach to </a:t>
            </a:r>
            <a:r>
              <a:rPr lang="en-GB" i="1" dirty="0" smtClean="0">
                <a:latin typeface="Garamond" pitchFamily="18" charset="0"/>
              </a:rPr>
              <a:t>the processes </a:t>
            </a:r>
            <a:r>
              <a:rPr lang="en-GB" dirty="0" smtClean="0">
                <a:latin typeface="Garamond" pitchFamily="18" charset="0"/>
              </a:rPr>
              <a:t>of work that looks </a:t>
            </a:r>
            <a:r>
              <a:rPr lang="en-GB" i="1" dirty="0" smtClean="0">
                <a:latin typeface="Garamond" pitchFamily="18" charset="0"/>
              </a:rPr>
              <a:t>to remove waste, loss, rework, frustration, etc. </a:t>
            </a:r>
            <a:r>
              <a:rPr lang="en-GB" dirty="0" smtClean="0">
                <a:latin typeface="Garamond" pitchFamily="18" charset="0"/>
              </a:rPr>
              <a:t>in order </a:t>
            </a:r>
            <a:r>
              <a:rPr lang="en-GB" i="1" dirty="0" smtClean="0">
                <a:latin typeface="Garamond" pitchFamily="18" charset="0"/>
              </a:rPr>
              <a:t>to make the processes of work more effective, efficient, and appropriate.</a:t>
            </a:r>
          </a:p>
          <a:p>
            <a:pPr algn="just"/>
            <a:r>
              <a:rPr lang="en-GB" dirty="0" smtClean="0">
                <a:latin typeface="Garamond" pitchFamily="18" charset="0"/>
              </a:rPr>
              <a:t>Here the major issues include:</a:t>
            </a:r>
          </a:p>
          <a:p>
            <a:pPr lvl="1" algn="just"/>
            <a:r>
              <a:rPr lang="en-GB" dirty="0" smtClean="0">
                <a:latin typeface="Garamond" pitchFamily="18" charset="0"/>
              </a:rPr>
              <a:t>Steps of quality improvement </a:t>
            </a:r>
          </a:p>
          <a:p>
            <a:pPr lvl="1" algn="just"/>
            <a:r>
              <a:rPr lang="en-GB" dirty="0" smtClean="0">
                <a:latin typeface="Garamond" pitchFamily="18" charset="0"/>
              </a:rPr>
              <a:t>Cost of Quality</a:t>
            </a:r>
          </a:p>
          <a:p>
            <a:pPr lvl="1" algn="just"/>
            <a:r>
              <a:rPr lang="en-GB" dirty="0" smtClean="0">
                <a:latin typeface="Garamond" pitchFamily="18" charset="0"/>
              </a:rPr>
              <a:t>Leadership</a:t>
            </a:r>
          </a:p>
          <a:p>
            <a:pPr lvl="1" algn="just"/>
            <a:r>
              <a:rPr lang="en-GB" dirty="0" smtClean="0">
                <a:latin typeface="Garamond" pitchFamily="18" charset="0"/>
              </a:rPr>
              <a:t>Maturity Models</a:t>
            </a:r>
          </a:p>
          <a:p>
            <a:pPr lvl="1" algn="just"/>
            <a:r>
              <a:rPr lang="en-GB" dirty="0" smtClean="0">
                <a:latin typeface="Garamond" pitchFamily="18" charset="0"/>
              </a:rPr>
              <a:t>Continuous Improvement </a:t>
            </a:r>
            <a:endParaRPr lang="en-GB" dirty="0">
              <a:latin typeface="Garamond" pitchFamily="18" charset="0"/>
            </a:endParaRPr>
          </a:p>
        </p:txBody>
      </p:sp>
      <p:sp>
        <p:nvSpPr>
          <p:cNvPr id="4" name="Date Placeholder 3"/>
          <p:cNvSpPr>
            <a:spLocks noGrp="1"/>
          </p:cNvSpPr>
          <p:nvPr>
            <p:ph type="dt" sz="half" idx="10"/>
          </p:nvPr>
        </p:nvSpPr>
        <p:spPr/>
        <p:txBody>
          <a:bodyPr/>
          <a:lstStyle/>
          <a:p>
            <a:fld id="{194D4125-9E53-4558-B6CA-2CA2F5E006D7}"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smtClean="0"/>
              <a:t> </a:t>
            </a:r>
          </a:p>
        </p:txBody>
      </p:sp>
      <p:graphicFrame>
        <p:nvGraphicFramePr>
          <p:cNvPr id="1026" name="Object 3"/>
          <p:cNvGraphicFramePr>
            <a:graphicFrameLocks noChangeAspect="1"/>
          </p:cNvGraphicFramePr>
          <p:nvPr>
            <p:ph type="dgm" idx="1"/>
          </p:nvPr>
        </p:nvGraphicFramePr>
        <p:xfrm>
          <a:off x="484188" y="0"/>
          <a:ext cx="8126412" cy="1219200"/>
        </p:xfrm>
        <a:graphic>
          <a:graphicData uri="http://schemas.openxmlformats.org/presentationml/2006/ole">
            <p:oleObj spid="_x0000_s1026" name="MS Org Chart" r:id="rId3" imgW="7626240" imgH="1434960" progId="OrgPlusWOPX.4">
              <p:embed followColorScheme="full"/>
            </p:oleObj>
          </a:graphicData>
        </a:graphic>
      </p:graphicFrame>
      <p:sp>
        <p:nvSpPr>
          <p:cNvPr id="1028" name="Text Box 4"/>
          <p:cNvSpPr txBox="1">
            <a:spLocks noChangeArrowheads="1"/>
          </p:cNvSpPr>
          <p:nvPr/>
        </p:nvSpPr>
        <p:spPr bwMode="auto">
          <a:xfrm>
            <a:off x="762000" y="2895600"/>
            <a:ext cx="2362200" cy="457200"/>
          </a:xfrm>
          <a:prstGeom prst="rect">
            <a:avLst/>
          </a:prstGeom>
          <a:noFill/>
          <a:ln w="9525">
            <a:noFill/>
            <a:miter lim="800000"/>
            <a:headEnd/>
            <a:tailEnd/>
          </a:ln>
        </p:spPr>
        <p:txBody>
          <a:bodyPr>
            <a:spAutoFit/>
          </a:bodyPr>
          <a:lstStyle/>
          <a:p>
            <a:pPr algn="l">
              <a:spcBef>
                <a:spcPct val="50000"/>
              </a:spcBef>
            </a:pPr>
            <a:endParaRPr lang="en-US"/>
          </a:p>
        </p:txBody>
      </p:sp>
      <p:sp>
        <p:nvSpPr>
          <p:cNvPr id="1029" name="Text Box 6"/>
          <p:cNvSpPr txBox="1">
            <a:spLocks noChangeArrowheads="1"/>
          </p:cNvSpPr>
          <p:nvPr/>
        </p:nvSpPr>
        <p:spPr bwMode="auto">
          <a:xfrm>
            <a:off x="533400" y="1219200"/>
            <a:ext cx="2514600" cy="7191375"/>
          </a:xfrm>
          <a:prstGeom prst="rect">
            <a:avLst/>
          </a:prstGeom>
          <a:noFill/>
          <a:ln w="9525">
            <a:noFill/>
            <a:miter lim="800000"/>
            <a:headEnd/>
            <a:tailEnd/>
          </a:ln>
        </p:spPr>
        <p:txBody>
          <a:bodyPr>
            <a:spAutoFit/>
          </a:bodyPr>
          <a:lstStyle/>
          <a:p>
            <a:pPr algn="l">
              <a:spcBef>
                <a:spcPct val="50000"/>
              </a:spcBef>
            </a:pPr>
            <a:r>
              <a:rPr lang="en-US" sz="1400" b="1"/>
              <a:t>1- </a:t>
            </a:r>
            <a:r>
              <a:rPr lang="en-US" sz="1400" b="1">
                <a:solidFill>
                  <a:srgbClr val="FF0000"/>
                </a:solidFill>
              </a:rPr>
              <a:t>INPUTS</a:t>
            </a:r>
          </a:p>
          <a:p>
            <a:pPr algn="l">
              <a:spcBef>
                <a:spcPct val="50000"/>
              </a:spcBef>
            </a:pPr>
            <a:r>
              <a:rPr lang="en-US" sz="1400"/>
              <a:t>-Quality policy</a:t>
            </a:r>
          </a:p>
          <a:p>
            <a:pPr algn="l">
              <a:spcBef>
                <a:spcPct val="50000"/>
              </a:spcBef>
            </a:pPr>
            <a:r>
              <a:rPr lang="en-US" sz="1400"/>
              <a:t>-Scope statement</a:t>
            </a:r>
          </a:p>
          <a:p>
            <a:pPr algn="l">
              <a:spcBef>
                <a:spcPct val="50000"/>
              </a:spcBef>
              <a:buFontTx/>
              <a:buChar char="-"/>
            </a:pPr>
            <a:r>
              <a:rPr lang="en-US" sz="1400"/>
              <a:t>Product description</a:t>
            </a:r>
          </a:p>
          <a:p>
            <a:pPr algn="l">
              <a:spcBef>
                <a:spcPct val="50000"/>
              </a:spcBef>
              <a:buFontTx/>
              <a:buChar char="-"/>
            </a:pPr>
            <a:r>
              <a:rPr lang="en-US" sz="1400"/>
              <a:t>Standards and regulations</a:t>
            </a:r>
          </a:p>
          <a:p>
            <a:pPr algn="l">
              <a:spcBef>
                <a:spcPct val="50000"/>
              </a:spcBef>
              <a:buFontTx/>
              <a:buChar char="-"/>
            </a:pPr>
            <a:r>
              <a:rPr lang="en-US" sz="1400"/>
              <a:t>Other process outputs</a:t>
            </a:r>
          </a:p>
          <a:p>
            <a:pPr algn="l">
              <a:spcBef>
                <a:spcPct val="50000"/>
              </a:spcBef>
            </a:pPr>
            <a:r>
              <a:rPr lang="en-US" sz="1400"/>
              <a:t>2- </a:t>
            </a:r>
            <a:r>
              <a:rPr lang="en-US" sz="1400" b="1">
                <a:solidFill>
                  <a:srgbClr val="FF0000"/>
                </a:solidFill>
              </a:rPr>
              <a:t>TOOLS AND TECH.</a:t>
            </a:r>
          </a:p>
          <a:p>
            <a:pPr algn="l">
              <a:spcBef>
                <a:spcPct val="50000"/>
              </a:spcBef>
              <a:buFontTx/>
              <a:buChar char="-"/>
            </a:pPr>
            <a:r>
              <a:rPr lang="en-US" sz="1400"/>
              <a:t>benefit/ cost analysis</a:t>
            </a:r>
          </a:p>
          <a:p>
            <a:pPr algn="l">
              <a:spcBef>
                <a:spcPct val="50000"/>
              </a:spcBef>
              <a:buFontTx/>
              <a:buChar char="-"/>
            </a:pPr>
            <a:r>
              <a:rPr lang="en-US" sz="1400"/>
              <a:t>Benchmarking</a:t>
            </a:r>
          </a:p>
          <a:p>
            <a:pPr algn="l">
              <a:spcBef>
                <a:spcPct val="50000"/>
              </a:spcBef>
              <a:buFontTx/>
              <a:buChar char="-"/>
            </a:pPr>
            <a:r>
              <a:rPr lang="en-US" sz="1400"/>
              <a:t>Flowcharting</a:t>
            </a:r>
          </a:p>
          <a:p>
            <a:pPr algn="l">
              <a:spcBef>
                <a:spcPct val="50000"/>
              </a:spcBef>
              <a:buFontTx/>
              <a:buChar char="-"/>
            </a:pPr>
            <a:r>
              <a:rPr lang="en-US" sz="1400"/>
              <a:t>Design of experiments</a:t>
            </a:r>
          </a:p>
          <a:p>
            <a:pPr algn="l">
              <a:spcBef>
                <a:spcPct val="50000"/>
              </a:spcBef>
            </a:pPr>
            <a:r>
              <a:rPr lang="en-US" sz="1400" b="1"/>
              <a:t>3- </a:t>
            </a:r>
            <a:r>
              <a:rPr lang="en-US" sz="1400" b="1">
                <a:solidFill>
                  <a:srgbClr val="FF0000"/>
                </a:solidFill>
              </a:rPr>
              <a:t>OUTPUTS</a:t>
            </a:r>
          </a:p>
          <a:p>
            <a:pPr algn="l">
              <a:spcBef>
                <a:spcPct val="50000"/>
              </a:spcBef>
              <a:buFontTx/>
              <a:buChar char="-"/>
            </a:pPr>
            <a:r>
              <a:rPr lang="en-US" sz="1400"/>
              <a:t>Quality management plan</a:t>
            </a:r>
          </a:p>
          <a:p>
            <a:pPr algn="l">
              <a:spcBef>
                <a:spcPct val="50000"/>
              </a:spcBef>
              <a:buFontTx/>
              <a:buChar char="-"/>
            </a:pPr>
            <a:r>
              <a:rPr lang="en-US" sz="1400"/>
              <a:t>Operational definitions</a:t>
            </a:r>
          </a:p>
          <a:p>
            <a:pPr algn="l">
              <a:spcBef>
                <a:spcPct val="50000"/>
              </a:spcBef>
              <a:buFontTx/>
              <a:buChar char="-"/>
            </a:pPr>
            <a:r>
              <a:rPr lang="en-US" sz="1400"/>
              <a:t>checklists</a:t>
            </a:r>
          </a:p>
          <a:p>
            <a:pPr algn="l">
              <a:spcBef>
                <a:spcPct val="50000"/>
              </a:spcBef>
              <a:buFontTx/>
              <a:buChar char="-"/>
            </a:pPr>
            <a:r>
              <a:rPr lang="en-US" sz="1400"/>
              <a:t>Inputs to other processes</a:t>
            </a:r>
          </a:p>
          <a:p>
            <a:pPr algn="l">
              <a:spcBef>
                <a:spcPct val="50000"/>
              </a:spcBef>
              <a:buFontTx/>
              <a:buChar char="-"/>
            </a:pPr>
            <a:endParaRPr lang="en-US" sz="1400"/>
          </a:p>
          <a:p>
            <a:pPr algn="l">
              <a:spcBef>
                <a:spcPct val="50000"/>
              </a:spcBef>
              <a:buFontTx/>
              <a:buChar char="-"/>
            </a:pPr>
            <a:endParaRPr lang="en-US" sz="1400"/>
          </a:p>
          <a:p>
            <a:pPr algn="l">
              <a:spcBef>
                <a:spcPct val="50000"/>
              </a:spcBef>
            </a:pPr>
            <a:endParaRPr lang="en-US" sz="1400"/>
          </a:p>
          <a:p>
            <a:pPr algn="l">
              <a:spcBef>
                <a:spcPct val="50000"/>
              </a:spcBef>
              <a:buFontTx/>
              <a:buChar char="-"/>
            </a:pPr>
            <a:endParaRPr lang="en-US" sz="1400"/>
          </a:p>
          <a:p>
            <a:pPr algn="l">
              <a:spcBef>
                <a:spcPct val="50000"/>
              </a:spcBef>
              <a:buFontTx/>
              <a:buChar char="-"/>
            </a:pPr>
            <a:endParaRPr lang="en-US" sz="1200"/>
          </a:p>
          <a:p>
            <a:pPr algn="l">
              <a:spcBef>
                <a:spcPct val="50000"/>
              </a:spcBef>
              <a:buFontTx/>
              <a:buChar char="-"/>
            </a:pPr>
            <a:endParaRPr lang="en-US" sz="1200"/>
          </a:p>
          <a:p>
            <a:pPr algn="l">
              <a:spcBef>
                <a:spcPct val="50000"/>
              </a:spcBef>
            </a:pPr>
            <a:endParaRPr lang="en-US" sz="1200"/>
          </a:p>
        </p:txBody>
      </p:sp>
      <p:sp>
        <p:nvSpPr>
          <p:cNvPr id="1030" name="Text Box 8"/>
          <p:cNvSpPr txBox="1">
            <a:spLocks noChangeArrowheads="1"/>
          </p:cNvSpPr>
          <p:nvPr/>
        </p:nvSpPr>
        <p:spPr bwMode="auto">
          <a:xfrm>
            <a:off x="3276600" y="1219200"/>
            <a:ext cx="2514600" cy="3282950"/>
          </a:xfrm>
          <a:prstGeom prst="rect">
            <a:avLst/>
          </a:prstGeom>
          <a:noFill/>
          <a:ln w="9525">
            <a:noFill/>
            <a:miter lim="800000"/>
            <a:headEnd/>
            <a:tailEnd/>
          </a:ln>
        </p:spPr>
        <p:txBody>
          <a:bodyPr>
            <a:spAutoFit/>
          </a:bodyPr>
          <a:lstStyle/>
          <a:p>
            <a:pPr algn="l">
              <a:spcBef>
                <a:spcPct val="50000"/>
              </a:spcBef>
            </a:pPr>
            <a:r>
              <a:rPr lang="en-US" sz="1400" b="1"/>
              <a:t>1- </a:t>
            </a:r>
            <a:r>
              <a:rPr lang="en-US" sz="1400" b="1">
                <a:solidFill>
                  <a:srgbClr val="FF0000"/>
                </a:solidFill>
              </a:rPr>
              <a:t>INPUTS</a:t>
            </a:r>
          </a:p>
          <a:p>
            <a:pPr algn="l">
              <a:spcBef>
                <a:spcPct val="50000"/>
              </a:spcBef>
            </a:pPr>
            <a:r>
              <a:rPr lang="en-US" sz="1400"/>
              <a:t>-Quality management plan </a:t>
            </a:r>
          </a:p>
          <a:p>
            <a:pPr algn="l">
              <a:spcBef>
                <a:spcPct val="50000"/>
              </a:spcBef>
            </a:pPr>
            <a:r>
              <a:rPr lang="en-US" sz="1400"/>
              <a:t>-result of quality control measurements</a:t>
            </a:r>
          </a:p>
          <a:p>
            <a:pPr algn="l">
              <a:spcBef>
                <a:spcPct val="50000"/>
              </a:spcBef>
              <a:buFontTx/>
              <a:buChar char="-"/>
            </a:pPr>
            <a:r>
              <a:rPr lang="en-US" sz="1400"/>
              <a:t>Operational definitions</a:t>
            </a:r>
          </a:p>
          <a:p>
            <a:pPr algn="l">
              <a:spcBef>
                <a:spcPct val="50000"/>
              </a:spcBef>
            </a:pPr>
            <a:r>
              <a:rPr lang="en-US" sz="1400"/>
              <a:t>2- </a:t>
            </a:r>
            <a:r>
              <a:rPr lang="en-US" sz="1400" b="1">
                <a:solidFill>
                  <a:srgbClr val="FF0000"/>
                </a:solidFill>
              </a:rPr>
              <a:t>TOOLS AND TECH.</a:t>
            </a:r>
          </a:p>
          <a:p>
            <a:pPr algn="l">
              <a:spcBef>
                <a:spcPct val="50000"/>
              </a:spcBef>
              <a:buFontTx/>
              <a:buChar char="-"/>
            </a:pPr>
            <a:r>
              <a:rPr lang="en-US" sz="1400"/>
              <a:t>Quality planning tools and techniques</a:t>
            </a:r>
          </a:p>
          <a:p>
            <a:pPr algn="l">
              <a:spcBef>
                <a:spcPct val="50000"/>
              </a:spcBef>
              <a:buFontTx/>
              <a:buChar char="-"/>
            </a:pPr>
            <a:r>
              <a:rPr lang="en-US" sz="1400"/>
              <a:t>Quality audits</a:t>
            </a:r>
          </a:p>
          <a:p>
            <a:pPr algn="l">
              <a:spcBef>
                <a:spcPct val="50000"/>
              </a:spcBef>
            </a:pPr>
            <a:r>
              <a:rPr lang="en-US" sz="1400" b="1"/>
              <a:t>3- </a:t>
            </a:r>
            <a:r>
              <a:rPr lang="en-US" sz="1400" b="1">
                <a:solidFill>
                  <a:srgbClr val="FF0000"/>
                </a:solidFill>
              </a:rPr>
              <a:t>OUTPUTS</a:t>
            </a:r>
          </a:p>
          <a:p>
            <a:pPr algn="l">
              <a:spcBef>
                <a:spcPct val="50000"/>
              </a:spcBef>
              <a:buFontTx/>
              <a:buChar char="-"/>
            </a:pPr>
            <a:r>
              <a:rPr lang="en-US" sz="1400"/>
              <a:t>Quality improvement</a:t>
            </a:r>
          </a:p>
        </p:txBody>
      </p:sp>
      <p:sp>
        <p:nvSpPr>
          <p:cNvPr id="1031" name="Text Box 9"/>
          <p:cNvSpPr txBox="1">
            <a:spLocks noChangeArrowheads="1"/>
          </p:cNvSpPr>
          <p:nvPr/>
        </p:nvSpPr>
        <p:spPr bwMode="auto">
          <a:xfrm>
            <a:off x="6019800" y="1143000"/>
            <a:ext cx="2514600" cy="6276975"/>
          </a:xfrm>
          <a:prstGeom prst="rect">
            <a:avLst/>
          </a:prstGeom>
          <a:noFill/>
          <a:ln w="9525">
            <a:noFill/>
            <a:miter lim="800000"/>
            <a:headEnd/>
            <a:tailEnd/>
          </a:ln>
        </p:spPr>
        <p:txBody>
          <a:bodyPr>
            <a:spAutoFit/>
          </a:bodyPr>
          <a:lstStyle/>
          <a:p>
            <a:pPr algn="l">
              <a:spcBef>
                <a:spcPct val="50000"/>
              </a:spcBef>
            </a:pPr>
            <a:r>
              <a:rPr lang="en-US" sz="1400" b="1"/>
              <a:t>1- </a:t>
            </a:r>
            <a:r>
              <a:rPr lang="en-US" sz="1400" b="1">
                <a:solidFill>
                  <a:srgbClr val="FF0000"/>
                </a:solidFill>
              </a:rPr>
              <a:t>INPUTS</a:t>
            </a:r>
          </a:p>
          <a:p>
            <a:pPr algn="l">
              <a:spcBef>
                <a:spcPct val="50000"/>
              </a:spcBef>
            </a:pPr>
            <a:r>
              <a:rPr lang="en-US" sz="1400"/>
              <a:t>-work results</a:t>
            </a:r>
          </a:p>
          <a:p>
            <a:pPr algn="l">
              <a:spcBef>
                <a:spcPct val="50000"/>
              </a:spcBef>
            </a:pPr>
            <a:r>
              <a:rPr lang="en-US" sz="1400"/>
              <a:t>-quality management plan</a:t>
            </a:r>
          </a:p>
          <a:p>
            <a:pPr algn="l">
              <a:spcBef>
                <a:spcPct val="50000"/>
              </a:spcBef>
              <a:buFontTx/>
              <a:buChar char="-"/>
            </a:pPr>
            <a:r>
              <a:rPr lang="en-US" sz="1400"/>
              <a:t>Operational definitions</a:t>
            </a:r>
          </a:p>
          <a:p>
            <a:pPr algn="l">
              <a:spcBef>
                <a:spcPct val="50000"/>
              </a:spcBef>
              <a:buFontTx/>
              <a:buChar char="-"/>
            </a:pPr>
            <a:r>
              <a:rPr lang="en-US" sz="1400"/>
              <a:t>checklists</a:t>
            </a:r>
          </a:p>
          <a:p>
            <a:pPr algn="l">
              <a:spcBef>
                <a:spcPct val="50000"/>
              </a:spcBef>
            </a:pPr>
            <a:r>
              <a:rPr lang="en-US" sz="1400"/>
              <a:t>2- </a:t>
            </a:r>
            <a:r>
              <a:rPr lang="en-US" sz="1400" b="1">
                <a:solidFill>
                  <a:srgbClr val="FF0000"/>
                </a:solidFill>
              </a:rPr>
              <a:t>TOOLS AND TECH.</a:t>
            </a:r>
          </a:p>
          <a:p>
            <a:pPr algn="l">
              <a:spcBef>
                <a:spcPct val="50000"/>
              </a:spcBef>
              <a:buFontTx/>
              <a:buChar char="-"/>
            </a:pPr>
            <a:r>
              <a:rPr lang="en-US" sz="1400"/>
              <a:t>inspection</a:t>
            </a:r>
          </a:p>
          <a:p>
            <a:pPr algn="l">
              <a:spcBef>
                <a:spcPct val="50000"/>
              </a:spcBef>
              <a:buFontTx/>
              <a:buChar char="-"/>
            </a:pPr>
            <a:r>
              <a:rPr lang="en-US" sz="1400"/>
              <a:t>Control charts</a:t>
            </a:r>
          </a:p>
          <a:p>
            <a:pPr algn="l">
              <a:spcBef>
                <a:spcPct val="50000"/>
              </a:spcBef>
              <a:buFontTx/>
              <a:buChar char="-"/>
            </a:pPr>
            <a:r>
              <a:rPr lang="en-US" sz="1400"/>
              <a:t>Pareto diagrams</a:t>
            </a:r>
          </a:p>
          <a:p>
            <a:pPr algn="l">
              <a:spcBef>
                <a:spcPct val="50000"/>
              </a:spcBef>
              <a:buFontTx/>
              <a:buChar char="-"/>
            </a:pPr>
            <a:r>
              <a:rPr lang="en-US" sz="1400"/>
              <a:t>Statistical sampling</a:t>
            </a:r>
          </a:p>
          <a:p>
            <a:pPr algn="l">
              <a:spcBef>
                <a:spcPct val="50000"/>
              </a:spcBef>
              <a:buFontTx/>
              <a:buChar char="-"/>
            </a:pPr>
            <a:r>
              <a:rPr lang="en-US" sz="1400"/>
              <a:t>flowcharting</a:t>
            </a:r>
          </a:p>
          <a:p>
            <a:pPr algn="l">
              <a:spcBef>
                <a:spcPct val="50000"/>
              </a:spcBef>
              <a:buFontTx/>
              <a:buChar char="-"/>
            </a:pPr>
            <a:r>
              <a:rPr lang="en-US" sz="1400"/>
              <a:t>Trend analysis</a:t>
            </a:r>
          </a:p>
          <a:p>
            <a:pPr algn="l">
              <a:spcBef>
                <a:spcPct val="50000"/>
              </a:spcBef>
            </a:pPr>
            <a:r>
              <a:rPr lang="en-US" sz="1400" b="1"/>
              <a:t>3- </a:t>
            </a:r>
            <a:r>
              <a:rPr lang="en-US" sz="1400" b="1">
                <a:solidFill>
                  <a:srgbClr val="FF0000"/>
                </a:solidFill>
              </a:rPr>
              <a:t>OUTPUTS</a:t>
            </a:r>
          </a:p>
          <a:p>
            <a:pPr algn="l">
              <a:spcBef>
                <a:spcPct val="50000"/>
              </a:spcBef>
              <a:buFontTx/>
              <a:buChar char="-"/>
            </a:pPr>
            <a:r>
              <a:rPr lang="en-US" sz="1400"/>
              <a:t>Quality improvement</a:t>
            </a:r>
          </a:p>
          <a:p>
            <a:pPr algn="l">
              <a:spcBef>
                <a:spcPct val="50000"/>
              </a:spcBef>
              <a:buFontTx/>
              <a:buChar char="-"/>
            </a:pPr>
            <a:r>
              <a:rPr lang="en-US" sz="1400"/>
              <a:t>Acceptance decisions</a:t>
            </a:r>
          </a:p>
          <a:p>
            <a:pPr algn="l">
              <a:spcBef>
                <a:spcPct val="50000"/>
              </a:spcBef>
              <a:buFontTx/>
              <a:buChar char="-"/>
            </a:pPr>
            <a:r>
              <a:rPr lang="en-US" sz="1400"/>
              <a:t>rework</a:t>
            </a:r>
          </a:p>
          <a:p>
            <a:pPr algn="l">
              <a:spcBef>
                <a:spcPct val="50000"/>
              </a:spcBef>
              <a:buFontTx/>
              <a:buChar char="-"/>
            </a:pPr>
            <a:r>
              <a:rPr lang="en-US" sz="1400"/>
              <a:t>Completed checklist</a:t>
            </a:r>
          </a:p>
          <a:p>
            <a:pPr algn="l">
              <a:spcBef>
                <a:spcPct val="50000"/>
              </a:spcBef>
              <a:buFontTx/>
              <a:buChar char="-"/>
            </a:pPr>
            <a:r>
              <a:rPr lang="en-US" sz="1400"/>
              <a:t>Process adjustment</a:t>
            </a:r>
          </a:p>
          <a:p>
            <a:pPr algn="l">
              <a:spcBef>
                <a:spcPct val="50000"/>
              </a:spcBef>
            </a:pPr>
            <a:endParaRPr lang="en-US"/>
          </a:p>
        </p:txBody>
      </p:sp>
      <p:sp>
        <p:nvSpPr>
          <p:cNvPr id="8" name="Date Placeholder 7"/>
          <p:cNvSpPr>
            <a:spLocks noGrp="1"/>
          </p:cNvSpPr>
          <p:nvPr>
            <p:ph type="dt" sz="half" idx="10"/>
          </p:nvPr>
        </p:nvSpPr>
        <p:spPr/>
        <p:txBody>
          <a:bodyPr/>
          <a:lstStyle/>
          <a:p>
            <a:pPr>
              <a:defRPr/>
            </a:pPr>
            <a:fld id="{06258E39-0A92-4407-A67E-B7AE33D66806}" type="datetime1">
              <a:rPr lang="en-US" smtClean="0"/>
              <a:t>10/8/2019</a:t>
            </a:fld>
            <a:endParaRPr lang="en-US"/>
          </a:p>
        </p:txBody>
      </p:sp>
      <p:sp>
        <p:nvSpPr>
          <p:cNvPr id="9" name="Slide Number Placeholder 8"/>
          <p:cNvSpPr>
            <a:spLocks noGrp="1"/>
          </p:cNvSpPr>
          <p:nvPr>
            <p:ph type="sldNum" sz="quarter" idx="12"/>
          </p:nvPr>
        </p:nvSpPr>
        <p:spPr/>
        <p:txBody>
          <a:bodyPr>
            <a:normAutofit fontScale="85000" lnSpcReduction="20000"/>
          </a:bodyPr>
          <a:lstStyle/>
          <a:p>
            <a:pPr>
              <a:defRPr/>
            </a:pPr>
            <a:fld id="{6B76F420-D113-4558-8583-10F050263B34}"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1.4. Features of Quality Management </a:t>
            </a:r>
            <a:endParaRPr lang="en-GB" dirty="0">
              <a:latin typeface="Garamond" pitchFamily="18" charset="0"/>
            </a:endParaRPr>
          </a:p>
        </p:txBody>
      </p:sp>
      <p:sp>
        <p:nvSpPr>
          <p:cNvPr id="3" name="Content Placeholder 2"/>
          <p:cNvSpPr>
            <a:spLocks noGrp="1"/>
          </p:cNvSpPr>
          <p:nvPr>
            <p:ph sz="quarter" idx="1"/>
          </p:nvPr>
        </p:nvSpPr>
        <p:spPr/>
        <p:txBody>
          <a:bodyPr>
            <a:noAutofit/>
          </a:bodyPr>
          <a:lstStyle/>
          <a:p>
            <a:pPr marL="514350" indent="-514350" algn="just">
              <a:lnSpc>
                <a:spcPct val="120000"/>
              </a:lnSpc>
              <a:buAutoNum type="arabicPeriod"/>
            </a:pPr>
            <a:r>
              <a:rPr lang="en-GB" sz="2000" dirty="0" smtClean="0">
                <a:latin typeface="Perpetua" pitchFamily="18" charset="0"/>
              </a:rPr>
              <a:t>Quality </a:t>
            </a:r>
            <a:r>
              <a:rPr lang="en-GB" sz="2000" dirty="0" smtClean="0">
                <a:latin typeface="Perpetua" pitchFamily="18" charset="0"/>
              </a:rPr>
              <a:t>management is </a:t>
            </a:r>
            <a:r>
              <a:rPr lang="en-GB" sz="2000" b="1" dirty="0" smtClean="0">
                <a:latin typeface="Perpetua" pitchFamily="18" charset="0"/>
              </a:rPr>
              <a:t>a continuous process</a:t>
            </a:r>
            <a:r>
              <a:rPr lang="en-GB" sz="2000" dirty="0" smtClean="0">
                <a:latin typeface="Perpetua" pitchFamily="18" charset="0"/>
              </a:rPr>
              <a:t> that starts and ends with the project. </a:t>
            </a:r>
            <a:endParaRPr lang="en-GB" sz="2000" dirty="0" smtClean="0">
              <a:latin typeface="Perpetua" pitchFamily="18" charset="0"/>
            </a:endParaRPr>
          </a:p>
          <a:p>
            <a:pPr marL="514350" indent="-514350" algn="just">
              <a:lnSpc>
                <a:spcPct val="120000"/>
              </a:lnSpc>
              <a:buNone/>
            </a:pPr>
            <a:r>
              <a:rPr lang="en-GB" sz="2000" dirty="0" smtClean="0">
                <a:latin typeface="Perpetua" pitchFamily="18" charset="0"/>
              </a:rPr>
              <a:t>	</a:t>
            </a:r>
            <a:r>
              <a:rPr lang="en-GB" sz="2000" dirty="0" smtClean="0">
                <a:latin typeface="Perpetua" pitchFamily="18" charset="0"/>
              </a:rPr>
              <a:t>Quality </a:t>
            </a:r>
            <a:r>
              <a:rPr lang="en-GB" sz="2000" dirty="0" smtClean="0">
                <a:latin typeface="Perpetua" pitchFamily="18" charset="0"/>
              </a:rPr>
              <a:t>management is not an event - </a:t>
            </a:r>
            <a:r>
              <a:rPr lang="en-GB" sz="2000" b="1" dirty="0" smtClean="0">
                <a:latin typeface="Perpetua" pitchFamily="18" charset="0"/>
              </a:rPr>
              <a:t>it is a process</a:t>
            </a:r>
            <a:r>
              <a:rPr lang="en-GB" sz="2000" dirty="0" smtClean="0">
                <a:latin typeface="Perpetua" pitchFamily="18" charset="0"/>
              </a:rPr>
              <a:t>, a consistently high quality product or service cannot be produced by a defective process. </a:t>
            </a:r>
            <a:endParaRPr lang="en-GB" sz="2000" dirty="0" smtClean="0">
              <a:latin typeface="Perpetua" pitchFamily="18" charset="0"/>
            </a:endParaRPr>
          </a:p>
          <a:p>
            <a:pPr marL="514350" indent="-514350" algn="just">
              <a:lnSpc>
                <a:spcPct val="120000"/>
              </a:lnSpc>
              <a:buNone/>
            </a:pPr>
            <a:endParaRPr lang="en-GB" sz="2000" dirty="0" smtClean="0">
              <a:latin typeface="Perpetua" pitchFamily="18" charset="0"/>
            </a:endParaRPr>
          </a:p>
          <a:p>
            <a:pPr algn="just">
              <a:lnSpc>
                <a:spcPct val="120000"/>
              </a:lnSpc>
            </a:pPr>
            <a:r>
              <a:rPr lang="en-GB" sz="2000" dirty="0" smtClean="0">
                <a:latin typeface="Perpetua" pitchFamily="18" charset="0"/>
              </a:rPr>
              <a:t>Quality management is a </a:t>
            </a:r>
            <a:r>
              <a:rPr lang="en-GB" sz="2000" b="1" dirty="0" smtClean="0">
                <a:latin typeface="Perpetua" pitchFamily="18" charset="0"/>
              </a:rPr>
              <a:t>repetitive cycle of measuring quality,</a:t>
            </a:r>
            <a:r>
              <a:rPr lang="en-GB" sz="2000" dirty="0" smtClean="0">
                <a:latin typeface="Perpetua" pitchFamily="18" charset="0"/>
              </a:rPr>
              <a:t> </a:t>
            </a:r>
            <a:r>
              <a:rPr lang="en-GB" sz="2000" b="1" dirty="0" smtClean="0">
                <a:latin typeface="Perpetua" pitchFamily="18" charset="0"/>
              </a:rPr>
              <a:t>updating processes</a:t>
            </a:r>
            <a:r>
              <a:rPr lang="en-GB" sz="2000" dirty="0" smtClean="0">
                <a:latin typeface="Perpetua" pitchFamily="18" charset="0"/>
              </a:rPr>
              <a:t>, </a:t>
            </a:r>
            <a:r>
              <a:rPr lang="en-GB" sz="2000" b="1" dirty="0" smtClean="0">
                <a:latin typeface="Perpetua" pitchFamily="18" charset="0"/>
              </a:rPr>
              <a:t>measuring, updating processes until the desired quality is achieved</a:t>
            </a:r>
            <a:r>
              <a:rPr lang="en-GB" sz="2000" b="1" dirty="0" smtClean="0">
                <a:latin typeface="Perpetua" pitchFamily="18" charset="0"/>
              </a:rPr>
              <a:t>.</a:t>
            </a:r>
          </a:p>
          <a:p>
            <a:pPr marL="514350" indent="-514350" algn="just">
              <a:lnSpc>
                <a:spcPct val="120000"/>
              </a:lnSpc>
              <a:buNone/>
            </a:pPr>
            <a:r>
              <a:rPr lang="en-GB" sz="2000" dirty="0" smtClean="0">
                <a:latin typeface="Perpetua" pitchFamily="18" charset="0"/>
              </a:rPr>
              <a:t>2</a:t>
            </a:r>
            <a:r>
              <a:rPr lang="en-GB" sz="2000" dirty="0" smtClean="0">
                <a:latin typeface="Perpetua" pitchFamily="18" charset="0"/>
              </a:rPr>
              <a:t>.  It is </a:t>
            </a:r>
            <a:r>
              <a:rPr lang="en-GB" sz="2000" b="1" dirty="0" smtClean="0">
                <a:latin typeface="Perpetua" pitchFamily="18" charset="0"/>
              </a:rPr>
              <a:t>more about preventing and avoidin</a:t>
            </a:r>
            <a:r>
              <a:rPr lang="en-GB" sz="2000" dirty="0" smtClean="0">
                <a:latin typeface="Perpetua" pitchFamily="18" charset="0"/>
              </a:rPr>
              <a:t>g than measuring and fixing poor quality outputs.</a:t>
            </a:r>
          </a:p>
          <a:p>
            <a:pPr marL="514350" indent="-514350" algn="just">
              <a:lnSpc>
                <a:spcPct val="120000"/>
              </a:lnSpc>
              <a:buNone/>
            </a:pPr>
            <a:r>
              <a:rPr lang="en-GB" sz="2000" dirty="0" smtClean="0">
                <a:latin typeface="Perpetua" pitchFamily="18" charset="0"/>
              </a:rPr>
              <a:t> </a:t>
            </a:r>
          </a:p>
        </p:txBody>
      </p:sp>
      <p:sp>
        <p:nvSpPr>
          <p:cNvPr id="4" name="Date Placeholder 3"/>
          <p:cNvSpPr>
            <a:spLocks noGrp="1"/>
          </p:cNvSpPr>
          <p:nvPr>
            <p:ph type="dt" sz="half" idx="10"/>
          </p:nvPr>
        </p:nvSpPr>
        <p:spPr/>
        <p:txBody>
          <a:bodyPr/>
          <a:lstStyle/>
          <a:p>
            <a:fld id="{23FED4AE-3EBF-4654-8570-D79579D039DE}"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marL="514350" indent="-514350" algn="just">
              <a:buNone/>
            </a:pPr>
            <a:r>
              <a:rPr lang="en-GB" sz="2600" dirty="0" smtClean="0">
                <a:latin typeface="Perpetua" pitchFamily="18" charset="0"/>
              </a:rPr>
              <a:t>3. It is </a:t>
            </a:r>
            <a:r>
              <a:rPr lang="en-GB" sz="2600" b="1" dirty="0" smtClean="0">
                <a:latin typeface="Perpetua" pitchFamily="18" charset="0"/>
              </a:rPr>
              <a:t>part of every project management processes </a:t>
            </a:r>
            <a:r>
              <a:rPr lang="en-GB" sz="2600" dirty="0" smtClean="0">
                <a:latin typeface="Perpetua" pitchFamily="18" charset="0"/>
              </a:rPr>
              <a:t>from the moment the project initiates to the final steps in the project closure phase. It is not about finding and fixing errors after the fact, quality management </a:t>
            </a:r>
            <a:r>
              <a:rPr lang="en-GB" sz="2600" i="1" dirty="0" smtClean="0">
                <a:latin typeface="Perpetua" pitchFamily="18" charset="0"/>
              </a:rPr>
              <a:t>is the continuous monitoring and application of quality processes in all aspects of the project</a:t>
            </a:r>
            <a:r>
              <a:rPr lang="en-GB" sz="2600" i="1" dirty="0" smtClean="0">
                <a:latin typeface="Perpetua" pitchFamily="18" charset="0"/>
              </a:rPr>
              <a:t>.</a:t>
            </a:r>
          </a:p>
          <a:p>
            <a:pPr marL="514350" indent="-514350" algn="just">
              <a:buNone/>
            </a:pPr>
            <a:endParaRPr lang="en-GB" sz="2600" i="1" dirty="0" smtClean="0">
              <a:latin typeface="Perpetua" pitchFamily="18" charset="0"/>
            </a:endParaRPr>
          </a:p>
          <a:p>
            <a:pPr marL="514350" indent="-514350" algn="just">
              <a:buNone/>
            </a:pPr>
            <a:r>
              <a:rPr lang="en-GB" sz="2600" dirty="0" smtClean="0">
                <a:latin typeface="Perpetua" pitchFamily="18" charset="0"/>
              </a:rPr>
              <a:t>4. QM focuses on </a:t>
            </a:r>
            <a:r>
              <a:rPr lang="en-GB" sz="2600" b="1" dirty="0" smtClean="0">
                <a:latin typeface="Perpetua" pitchFamily="18" charset="0"/>
              </a:rPr>
              <a:t>improving stakeholder’s satisfaction through continuous and incremental improvements to processes, </a:t>
            </a:r>
            <a:r>
              <a:rPr lang="en-GB" sz="2600" dirty="0" smtClean="0">
                <a:latin typeface="Perpetua" pitchFamily="18" charset="0"/>
              </a:rPr>
              <a:t>including removing unnecessary activities; it achieves that by the continuous improvement of the quality of material and services provided to the beneficiaries. </a:t>
            </a:r>
          </a:p>
          <a:p>
            <a:endParaRPr lang="en-GB" dirty="0"/>
          </a:p>
        </p:txBody>
      </p:sp>
      <p:sp>
        <p:nvSpPr>
          <p:cNvPr id="4" name="Date Placeholder 3"/>
          <p:cNvSpPr>
            <a:spLocks noGrp="1"/>
          </p:cNvSpPr>
          <p:nvPr>
            <p:ph type="dt" sz="half" idx="10"/>
          </p:nvPr>
        </p:nvSpPr>
        <p:spPr/>
        <p:txBody>
          <a:bodyPr/>
          <a:lstStyle/>
          <a:p>
            <a:fld id="{19003A8B-28E2-4674-BCC5-CECC1AD0BE78}"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i="1" dirty="0" smtClean="0">
                <a:latin typeface="Perpetua" pitchFamily="18" charset="0"/>
              </a:rPr>
              <a:t>The central focus of quality management is:</a:t>
            </a:r>
          </a:p>
          <a:p>
            <a:pPr lvl="2" algn="just"/>
            <a:r>
              <a:rPr lang="en-GB" i="1" dirty="0" smtClean="0">
                <a:latin typeface="Perpetua" pitchFamily="18" charset="0"/>
              </a:rPr>
              <a:t>meeting or exceeding stakeholder’s expectations </a:t>
            </a:r>
            <a:r>
              <a:rPr lang="en-GB" b="1" i="1" dirty="0" smtClean="0">
                <a:latin typeface="Perpetua" pitchFamily="18" charset="0"/>
              </a:rPr>
              <a:t>and </a:t>
            </a:r>
          </a:p>
          <a:p>
            <a:pPr lvl="2" algn="just"/>
            <a:r>
              <a:rPr lang="en-GB" i="1" dirty="0" smtClean="0">
                <a:latin typeface="Perpetua" pitchFamily="18" charset="0"/>
              </a:rPr>
              <a:t>conforming to the project design and </a:t>
            </a:r>
            <a:r>
              <a:rPr lang="en-GB" i="1" dirty="0" smtClean="0">
                <a:latin typeface="Perpetua" pitchFamily="18" charset="0"/>
              </a:rPr>
              <a:t>specifications</a:t>
            </a:r>
          </a:p>
          <a:p>
            <a:pPr lvl="2" algn="just">
              <a:buNone/>
            </a:pPr>
            <a:endParaRPr lang="en-GB" i="1" dirty="0" smtClean="0">
              <a:latin typeface="Perpetua" pitchFamily="18" charset="0"/>
            </a:endParaRPr>
          </a:p>
          <a:p>
            <a:pPr algn="just"/>
            <a:r>
              <a:rPr lang="en-GB" dirty="0" smtClean="0">
                <a:latin typeface="Perpetua" pitchFamily="18" charset="0"/>
              </a:rPr>
              <a:t>The ultimate judge for quality is the beneficiary, and represents how close the project outputs and deliverables come to meeting the beneficiaries’ requirements and expectations. </a:t>
            </a:r>
          </a:p>
        </p:txBody>
      </p:sp>
      <p:sp>
        <p:nvSpPr>
          <p:cNvPr id="5" name="Date Placeholder 4"/>
          <p:cNvSpPr>
            <a:spLocks noGrp="1"/>
          </p:cNvSpPr>
          <p:nvPr>
            <p:ph type="dt" sz="half" idx="10"/>
          </p:nvPr>
        </p:nvSpPr>
        <p:spPr/>
        <p:txBody>
          <a:bodyPr/>
          <a:lstStyle/>
          <a:p>
            <a:fld id="{D4AB6537-DE72-44DF-A994-871EB65591A0}" type="datetime1">
              <a:rPr lang="en-US" smtClean="0"/>
              <a:t>10/8/2019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969F6A7D-1C0E-4128-96AE-3476C32E5E04}" type="slidenum">
              <a:rPr lang="en-GB" smtClean="0"/>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buNone/>
            </a:pPr>
            <a:r>
              <a:rPr lang="en-GB" sz="2400" dirty="0" smtClean="0">
                <a:latin typeface="Perpetua" pitchFamily="18" charset="0"/>
              </a:rPr>
              <a:t>4.</a:t>
            </a:r>
            <a:r>
              <a:rPr lang="en-GB" sz="2400" b="1" dirty="0" smtClean="0">
                <a:latin typeface="Perpetua" pitchFamily="18" charset="0"/>
              </a:rPr>
              <a:t> Customers </a:t>
            </a:r>
            <a:r>
              <a:rPr lang="en-GB" sz="2400" dirty="0" smtClean="0">
                <a:latin typeface="Perpetua" pitchFamily="18" charset="0"/>
              </a:rPr>
              <a:t>— People who sell what they make may be very product focused in their view of quality. They seek to make products that are superior to those of competitors and always strive to be the best: “</a:t>
            </a:r>
            <a:r>
              <a:rPr lang="en-GB" sz="2400" b="1" dirty="0" smtClean="0">
                <a:latin typeface="Perpetua" pitchFamily="18" charset="0"/>
              </a:rPr>
              <a:t>This is the best DVD player on the market today.”</a:t>
            </a:r>
            <a:r>
              <a:rPr lang="en-GB" sz="2400" dirty="0" smtClean="0">
                <a:latin typeface="Perpetua" pitchFamily="18" charset="0"/>
              </a:rPr>
              <a:t> </a:t>
            </a:r>
          </a:p>
          <a:p>
            <a:pPr>
              <a:buNone/>
            </a:pPr>
            <a:r>
              <a:rPr lang="en-GB" sz="2400" i="1" dirty="0" err="1" smtClean="0">
                <a:latin typeface="Perpetua" pitchFamily="18" charset="0"/>
              </a:rPr>
              <a:t>I,e</a:t>
            </a:r>
            <a:r>
              <a:rPr lang="en-GB" sz="2400" i="1" dirty="0" smtClean="0">
                <a:latin typeface="Perpetua" pitchFamily="18" charset="0"/>
              </a:rPr>
              <a:t>, quality is </a:t>
            </a:r>
            <a:r>
              <a:rPr lang="en-GB" sz="2400" b="1" i="1" dirty="0" smtClean="0">
                <a:latin typeface="Perpetua" pitchFamily="18" charset="0"/>
              </a:rPr>
              <a:t>defined by customers</a:t>
            </a:r>
            <a:r>
              <a:rPr lang="en-GB" sz="2400" i="1" dirty="0" smtClean="0">
                <a:latin typeface="Perpetua" pitchFamily="18" charset="0"/>
              </a:rPr>
              <a:t>, their needs, and their expectations.</a:t>
            </a:r>
          </a:p>
          <a:p>
            <a:pPr>
              <a:buNone/>
            </a:pPr>
            <a:endParaRPr lang="en-GB" sz="2400" i="1" dirty="0" smtClean="0">
              <a:latin typeface="Perpetua" pitchFamily="18" charset="0"/>
            </a:endParaRPr>
          </a:p>
          <a:p>
            <a:pPr algn="just">
              <a:buNone/>
            </a:pPr>
            <a:r>
              <a:rPr lang="en-GB" sz="2400" b="1" i="1" dirty="0" smtClean="0">
                <a:latin typeface="Perpetua" pitchFamily="18" charset="0"/>
              </a:rPr>
              <a:t>5. </a:t>
            </a:r>
            <a:r>
              <a:rPr lang="en-GB" sz="2400" b="1" dirty="0" smtClean="0">
                <a:latin typeface="Perpetua" pitchFamily="18" charset="0"/>
              </a:rPr>
              <a:t>Systems — A system is a group of things that work together. </a:t>
            </a:r>
            <a:r>
              <a:rPr lang="en-GB" sz="2400" dirty="0" smtClean="0">
                <a:latin typeface="Perpetua" pitchFamily="18" charset="0"/>
              </a:rPr>
              <a:t>At</a:t>
            </a:r>
            <a:r>
              <a:rPr lang="en-GB" sz="2400" b="1" dirty="0" smtClean="0">
                <a:latin typeface="Perpetua" pitchFamily="18" charset="0"/>
              </a:rPr>
              <a:t>  </a:t>
            </a:r>
            <a:r>
              <a:rPr lang="en-GB" sz="2400" dirty="0" smtClean="0">
                <a:latin typeface="Perpetua" pitchFamily="18" charset="0"/>
              </a:rPr>
              <a:t>higher level of analysis, </a:t>
            </a:r>
            <a:r>
              <a:rPr lang="en-GB" sz="2400" b="1" i="1" dirty="0" smtClean="0">
                <a:latin typeface="Perpetua" pitchFamily="18" charset="0"/>
              </a:rPr>
              <a:t>quality may be viewed as arising from things that work together</a:t>
            </a:r>
            <a:r>
              <a:rPr lang="en-GB" sz="2400" dirty="0" smtClean="0">
                <a:latin typeface="Perpetua" pitchFamily="18" charset="0"/>
              </a:rPr>
              <a:t>. Products, defects, processes, and customers are all part of a system that generates quality, as are suppliers, policies, organizations, and perhaps some other things unique to a specific situation.</a:t>
            </a:r>
            <a:endParaRPr lang="en-GB" sz="2400" b="1" i="1" dirty="0">
              <a:latin typeface="Perpetua" pitchFamily="18" charset="0"/>
            </a:endParaRPr>
          </a:p>
        </p:txBody>
      </p:sp>
      <p:sp>
        <p:nvSpPr>
          <p:cNvPr id="5" name="Date Placeholder 4"/>
          <p:cNvSpPr>
            <a:spLocks noGrp="1"/>
          </p:cNvSpPr>
          <p:nvPr>
            <p:ph type="dt" sz="half" idx="10"/>
          </p:nvPr>
        </p:nvSpPr>
        <p:spPr/>
        <p:txBody>
          <a:bodyPr/>
          <a:lstStyle/>
          <a:p>
            <a:fld id="{A1620291-A440-4D5E-8651-13E806C7A606}" type="datetime1">
              <a:rPr lang="en-US" smtClean="0"/>
              <a:t>10/8/2019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969F6A7D-1C0E-4128-96AE-3476C32E5E04}" type="slidenum">
              <a:rPr lang="en-GB" smtClean="0"/>
              <a:pPr/>
              <a:t>4</a:t>
            </a:fld>
            <a:endParaRPr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How a beneficiary defines quality may be completely </a:t>
            </a:r>
            <a:r>
              <a:rPr lang="en-GB" sz="2400" b="1" dirty="0" smtClean="0">
                <a:latin typeface="Perpetua" pitchFamily="18" charset="0"/>
              </a:rPr>
              <a:t>subjective,</a:t>
            </a:r>
            <a:r>
              <a:rPr lang="en-GB" sz="2400" dirty="0" smtClean="0">
                <a:latin typeface="Perpetua" pitchFamily="18" charset="0"/>
              </a:rPr>
              <a:t> but there are many ways </a:t>
            </a:r>
            <a:r>
              <a:rPr lang="en-GB" sz="2400" b="1" dirty="0" smtClean="0">
                <a:latin typeface="Perpetua" pitchFamily="18" charset="0"/>
              </a:rPr>
              <a:t>to make quality objective; </a:t>
            </a:r>
            <a:r>
              <a:rPr lang="en-GB" sz="2400" dirty="0" smtClean="0">
                <a:latin typeface="Perpetua" pitchFamily="18" charset="0"/>
              </a:rPr>
              <a:t>by defining the individual characteristics and determine </a:t>
            </a:r>
            <a:r>
              <a:rPr lang="en-GB" sz="2400" b="1" dirty="0" smtClean="0">
                <a:latin typeface="Perpetua" pitchFamily="18" charset="0"/>
              </a:rPr>
              <a:t>one or more metrics that can be collected to mirror the characteristic. </a:t>
            </a:r>
            <a:endParaRPr lang="en-GB" sz="2400" b="1" dirty="0" smtClean="0">
              <a:latin typeface="Perpetua" pitchFamily="18" charset="0"/>
            </a:endParaRPr>
          </a:p>
          <a:p>
            <a:pPr algn="just"/>
            <a:endParaRPr lang="en-GB" sz="2400" b="1" dirty="0" smtClean="0">
              <a:latin typeface="Perpetua" pitchFamily="18" charset="0"/>
            </a:endParaRPr>
          </a:p>
          <a:p>
            <a:pPr algn="just"/>
            <a:r>
              <a:rPr lang="en-GB" sz="2400" dirty="0" smtClean="0">
                <a:latin typeface="Perpetua" pitchFamily="18" charset="0"/>
              </a:rPr>
              <a:t>For </a:t>
            </a:r>
            <a:r>
              <a:rPr lang="en-GB" sz="2400" dirty="0" smtClean="0">
                <a:latin typeface="Perpetua" pitchFamily="18" charset="0"/>
              </a:rPr>
              <a:t>instance, one of the features of a quality product may be that it has </a:t>
            </a:r>
            <a:r>
              <a:rPr lang="en-GB" sz="2400" b="1" dirty="0" smtClean="0">
                <a:latin typeface="Perpetua" pitchFamily="18" charset="0"/>
              </a:rPr>
              <a:t>a minimum amount of errors</a:t>
            </a:r>
            <a:r>
              <a:rPr lang="en-GB" sz="2400" b="1" dirty="0" smtClean="0">
                <a:latin typeface="Perpetua" pitchFamily="18" charset="0"/>
              </a:rPr>
              <a:t>.</a:t>
            </a:r>
          </a:p>
          <a:p>
            <a:pPr algn="just"/>
            <a:endParaRPr lang="en-GB" sz="2400" b="1" dirty="0" smtClean="0">
              <a:latin typeface="Perpetua" pitchFamily="18" charset="0"/>
            </a:endParaRPr>
          </a:p>
          <a:p>
            <a:pPr algn="just"/>
            <a:r>
              <a:rPr lang="en-GB" sz="2400" dirty="0" smtClean="0">
                <a:latin typeface="Perpetua" pitchFamily="18" charset="0"/>
              </a:rPr>
              <a:t>This characteristic can be measured </a:t>
            </a:r>
            <a:r>
              <a:rPr lang="en-GB" sz="2400" b="1" dirty="0" smtClean="0">
                <a:latin typeface="Perpetua" pitchFamily="18" charset="0"/>
              </a:rPr>
              <a:t>by counting errors and defects after the product is used.</a:t>
            </a:r>
            <a:endParaRPr lang="en-GB" sz="2400" b="1" i="1" dirty="0" smtClean="0">
              <a:latin typeface="Perpetua" pitchFamily="18" charset="0"/>
            </a:endParaRPr>
          </a:p>
          <a:p>
            <a:endParaRPr lang="en-GB" dirty="0"/>
          </a:p>
        </p:txBody>
      </p:sp>
      <p:sp>
        <p:nvSpPr>
          <p:cNvPr id="4" name="Date Placeholder 3"/>
          <p:cNvSpPr>
            <a:spLocks noGrp="1"/>
          </p:cNvSpPr>
          <p:nvPr>
            <p:ph type="dt" sz="half" idx="10"/>
          </p:nvPr>
        </p:nvSpPr>
        <p:spPr/>
        <p:txBody>
          <a:bodyPr/>
          <a:lstStyle/>
          <a:p>
            <a:fld id="{3021416F-EEBB-4EC0-9ADC-0305ADE3E411}"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t/>
            </a:r>
            <a:br>
              <a:rPr lang="en-GB" sz="4000" b="1" dirty="0" smtClean="0"/>
            </a:br>
            <a:r>
              <a:rPr lang="en-GB" sz="3600" b="1" dirty="0" smtClean="0">
                <a:latin typeface="Perpetua" pitchFamily="18" charset="0"/>
              </a:rPr>
              <a:t>1.5. The Purpose of Management of Quality</a:t>
            </a:r>
            <a:r>
              <a:rPr lang="en-GB" sz="4000" b="1" dirty="0" smtClean="0">
                <a:latin typeface="Perpetua" pitchFamily="18" charset="0"/>
              </a:rPr>
              <a:t/>
            </a:r>
            <a:br>
              <a:rPr lang="en-GB" sz="4000" b="1" dirty="0" smtClean="0">
                <a:latin typeface="Perpetua" pitchFamily="18" charset="0"/>
              </a:rPr>
            </a:br>
            <a:endParaRPr lang="en-GB" dirty="0">
              <a:latin typeface="Perpetua" pitchFamily="18" charset="0"/>
            </a:endParaRPr>
          </a:p>
        </p:txBody>
      </p:sp>
      <p:sp>
        <p:nvSpPr>
          <p:cNvPr id="3" name="Content Placeholder 2"/>
          <p:cNvSpPr>
            <a:spLocks noGrp="1"/>
          </p:cNvSpPr>
          <p:nvPr>
            <p:ph sz="quarter" idx="1"/>
          </p:nvPr>
        </p:nvSpPr>
        <p:spPr/>
        <p:txBody>
          <a:bodyPr>
            <a:normAutofit/>
          </a:bodyPr>
          <a:lstStyle/>
          <a:p>
            <a:pPr algn="just"/>
            <a:r>
              <a:rPr lang="en-GB" sz="2400" dirty="0" smtClean="0">
                <a:latin typeface="Perpetua" pitchFamily="18" charset="0"/>
              </a:rPr>
              <a:t>The main principle of project quality management is </a:t>
            </a:r>
            <a:r>
              <a:rPr lang="en-GB" sz="2400" b="1" dirty="0" smtClean="0">
                <a:latin typeface="Perpetua" pitchFamily="18" charset="0"/>
              </a:rPr>
              <a:t>to ensure the project will meet or exceed stakeholder’s </a:t>
            </a:r>
            <a:r>
              <a:rPr lang="en-GB" sz="2400" b="1" i="1" dirty="0" smtClean="0">
                <a:latin typeface="Perpetua" pitchFamily="18" charset="0"/>
              </a:rPr>
              <a:t>Needs And Expectations. </a:t>
            </a:r>
          </a:p>
          <a:p>
            <a:pPr algn="just"/>
            <a:endParaRPr lang="en-GB" sz="2400" b="1" i="1" dirty="0" smtClean="0">
              <a:latin typeface="Perpetua" pitchFamily="18" charset="0"/>
            </a:endParaRPr>
          </a:p>
          <a:p>
            <a:pPr algn="just"/>
            <a:r>
              <a:rPr lang="en-GB" sz="2400" dirty="0" smtClean="0">
                <a:latin typeface="Perpetua" pitchFamily="18" charset="0"/>
              </a:rPr>
              <a:t>The project team must develop a good relationship with key stakeholders, specially the donor and the beneficiaries of the project, </a:t>
            </a:r>
            <a:r>
              <a:rPr lang="en-GB" sz="2400" b="1" dirty="0" smtClean="0">
                <a:latin typeface="Perpetua" pitchFamily="18" charset="0"/>
              </a:rPr>
              <a:t>to understand what quality means to them. </a:t>
            </a:r>
            <a:endParaRPr lang="en-GB" sz="2400" b="1" dirty="0" smtClean="0">
              <a:latin typeface="Perpetua" pitchFamily="18" charset="0"/>
            </a:endParaRPr>
          </a:p>
          <a:p>
            <a:pPr algn="just"/>
            <a:endParaRPr lang="en-GB" sz="2400" b="1" dirty="0" smtClean="0">
              <a:latin typeface="Perpetua" pitchFamily="18" charset="0"/>
            </a:endParaRPr>
          </a:p>
          <a:p>
            <a:pPr algn="just"/>
            <a:r>
              <a:rPr lang="en-GB" sz="2400" dirty="0" smtClean="0">
                <a:latin typeface="Perpetua" pitchFamily="18" charset="0"/>
              </a:rPr>
              <a:t>One of the causes for poor project evaluations is the project focuses only in meeting the written requirements for the main outputs and ignores other stakeholder needs and expectations for the project.</a:t>
            </a:r>
          </a:p>
        </p:txBody>
      </p:sp>
      <p:sp>
        <p:nvSpPr>
          <p:cNvPr id="4" name="Date Placeholder 3"/>
          <p:cNvSpPr>
            <a:spLocks noGrp="1"/>
          </p:cNvSpPr>
          <p:nvPr>
            <p:ph type="dt" sz="half" idx="10"/>
          </p:nvPr>
        </p:nvSpPr>
        <p:spPr/>
        <p:txBody>
          <a:bodyPr/>
          <a:lstStyle/>
          <a:p>
            <a:fld id="{8D1710B5-FD3C-40D7-93E7-210930FFA923}"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lgn="just"/>
            <a:r>
              <a:rPr lang="en-GB" sz="2400" b="1" dirty="0" smtClean="0">
                <a:latin typeface="Perpetua" pitchFamily="18" charset="0"/>
              </a:rPr>
              <a:t>Quality must be viewed on an equal level with scope, schedule and budget</a:t>
            </a:r>
            <a:r>
              <a:rPr lang="en-GB" sz="2400" b="1" dirty="0" smtClean="0">
                <a:latin typeface="Perpetua" pitchFamily="18" charset="0"/>
              </a:rPr>
              <a:t>.</a:t>
            </a:r>
          </a:p>
          <a:p>
            <a:pPr algn="just"/>
            <a:endParaRPr lang="en-GB" sz="2400" b="1" dirty="0" smtClean="0">
              <a:latin typeface="Perpetua" pitchFamily="18" charset="0"/>
            </a:endParaRPr>
          </a:p>
          <a:p>
            <a:pPr algn="just"/>
            <a:r>
              <a:rPr lang="en-GB" sz="2400" dirty="0" smtClean="0">
                <a:latin typeface="Perpetua" pitchFamily="18" charset="0"/>
              </a:rPr>
              <a:t> If a project donor is not satisfied with the quality of how the project is delivering the outcomes, the project team will need to make adjustments to scope, schedule and budget to satisfy the donor’s needs and expectations. </a:t>
            </a:r>
            <a:endParaRPr lang="en-GB" sz="2400" dirty="0" smtClean="0">
              <a:latin typeface="Perpetua" pitchFamily="18" charset="0"/>
            </a:endParaRPr>
          </a:p>
          <a:p>
            <a:pPr algn="just"/>
            <a:endParaRPr lang="en-GB" sz="2400" dirty="0" smtClean="0">
              <a:latin typeface="Perpetua" pitchFamily="18" charset="0"/>
            </a:endParaRPr>
          </a:p>
          <a:p>
            <a:pPr algn="just"/>
            <a:r>
              <a:rPr lang="en-GB" sz="2400" dirty="0" smtClean="0">
                <a:latin typeface="Perpetua" pitchFamily="18" charset="0"/>
              </a:rPr>
              <a:t>To deliver the project scope on time and on budget is not enough, to achieve stakeholder satisfaction the project must develop a </a:t>
            </a:r>
            <a:r>
              <a:rPr lang="en-GB" sz="2400" i="1" dirty="0" smtClean="0">
                <a:latin typeface="Perpetua" pitchFamily="18" charset="0"/>
              </a:rPr>
              <a:t>good working relationship </a:t>
            </a:r>
            <a:r>
              <a:rPr lang="en-GB" sz="2400" dirty="0" smtClean="0">
                <a:latin typeface="Perpetua" pitchFamily="18" charset="0"/>
              </a:rPr>
              <a:t>with all stakeholders and understand their stated or implied nee</a:t>
            </a:r>
            <a:r>
              <a:rPr lang="en-GB" sz="2400" i="1" dirty="0" smtClean="0">
                <a:latin typeface="Perpetua" pitchFamily="18" charset="0"/>
              </a:rPr>
              <a:t>ds</a:t>
            </a:r>
            <a:r>
              <a:rPr lang="en-GB" sz="2400" dirty="0" smtClean="0">
                <a:latin typeface="Perpetua" pitchFamily="18" charset="0"/>
              </a:rPr>
              <a:t>.</a:t>
            </a:r>
            <a:endParaRPr lang="en-GB" sz="2400" dirty="0">
              <a:latin typeface="Perpetua" pitchFamily="18" charset="0"/>
            </a:endParaRPr>
          </a:p>
        </p:txBody>
      </p:sp>
      <p:sp>
        <p:nvSpPr>
          <p:cNvPr id="4" name="Date Placeholder 3"/>
          <p:cNvSpPr>
            <a:spLocks noGrp="1"/>
          </p:cNvSpPr>
          <p:nvPr>
            <p:ph type="dt" sz="half" idx="10"/>
          </p:nvPr>
        </p:nvSpPr>
        <p:spPr/>
        <p:txBody>
          <a:bodyPr/>
          <a:lstStyle/>
          <a:p>
            <a:fld id="{40897917-1BF2-40A7-B295-0CB631ABF4C0}"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ctr">
              <a:buNone/>
            </a:pPr>
            <a:endParaRPr lang="en-GB" sz="4000" b="1" dirty="0" smtClean="0">
              <a:latin typeface="GothicE" pitchFamily="2" charset="0"/>
              <a:cs typeface="GothicE" pitchFamily="2" charset="0"/>
            </a:endParaRPr>
          </a:p>
          <a:p>
            <a:pPr algn="ctr">
              <a:buNone/>
            </a:pPr>
            <a:endParaRPr lang="en-GB" sz="4000" b="1" dirty="0">
              <a:latin typeface="GothicE" pitchFamily="2" charset="0"/>
              <a:cs typeface="GothicE" pitchFamily="2" charset="0"/>
            </a:endParaRPr>
          </a:p>
          <a:p>
            <a:pPr algn="ctr">
              <a:buNone/>
            </a:pPr>
            <a:r>
              <a:rPr lang="en-GB" sz="4000" b="1" dirty="0" smtClean="0">
                <a:latin typeface="GothicE" pitchFamily="2" charset="0"/>
                <a:cs typeface="GothicE" pitchFamily="2" charset="0"/>
              </a:rPr>
              <a:t>End of Chapter 1 </a:t>
            </a:r>
            <a:endParaRPr lang="en-GB" sz="4000" b="1" dirty="0">
              <a:latin typeface="GothicE" pitchFamily="2" charset="0"/>
              <a:cs typeface="GothicE" pitchFamily="2" charset="0"/>
            </a:endParaRPr>
          </a:p>
        </p:txBody>
      </p:sp>
      <p:sp>
        <p:nvSpPr>
          <p:cNvPr id="4" name="Date Placeholder 3"/>
          <p:cNvSpPr>
            <a:spLocks noGrp="1"/>
          </p:cNvSpPr>
          <p:nvPr>
            <p:ph type="dt" sz="half" idx="10"/>
          </p:nvPr>
        </p:nvSpPr>
        <p:spPr/>
        <p:txBody>
          <a:bodyPr/>
          <a:lstStyle/>
          <a:p>
            <a:fld id="{DB3203CF-9B1E-411B-A1D0-804B85179B57}"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43</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smtClean="0">
                <a:latin typeface="Garamond" pitchFamily="18" charset="0"/>
              </a:rPr>
              <a:t/>
            </a:r>
            <a:br>
              <a:rPr lang="en-GB" sz="2700" dirty="0" smtClean="0">
                <a:latin typeface="Garamond" pitchFamily="18" charset="0"/>
              </a:rPr>
            </a:br>
            <a:r>
              <a:rPr lang="en-GB" sz="2700" dirty="0" smtClean="0">
                <a:latin typeface="Garamond" pitchFamily="18" charset="0"/>
              </a:rPr>
              <a:t>`</a:t>
            </a:r>
            <a:br>
              <a:rPr lang="en-GB" sz="2700" dirty="0" smtClean="0">
                <a:latin typeface="Garamond" pitchFamily="18" charset="0"/>
              </a:rPr>
            </a:br>
            <a:r>
              <a:rPr lang="en-GB" sz="2700" dirty="0" smtClean="0">
                <a:latin typeface="Garamond" pitchFamily="18" charset="0"/>
              </a:rPr>
              <a:t>Definition </a:t>
            </a:r>
            <a:r>
              <a:rPr lang="en-GB" sz="2700" dirty="0" smtClean="0">
                <a:latin typeface="Garamond" pitchFamily="18" charset="0"/>
              </a:rPr>
              <a:t>of Quality?:  But what does "quality" really mean?</a:t>
            </a:r>
            <a:r>
              <a:rPr lang="en-GB" dirty="0" smtClean="0">
                <a:latin typeface="Garamond" pitchFamily="18" charset="0"/>
              </a:rPr>
              <a:t/>
            </a:r>
            <a:br>
              <a:rPr lang="en-GB" dirty="0" smtClean="0">
                <a:latin typeface="Garamond" pitchFamily="18" charset="0"/>
              </a:rPr>
            </a:br>
            <a:endParaRPr lang="en-GB" dirty="0"/>
          </a:p>
        </p:txBody>
      </p:sp>
      <p:sp>
        <p:nvSpPr>
          <p:cNvPr id="3" name="Content Placeholder 2"/>
          <p:cNvSpPr>
            <a:spLocks noGrp="1"/>
          </p:cNvSpPr>
          <p:nvPr>
            <p:ph sz="quarter" idx="1"/>
          </p:nvPr>
        </p:nvSpPr>
        <p:spPr/>
        <p:txBody>
          <a:bodyPr/>
          <a:lstStyle/>
          <a:p>
            <a:r>
              <a:rPr lang="en-GB" dirty="0" smtClean="0"/>
              <a:t>• </a:t>
            </a:r>
            <a:r>
              <a:rPr lang="en-GB" b="1" dirty="0" smtClean="0"/>
              <a:t>Quality</a:t>
            </a:r>
            <a:r>
              <a:rPr lang="en-GB" dirty="0" smtClean="0"/>
              <a:t> </a:t>
            </a:r>
            <a:endParaRPr lang="en-GB" dirty="0" smtClean="0"/>
          </a:p>
          <a:p>
            <a:pPr>
              <a:buNone/>
            </a:pPr>
            <a:r>
              <a:rPr lang="en-GB" dirty="0" smtClean="0"/>
              <a:t>	</a:t>
            </a:r>
            <a:r>
              <a:rPr lang="en-GB" dirty="0" smtClean="0"/>
              <a:t> </a:t>
            </a:r>
            <a:r>
              <a:rPr lang="en-GB" dirty="0" smtClean="0"/>
              <a:t>“1. a characteristic or attribute of something: a property. </a:t>
            </a:r>
            <a:endParaRPr lang="en-GB" dirty="0" smtClean="0"/>
          </a:p>
          <a:p>
            <a:pPr>
              <a:buNone/>
            </a:pPr>
            <a:r>
              <a:rPr lang="en-GB" dirty="0" smtClean="0"/>
              <a:t>	</a:t>
            </a:r>
            <a:r>
              <a:rPr lang="en-GB" dirty="0" smtClean="0"/>
              <a:t>2</a:t>
            </a:r>
            <a:r>
              <a:rPr lang="en-GB" dirty="0" smtClean="0"/>
              <a:t>. the natural or essential character of something. </a:t>
            </a:r>
            <a:endParaRPr lang="en-GB" dirty="0" smtClean="0"/>
          </a:p>
          <a:p>
            <a:pPr>
              <a:buNone/>
            </a:pPr>
            <a:r>
              <a:rPr lang="en-GB" dirty="0" smtClean="0"/>
              <a:t>	3</a:t>
            </a:r>
            <a:r>
              <a:rPr lang="en-GB" dirty="0" smtClean="0"/>
              <a:t>. excellence, superiority. </a:t>
            </a:r>
            <a:endParaRPr lang="en-GB" dirty="0" smtClean="0"/>
          </a:p>
          <a:p>
            <a:pPr>
              <a:buNone/>
            </a:pPr>
            <a:r>
              <a:rPr lang="en-GB" dirty="0" smtClean="0"/>
              <a:t>	</a:t>
            </a:r>
            <a:r>
              <a:rPr lang="en-GB" dirty="0" smtClean="0"/>
              <a:t>4</a:t>
            </a:r>
            <a:r>
              <a:rPr lang="en-GB" dirty="0" smtClean="0"/>
              <a:t>. a degree or grade of excellence.” according to Webster.</a:t>
            </a:r>
          </a:p>
          <a:p>
            <a:endParaRPr lang="en-GB" dirty="0"/>
          </a:p>
        </p:txBody>
      </p:sp>
      <p:sp>
        <p:nvSpPr>
          <p:cNvPr id="4" name="Date Placeholder 3"/>
          <p:cNvSpPr>
            <a:spLocks noGrp="1"/>
          </p:cNvSpPr>
          <p:nvPr>
            <p:ph type="dt" sz="half" idx="10"/>
          </p:nvPr>
        </p:nvSpPr>
        <p:spPr/>
        <p:txBody>
          <a:bodyPr/>
          <a:lstStyle/>
          <a:p>
            <a:fld id="{9D53D9EC-2C70-43A1-AC83-F6C263755F95}"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457200"/>
            <a:ext cx="9144000" cy="579438"/>
          </a:xfrm>
          <a:prstGeom prst="rect">
            <a:avLst/>
          </a:prstGeom>
          <a:noFill/>
          <a:ln w="9525">
            <a:noFill/>
            <a:miter lim="800000"/>
            <a:headEnd/>
            <a:tailEnd/>
          </a:ln>
        </p:spPr>
        <p:txBody>
          <a:bodyPr>
            <a:spAutoFit/>
          </a:bodyPr>
          <a:lstStyle/>
          <a:p>
            <a:pPr algn="ctr">
              <a:spcBef>
                <a:spcPct val="50000"/>
              </a:spcBef>
            </a:pPr>
            <a:r>
              <a:rPr lang="en-GB" sz="3200" b="1">
                <a:solidFill>
                  <a:schemeClr val="tx2"/>
                </a:solidFill>
                <a:latin typeface="Times New Roman" pitchFamily="18" charset="0"/>
              </a:rPr>
              <a:t>Quality</a:t>
            </a:r>
            <a:endParaRPr lang="en-GB" sz="2400">
              <a:latin typeface="Times New Roman" pitchFamily="18" charset="0"/>
            </a:endParaRPr>
          </a:p>
        </p:txBody>
      </p:sp>
      <p:sp>
        <p:nvSpPr>
          <p:cNvPr id="4099" name="Text Box 4"/>
          <p:cNvSpPr txBox="1">
            <a:spLocks noChangeArrowheads="1"/>
          </p:cNvSpPr>
          <p:nvPr/>
        </p:nvSpPr>
        <p:spPr bwMode="auto">
          <a:xfrm>
            <a:off x="609600" y="1371600"/>
            <a:ext cx="8305800" cy="4401205"/>
          </a:xfrm>
          <a:prstGeom prst="rect">
            <a:avLst/>
          </a:prstGeom>
          <a:noFill/>
          <a:ln w="9525">
            <a:noFill/>
            <a:miter lim="800000"/>
            <a:headEnd/>
            <a:tailEnd/>
          </a:ln>
        </p:spPr>
        <p:txBody>
          <a:bodyPr>
            <a:spAutoFit/>
          </a:bodyPr>
          <a:lstStyle/>
          <a:p>
            <a:pPr>
              <a:spcBef>
                <a:spcPct val="50000"/>
              </a:spcBef>
            </a:pPr>
            <a:r>
              <a:rPr lang="en-GB" sz="2800" b="1" dirty="0">
                <a:solidFill>
                  <a:schemeClr val="tx2"/>
                </a:solidFill>
                <a:latin typeface="Times New Roman" pitchFamily="18" charset="0"/>
              </a:rPr>
              <a:t>Quality is “</a:t>
            </a:r>
            <a:r>
              <a:rPr lang="en-GB" sz="2800" b="1" dirty="0">
                <a:solidFill>
                  <a:srgbClr val="00B0F0"/>
                </a:solidFill>
                <a:latin typeface="Times New Roman" pitchFamily="18" charset="0"/>
              </a:rPr>
              <a:t>fitness</a:t>
            </a:r>
            <a:r>
              <a:rPr lang="en-GB" sz="2800" b="1" dirty="0">
                <a:solidFill>
                  <a:schemeClr val="tx2"/>
                </a:solidFill>
                <a:latin typeface="Times New Roman" pitchFamily="18" charset="0"/>
              </a:rPr>
              <a:t> for </a:t>
            </a:r>
            <a:r>
              <a:rPr lang="en-GB" sz="2800" b="1" dirty="0" smtClean="0">
                <a:solidFill>
                  <a:schemeClr val="tx2"/>
                </a:solidFill>
                <a:latin typeface="Times New Roman" pitchFamily="18" charset="0"/>
              </a:rPr>
              <a:t>use: </a:t>
            </a:r>
            <a:r>
              <a:rPr lang="en-US" sz="2800" dirty="0" smtClean="0"/>
              <a:t>ensuring a product can be used as it was intended</a:t>
            </a:r>
            <a:r>
              <a:rPr lang="en-GB" sz="2800" b="1" dirty="0" smtClean="0">
                <a:solidFill>
                  <a:schemeClr val="tx2"/>
                </a:solidFill>
                <a:latin typeface="Times New Roman" pitchFamily="18" charset="0"/>
              </a:rPr>
              <a:t>”</a:t>
            </a:r>
            <a:endParaRPr lang="en-GB" sz="2800" b="1" dirty="0">
              <a:solidFill>
                <a:schemeClr val="tx2"/>
              </a:solidFill>
              <a:latin typeface="Times New Roman" pitchFamily="18" charset="0"/>
            </a:endParaRPr>
          </a:p>
          <a:p>
            <a:pPr>
              <a:spcBef>
                <a:spcPct val="50000"/>
              </a:spcBef>
            </a:pPr>
            <a:r>
              <a:rPr lang="en-GB" sz="2800" b="1" dirty="0">
                <a:solidFill>
                  <a:schemeClr val="tx2"/>
                </a:solidFill>
                <a:latin typeface="Times New Roman" pitchFamily="18" charset="0"/>
              </a:rPr>
              <a:t>				(Joseph </a:t>
            </a:r>
            <a:r>
              <a:rPr lang="en-GB" sz="2800" b="1" dirty="0" err="1">
                <a:solidFill>
                  <a:schemeClr val="tx2"/>
                </a:solidFill>
                <a:latin typeface="Times New Roman" pitchFamily="18" charset="0"/>
              </a:rPr>
              <a:t>Juran</a:t>
            </a:r>
            <a:r>
              <a:rPr lang="en-GB" sz="2800" b="1" dirty="0">
                <a:solidFill>
                  <a:schemeClr val="tx2"/>
                </a:solidFill>
                <a:latin typeface="Times New Roman" pitchFamily="18" charset="0"/>
              </a:rPr>
              <a:t>)</a:t>
            </a:r>
          </a:p>
          <a:p>
            <a:pPr>
              <a:spcBef>
                <a:spcPct val="50000"/>
              </a:spcBef>
            </a:pPr>
            <a:r>
              <a:rPr lang="en-GB" sz="2800" b="1" dirty="0">
                <a:solidFill>
                  <a:schemeClr val="tx2"/>
                </a:solidFill>
                <a:latin typeface="Times New Roman" pitchFamily="18" charset="0"/>
              </a:rPr>
              <a:t>Quality is “c</a:t>
            </a:r>
            <a:r>
              <a:rPr lang="en-GB" sz="2800" dirty="0">
                <a:solidFill>
                  <a:schemeClr val="tx2"/>
                </a:solidFill>
                <a:latin typeface="Times New Roman" pitchFamily="18" charset="0"/>
              </a:rPr>
              <a:t>onformance</a:t>
            </a:r>
            <a:r>
              <a:rPr lang="en-GB" sz="2800" b="1" dirty="0">
                <a:solidFill>
                  <a:schemeClr val="tx2"/>
                </a:solidFill>
                <a:latin typeface="Times New Roman" pitchFamily="18" charset="0"/>
              </a:rPr>
              <a:t> to </a:t>
            </a:r>
            <a:r>
              <a:rPr lang="en-GB" sz="2800" b="1" dirty="0" smtClean="0">
                <a:solidFill>
                  <a:schemeClr val="tx2"/>
                </a:solidFill>
                <a:latin typeface="Times New Roman" pitchFamily="18" charset="0"/>
              </a:rPr>
              <a:t>requirements: </a:t>
            </a:r>
            <a:r>
              <a:rPr lang="en-US" sz="2800" dirty="0" smtClean="0"/>
              <a:t> </a:t>
            </a:r>
            <a:r>
              <a:rPr lang="en-US" sz="2800" dirty="0" smtClean="0"/>
              <a:t>meeting written specifications</a:t>
            </a:r>
            <a:endParaRPr lang="en-GB" sz="2800" b="1" dirty="0">
              <a:solidFill>
                <a:schemeClr val="tx2"/>
              </a:solidFill>
              <a:latin typeface="Times New Roman" pitchFamily="18" charset="0"/>
            </a:endParaRPr>
          </a:p>
          <a:p>
            <a:pPr>
              <a:spcBef>
                <a:spcPct val="50000"/>
              </a:spcBef>
            </a:pPr>
            <a:r>
              <a:rPr lang="en-GB" sz="2800" b="1" dirty="0">
                <a:solidFill>
                  <a:schemeClr val="tx2"/>
                </a:solidFill>
                <a:latin typeface="Times New Roman" pitchFamily="18" charset="0"/>
              </a:rPr>
              <a:t>				(Philip B. Crosby)</a:t>
            </a:r>
          </a:p>
          <a:p>
            <a:pPr>
              <a:spcBef>
                <a:spcPct val="50000"/>
              </a:spcBef>
            </a:pPr>
            <a:r>
              <a:rPr lang="en-GB" sz="2800" b="1" dirty="0">
                <a:solidFill>
                  <a:schemeClr val="tx2"/>
                </a:solidFill>
                <a:latin typeface="Times New Roman" pitchFamily="18" charset="0"/>
              </a:rPr>
              <a:t>Quality of a product or services is its </a:t>
            </a:r>
            <a:r>
              <a:rPr lang="en-GB" sz="2800" b="1" dirty="0">
                <a:solidFill>
                  <a:srgbClr val="00B0F0"/>
                </a:solidFill>
                <a:latin typeface="Times New Roman" pitchFamily="18" charset="0"/>
              </a:rPr>
              <a:t>ability to satisfy the needs and expectations of the customer</a:t>
            </a:r>
            <a:endParaRPr lang="en-GB" sz="2800" dirty="0">
              <a:solidFill>
                <a:srgbClr val="00B0F0"/>
              </a:solidFill>
              <a:latin typeface="Times New Roman" pitchFamily="18" charset="0"/>
            </a:endParaRPr>
          </a:p>
        </p:txBody>
      </p:sp>
      <p:sp>
        <p:nvSpPr>
          <p:cNvPr id="3098" name="Rectangle 26"/>
          <p:cNvSpPr>
            <a:spLocks noChangeArrowheads="1"/>
          </p:cNvSpPr>
          <p:nvPr/>
        </p:nvSpPr>
        <p:spPr bwMode="auto">
          <a:xfrm>
            <a:off x="214282" y="5643578"/>
            <a:ext cx="8682038" cy="714375"/>
          </a:xfrm>
          <a:prstGeom prst="rect">
            <a:avLst/>
          </a:prstGeom>
          <a:solidFill>
            <a:schemeClr val="accent2"/>
          </a:solidFill>
          <a:ln w="12700">
            <a:solidFill>
              <a:schemeClr val="tx1"/>
            </a:solidFill>
            <a:miter lim="800000"/>
            <a:headEnd/>
            <a:tailEnd/>
          </a:ln>
        </p:spPr>
        <p:txBody>
          <a:bodyPr lIns="92075" tIns="46038" rIns="92075" bIns="46038">
            <a:spAutoFit/>
          </a:bodyPr>
          <a:lstStyle/>
          <a:p>
            <a:pPr algn="ctr" defTabSz="762000"/>
            <a:r>
              <a:rPr lang="en-US" sz="4000" dirty="0">
                <a:solidFill>
                  <a:schemeClr val="tx2"/>
                </a:solidFill>
                <a:latin typeface="Times New Roman" pitchFamily="18" charset="0"/>
              </a:rPr>
              <a:t>Quality is a Journey,  not a Destination</a:t>
            </a:r>
          </a:p>
        </p:txBody>
      </p:sp>
      <p:sp>
        <p:nvSpPr>
          <p:cNvPr id="6" name="Date Placeholder 5"/>
          <p:cNvSpPr>
            <a:spLocks noGrp="1"/>
          </p:cNvSpPr>
          <p:nvPr>
            <p:ph type="dt" sz="half" idx="10"/>
          </p:nvPr>
        </p:nvSpPr>
        <p:spPr/>
        <p:txBody>
          <a:bodyPr/>
          <a:lstStyle/>
          <a:p>
            <a:fld id="{AA06E202-E388-4564-9FFB-5EBB89DA0FE9}" type="datetime1">
              <a:rPr lang="en-US" smtClean="0"/>
              <a:t>10/8/2019</a:t>
            </a:fld>
            <a:endParaRPr lang="en-GB"/>
          </a:p>
        </p:txBody>
      </p:sp>
      <p:sp>
        <p:nvSpPr>
          <p:cNvPr id="7" name="Slide Number Placeholder 6"/>
          <p:cNvSpPr>
            <a:spLocks noGrp="1"/>
          </p:cNvSpPr>
          <p:nvPr>
            <p:ph type="sldNum" sz="quarter" idx="12"/>
          </p:nvPr>
        </p:nvSpPr>
        <p:spPr/>
        <p:txBody>
          <a:bodyPr>
            <a:normAutofit fontScale="85000" lnSpcReduction="20000"/>
          </a:bodyPr>
          <a:lstStyle/>
          <a:p>
            <a:fld id="{969F6A7D-1C0E-4128-96AE-3476C32E5E04}" type="slidenum">
              <a:rPr lang="en-GB" smtClean="0"/>
              <a:pPr/>
              <a:t>6</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98"/>
                                        </p:tgtEl>
                                        <p:attrNameLst>
                                          <p:attrName>style.visibility</p:attrName>
                                        </p:attrNameLst>
                                      </p:cBhvr>
                                      <p:to>
                                        <p:strVal val="visible"/>
                                      </p:to>
                                    </p:set>
                                    <p:animEffect transition="in" filter="dissolve">
                                      <p:cBhvr>
                                        <p:cTn id="7" dur="500"/>
                                        <p:tgtEl>
                                          <p:spTgt spid="3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8"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42852"/>
            <a:ext cx="8153400" cy="990600"/>
          </a:xfrm>
        </p:spPr>
        <p:txBody>
          <a:bodyPr>
            <a:normAutofit fontScale="90000"/>
          </a:bodyPr>
          <a:lstStyle/>
          <a:p>
            <a:r>
              <a:rPr lang="en-GB" sz="3100" dirty="0" smtClean="0">
                <a:latin typeface="Garamond" pitchFamily="18" charset="0"/>
              </a:rPr>
              <a:t/>
            </a:r>
            <a:br>
              <a:rPr lang="en-GB" sz="3100" dirty="0" smtClean="0">
                <a:latin typeface="Garamond" pitchFamily="18" charset="0"/>
              </a:rPr>
            </a:br>
            <a:r>
              <a:rPr lang="en-GB" sz="2700" dirty="0" smtClean="0">
                <a:latin typeface="Garamond" pitchFamily="18" charset="0"/>
              </a:rPr>
              <a:t>Definition of Quality?:  But what does "quality" really mean?</a:t>
            </a:r>
            <a:r>
              <a:rPr lang="en-GB" dirty="0" smtClean="0">
                <a:latin typeface="Garamond" pitchFamily="18" charset="0"/>
              </a:rPr>
              <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a:xfrm>
            <a:off x="612648" y="1428736"/>
            <a:ext cx="8153400" cy="4667264"/>
          </a:xfrm>
          <a:ln>
            <a:solidFill>
              <a:schemeClr val="accent1"/>
            </a:solidFill>
          </a:ln>
        </p:spPr>
        <p:txBody>
          <a:bodyPr>
            <a:normAutofit fontScale="77500" lnSpcReduction="20000"/>
          </a:bodyPr>
          <a:lstStyle/>
          <a:p>
            <a:pPr>
              <a:lnSpc>
                <a:spcPct val="120000"/>
              </a:lnSpc>
            </a:pPr>
            <a:r>
              <a:rPr lang="en-GB" dirty="0" smtClean="0">
                <a:latin typeface="Perpetua" pitchFamily="18" charset="0"/>
              </a:rPr>
              <a:t>At its most basic level, </a:t>
            </a:r>
            <a:r>
              <a:rPr lang="en-GB" b="1" dirty="0" smtClean="0">
                <a:latin typeface="Perpetua" pitchFamily="18" charset="0"/>
              </a:rPr>
              <a:t>quality </a:t>
            </a:r>
            <a:r>
              <a:rPr lang="en-GB" b="1" dirty="0" smtClean="0">
                <a:solidFill>
                  <a:srgbClr val="00B050"/>
                </a:solidFill>
                <a:latin typeface="Perpetua" pitchFamily="18" charset="0"/>
              </a:rPr>
              <a:t>means meeting the needs of customers.</a:t>
            </a:r>
            <a:r>
              <a:rPr lang="en-GB" dirty="0" smtClean="0">
                <a:latin typeface="Perpetua" pitchFamily="18" charset="0"/>
              </a:rPr>
              <a:t> This is also known as </a:t>
            </a:r>
            <a:r>
              <a:rPr lang="en-GB" dirty="0" smtClean="0">
                <a:solidFill>
                  <a:srgbClr val="00B050"/>
                </a:solidFill>
                <a:latin typeface="Perpetua" pitchFamily="18" charset="0"/>
              </a:rPr>
              <a:t>"fit for use."</a:t>
            </a:r>
          </a:p>
          <a:p>
            <a:pPr algn="just">
              <a:lnSpc>
                <a:spcPct val="120000"/>
              </a:lnSpc>
            </a:pPr>
            <a:r>
              <a:rPr lang="en-GB" dirty="0" smtClean="0">
                <a:latin typeface="Perpetua" pitchFamily="18" charset="0"/>
              </a:rPr>
              <a:t>As per Joseph </a:t>
            </a:r>
            <a:r>
              <a:rPr lang="en-GB" dirty="0" err="1" smtClean="0">
                <a:latin typeface="Perpetua" pitchFamily="18" charset="0"/>
              </a:rPr>
              <a:t>Juran</a:t>
            </a:r>
            <a:r>
              <a:rPr lang="en-GB" dirty="0" smtClean="0">
                <a:latin typeface="Perpetua" pitchFamily="18" charset="0"/>
              </a:rPr>
              <a:t>, Quality has two meanings:</a:t>
            </a:r>
          </a:p>
          <a:p>
            <a:pPr algn="just">
              <a:lnSpc>
                <a:spcPct val="120000"/>
              </a:lnSpc>
              <a:buNone/>
            </a:pPr>
            <a:r>
              <a:rPr lang="en-GB" b="1" i="1" dirty="0" smtClean="0">
                <a:latin typeface="Perpetua" pitchFamily="18" charset="0"/>
              </a:rPr>
              <a:t>1. Features of products </a:t>
            </a:r>
            <a:r>
              <a:rPr lang="en-GB" i="1" dirty="0" smtClean="0">
                <a:solidFill>
                  <a:srgbClr val="00B0F0"/>
                </a:solidFill>
                <a:latin typeface="Perpetua" pitchFamily="18" charset="0"/>
              </a:rPr>
              <a:t>which meet customer needs and thereby provide customer satisfaction.”</a:t>
            </a:r>
          </a:p>
          <a:p>
            <a:pPr algn="just">
              <a:lnSpc>
                <a:spcPct val="120000"/>
              </a:lnSpc>
            </a:pPr>
            <a:r>
              <a:rPr lang="en-GB" dirty="0" smtClean="0">
                <a:latin typeface="Perpetua" pitchFamily="18" charset="0"/>
              </a:rPr>
              <a:t>Quality improvement related to features usually costs more. </a:t>
            </a:r>
          </a:p>
          <a:p>
            <a:pPr algn="just">
              <a:lnSpc>
                <a:spcPct val="120000"/>
              </a:lnSpc>
              <a:buNone/>
            </a:pPr>
            <a:r>
              <a:rPr lang="en-GB" dirty="0" smtClean="0">
                <a:latin typeface="Perpetua" pitchFamily="18" charset="0"/>
              </a:rPr>
              <a:t>2. Quality also means </a:t>
            </a:r>
            <a:r>
              <a:rPr lang="en-GB" dirty="0" smtClean="0">
                <a:solidFill>
                  <a:srgbClr val="00B0F0"/>
                </a:solidFill>
                <a:latin typeface="Perpetua" pitchFamily="18" charset="0"/>
              </a:rPr>
              <a:t>“</a:t>
            </a:r>
            <a:r>
              <a:rPr lang="en-GB" i="1" dirty="0" smtClean="0">
                <a:solidFill>
                  <a:srgbClr val="00B0F0"/>
                </a:solidFill>
                <a:latin typeface="Perpetua" pitchFamily="18" charset="0"/>
              </a:rPr>
              <a:t>freedom from deficiencies.” </a:t>
            </a:r>
            <a:r>
              <a:rPr lang="en-GB" i="1" dirty="0" smtClean="0">
                <a:latin typeface="Perpetua" pitchFamily="18" charset="0"/>
              </a:rPr>
              <a:t>These deficiencies are errors that require </a:t>
            </a:r>
            <a:r>
              <a:rPr lang="en-GB" dirty="0" smtClean="0">
                <a:latin typeface="Perpetua" pitchFamily="18" charset="0"/>
              </a:rPr>
              <a:t>rework (doing something over again) or result in failures after a product has been delivered to a customer. Such failures may result in claims, customer dissatisfaction, or terrible consequences to the user. Quality improvement related to deficiencies usually costs less. </a:t>
            </a:r>
          </a:p>
          <a:p>
            <a:pPr algn="just">
              <a:lnSpc>
                <a:spcPct val="120000"/>
              </a:lnSpc>
              <a:buNone/>
            </a:pPr>
            <a:r>
              <a:rPr lang="en-GB" dirty="0" err="1" smtClean="0">
                <a:latin typeface="Perpetua" pitchFamily="18" charset="0"/>
              </a:rPr>
              <a:t>Juran’s</a:t>
            </a:r>
            <a:r>
              <a:rPr lang="en-GB" dirty="0" smtClean="0">
                <a:latin typeface="Perpetua" pitchFamily="18" charset="0"/>
              </a:rPr>
              <a:t> view considers </a:t>
            </a:r>
            <a:r>
              <a:rPr lang="en-GB" b="1" dirty="0" smtClean="0">
                <a:latin typeface="Perpetua" pitchFamily="18" charset="0"/>
              </a:rPr>
              <a:t>products, defects, and customers</a:t>
            </a:r>
            <a:r>
              <a:rPr lang="en-GB" dirty="0" smtClean="0">
                <a:latin typeface="Perpetua" pitchFamily="18" charset="0"/>
              </a:rPr>
              <a:t>.</a:t>
            </a:r>
            <a:endParaRPr lang="en-GB" dirty="0">
              <a:latin typeface="Perpetua" pitchFamily="18" charset="0"/>
            </a:endParaRPr>
          </a:p>
        </p:txBody>
      </p:sp>
      <p:sp>
        <p:nvSpPr>
          <p:cNvPr id="4" name="Date Placeholder 3"/>
          <p:cNvSpPr>
            <a:spLocks noGrp="1"/>
          </p:cNvSpPr>
          <p:nvPr>
            <p:ph type="dt" sz="half" idx="10"/>
          </p:nvPr>
        </p:nvSpPr>
        <p:spPr/>
        <p:txBody>
          <a:bodyPr/>
          <a:lstStyle/>
          <a:p>
            <a:fld id="{3E14467C-1255-4E11-B820-CC36D5E9CDA5}"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endParaRPr lang="en-US" dirty="0" smtClean="0">
              <a:latin typeface="Perpetua" pitchFamily="18" charset="0"/>
            </a:endParaRPr>
          </a:p>
          <a:p>
            <a:r>
              <a:rPr lang="en-US" dirty="0" smtClean="0">
                <a:latin typeface="Perpetua" pitchFamily="18" charset="0"/>
              </a:rPr>
              <a:t>The </a:t>
            </a:r>
            <a:r>
              <a:rPr lang="en-US" dirty="0" smtClean="0">
                <a:latin typeface="Perpetua" pitchFamily="18" charset="0"/>
              </a:rPr>
              <a:t>International Organization for Standardization (ISO) defines quality as the totality of </a:t>
            </a:r>
            <a:r>
              <a:rPr lang="en-US" b="1" dirty="0" smtClean="0">
                <a:solidFill>
                  <a:srgbClr val="00B0F0"/>
                </a:solidFill>
                <a:latin typeface="Perpetua" pitchFamily="18" charset="0"/>
              </a:rPr>
              <a:t>characteristics of an entity that bear on its ability to satisfy </a:t>
            </a:r>
            <a:r>
              <a:rPr lang="en-US" b="1" u="sng" dirty="0" smtClean="0">
                <a:solidFill>
                  <a:srgbClr val="00B0F0"/>
                </a:solidFill>
                <a:latin typeface="Perpetua" pitchFamily="18" charset="0"/>
              </a:rPr>
              <a:t>stated</a:t>
            </a:r>
            <a:r>
              <a:rPr lang="en-US" b="1" dirty="0" smtClean="0">
                <a:solidFill>
                  <a:srgbClr val="00B0F0"/>
                </a:solidFill>
                <a:latin typeface="Perpetua" pitchFamily="18" charset="0"/>
              </a:rPr>
              <a:t> or </a:t>
            </a:r>
            <a:r>
              <a:rPr lang="en-US" b="1" u="sng" dirty="0" smtClean="0">
                <a:solidFill>
                  <a:srgbClr val="00B0F0"/>
                </a:solidFill>
                <a:latin typeface="Perpetua" pitchFamily="18" charset="0"/>
              </a:rPr>
              <a:t>implied</a:t>
            </a:r>
            <a:r>
              <a:rPr lang="en-US" b="1" dirty="0" smtClean="0">
                <a:solidFill>
                  <a:srgbClr val="00B0F0"/>
                </a:solidFill>
                <a:latin typeface="Perpetua" pitchFamily="18" charset="0"/>
              </a:rPr>
              <a:t> needs</a:t>
            </a:r>
          </a:p>
          <a:p>
            <a:endParaRPr lang="en-GB" dirty="0">
              <a:latin typeface="Perpetua" pitchFamily="18" charset="0"/>
            </a:endParaRPr>
          </a:p>
        </p:txBody>
      </p:sp>
      <p:sp>
        <p:nvSpPr>
          <p:cNvPr id="4" name="Date Placeholder 3"/>
          <p:cNvSpPr>
            <a:spLocks noGrp="1"/>
          </p:cNvSpPr>
          <p:nvPr>
            <p:ph type="dt" sz="half" idx="10"/>
          </p:nvPr>
        </p:nvSpPr>
        <p:spPr/>
        <p:txBody>
          <a:bodyPr/>
          <a:lstStyle/>
          <a:p>
            <a:fld id="{DF643394-CA33-437B-8DB3-C860350632DC}"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ln>
            <a:solidFill>
              <a:schemeClr val="accent1"/>
            </a:solidFill>
          </a:ln>
        </p:spPr>
        <p:txBody>
          <a:bodyPr>
            <a:normAutofit fontScale="77500" lnSpcReduction="20000"/>
          </a:bodyPr>
          <a:lstStyle/>
          <a:p>
            <a:pPr>
              <a:lnSpc>
                <a:spcPct val="120000"/>
              </a:lnSpc>
            </a:pPr>
            <a:r>
              <a:rPr lang="en-GB" dirty="0" smtClean="0">
                <a:latin typeface="Perpetua" pitchFamily="18" charset="0"/>
              </a:rPr>
              <a:t>The Project Management Institute defines quality as “</a:t>
            </a:r>
            <a:r>
              <a:rPr lang="en-GB" i="1" dirty="0" smtClean="0">
                <a:latin typeface="Perpetua" pitchFamily="18" charset="0"/>
              </a:rPr>
              <a:t>the degree to which a set of inherent </a:t>
            </a:r>
            <a:r>
              <a:rPr lang="en-GB" i="1" dirty="0" smtClean="0">
                <a:solidFill>
                  <a:srgbClr val="00B0F0"/>
                </a:solidFill>
                <a:latin typeface="Perpetua" pitchFamily="18" charset="0"/>
              </a:rPr>
              <a:t>characteristics fulfil requirements</a:t>
            </a:r>
            <a:r>
              <a:rPr lang="en-GB" i="1" dirty="0" smtClean="0">
                <a:latin typeface="Perpetua" pitchFamily="18" charset="0"/>
              </a:rPr>
              <a:t>.</a:t>
            </a:r>
          </a:p>
          <a:p>
            <a:pPr>
              <a:lnSpc>
                <a:spcPct val="120000"/>
              </a:lnSpc>
            </a:pPr>
            <a:endParaRPr lang="en-GB" i="1" dirty="0" smtClean="0">
              <a:latin typeface="Perpetua" pitchFamily="18" charset="0"/>
            </a:endParaRPr>
          </a:p>
          <a:p>
            <a:pPr algn="just">
              <a:lnSpc>
                <a:spcPct val="120000"/>
              </a:lnSpc>
            </a:pPr>
            <a:r>
              <a:rPr lang="en-GB" dirty="0" smtClean="0">
                <a:latin typeface="Perpetua" pitchFamily="18" charset="0"/>
              </a:rPr>
              <a:t>The set of inherent characteristics may be of a </a:t>
            </a:r>
            <a:r>
              <a:rPr lang="en-GB" b="1" dirty="0" smtClean="0">
                <a:latin typeface="Perpetua" pitchFamily="18" charset="0"/>
              </a:rPr>
              <a:t>product, processes, or system.</a:t>
            </a:r>
          </a:p>
          <a:p>
            <a:pPr algn="just">
              <a:lnSpc>
                <a:spcPct val="120000"/>
              </a:lnSpc>
            </a:pPr>
            <a:r>
              <a:rPr lang="en-GB" dirty="0" smtClean="0">
                <a:latin typeface="Perpetua" pitchFamily="18" charset="0"/>
              </a:rPr>
              <a:t> The requirements may be those of customers or stakeholders, an important group that is ignored at great peril to the success of the project.</a:t>
            </a:r>
          </a:p>
          <a:p>
            <a:pPr algn="just">
              <a:lnSpc>
                <a:spcPct val="120000"/>
              </a:lnSpc>
            </a:pPr>
            <a:endParaRPr lang="en-GB" dirty="0" smtClean="0">
              <a:latin typeface="Perpetua" pitchFamily="18" charset="0"/>
            </a:endParaRPr>
          </a:p>
          <a:p>
            <a:pPr algn="just">
              <a:lnSpc>
                <a:spcPct val="120000"/>
              </a:lnSpc>
            </a:pPr>
            <a:r>
              <a:rPr lang="en-GB" i="1" dirty="0" smtClean="0">
                <a:latin typeface="Perpetua" pitchFamily="18" charset="0"/>
              </a:rPr>
              <a:t>Project managers routinely make trade-offs among the triple constraint(cost, time and scope) to meet project objectives. A project manager should never, never, ever trade off quality during project implementation.</a:t>
            </a:r>
          </a:p>
        </p:txBody>
      </p:sp>
      <p:sp>
        <p:nvSpPr>
          <p:cNvPr id="4" name="Date Placeholder 3"/>
          <p:cNvSpPr>
            <a:spLocks noGrp="1"/>
          </p:cNvSpPr>
          <p:nvPr>
            <p:ph type="dt" sz="half" idx="10"/>
          </p:nvPr>
        </p:nvSpPr>
        <p:spPr/>
        <p:txBody>
          <a:bodyPr/>
          <a:lstStyle/>
          <a:p>
            <a:fld id="{7CD1FAF4-E713-4CA5-964B-2E4556539B2F}" type="datetime1">
              <a:rPr lang="en-US" smtClean="0"/>
              <a:t>10/8/2019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969F6A7D-1C0E-4128-96AE-3476C32E5E04}" type="slidenum">
              <a:rPr lang="en-GB" smtClean="0"/>
              <a:pPr/>
              <a:t>9</a:t>
            </a:fld>
            <a:endParaRPr lang="en-GB"/>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303</TotalTime>
  <Words>2117</Words>
  <Application>Microsoft Office PowerPoint</Application>
  <PresentationFormat>On-screen Show (4:3)</PresentationFormat>
  <Paragraphs>415</Paragraphs>
  <Slides>43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Median</vt:lpstr>
      <vt:lpstr>MS Organization Chart 2.0</vt:lpstr>
      <vt:lpstr>Slide 1</vt:lpstr>
      <vt:lpstr>Slide 2</vt:lpstr>
      <vt:lpstr>Slide 3</vt:lpstr>
      <vt:lpstr>Slide 4</vt:lpstr>
      <vt:lpstr> ` Definition of Quality?:  But what does "quality" really mean? </vt:lpstr>
      <vt:lpstr>Slide 6</vt:lpstr>
      <vt:lpstr> Definition of Quality?:  But what does "quality" really mean? </vt:lpstr>
      <vt:lpstr>Slide 8</vt:lpstr>
      <vt:lpstr>Slide 9</vt:lpstr>
      <vt:lpstr> 1.2. Three Key Quality Management Concepts </vt:lpstr>
      <vt:lpstr> 1. Customer Satisfaction </vt:lpstr>
      <vt:lpstr> 2. Prevention over Inspection </vt:lpstr>
      <vt:lpstr>Slide 13</vt:lpstr>
      <vt:lpstr> Failure....</vt:lpstr>
      <vt:lpstr>Slide 15</vt:lpstr>
      <vt:lpstr>Slide 16</vt:lpstr>
      <vt:lpstr>Slide 17</vt:lpstr>
      <vt:lpstr> </vt:lpstr>
      <vt:lpstr> Benefits of Quality </vt:lpstr>
      <vt:lpstr>Cost of Quality </vt:lpstr>
      <vt:lpstr>Slide 21</vt:lpstr>
      <vt:lpstr> 3. Continuous Improvement </vt:lpstr>
      <vt:lpstr>1.3. Quality Management for Projects</vt:lpstr>
      <vt:lpstr>Slide 24</vt:lpstr>
      <vt:lpstr>Slide 25</vt:lpstr>
      <vt:lpstr>Slide 26</vt:lpstr>
      <vt:lpstr>Slide 27</vt:lpstr>
      <vt:lpstr>Slide 28</vt:lpstr>
      <vt:lpstr>1.4. Key Processes of Project Quality Management </vt:lpstr>
      <vt:lpstr>Key Processes of Project Quality Management   </vt:lpstr>
      <vt:lpstr>2. Quality Assurance </vt:lpstr>
      <vt:lpstr>Slide 32</vt:lpstr>
      <vt:lpstr>Slide 33</vt:lpstr>
      <vt:lpstr>Slide 34</vt:lpstr>
      <vt:lpstr>Slide 35</vt:lpstr>
      <vt:lpstr> </vt:lpstr>
      <vt:lpstr>1.4. Features of Quality Management </vt:lpstr>
      <vt:lpstr>Slide 38</vt:lpstr>
      <vt:lpstr>Slide 39</vt:lpstr>
      <vt:lpstr>Slide 40</vt:lpstr>
      <vt:lpstr> 1.5. The Purpose of Management of Quality </vt:lpstr>
      <vt:lpstr>Slide 42</vt:lpstr>
      <vt:lpstr>Slide 43</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rt</dc:creator>
  <cp:lastModifiedBy>Abebaw </cp:lastModifiedBy>
  <cp:revision>13</cp:revision>
  <dcterms:created xsi:type="dcterms:W3CDTF">2015-07-26T09:08:42Z</dcterms:created>
  <dcterms:modified xsi:type="dcterms:W3CDTF">2019-10-08T11:54:49Z</dcterms:modified>
</cp:coreProperties>
</file>