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tile tx="6350" ty="0" sx="100000" sy="100000" flip="x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492C9-8F84-4C90-9C19-20D99664132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354E0-AE84-4D10-A4B1-E2C1EEAD8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95400"/>
            <a:ext cx="7772400" cy="1524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PROJECT QUALITY MANAGEMENT(PQM)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B0F0"/>
                </a:solidFill>
              </a:rPr>
              <a:t>COURSE OUTLINE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REFERENCES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A </a:t>
            </a:r>
            <a:r>
              <a:rPr lang="en-US" b="1" dirty="0">
                <a:solidFill>
                  <a:srgbClr val="002060"/>
                </a:solidFill>
              </a:rPr>
              <a:t>guide to project management Body of </a:t>
            </a:r>
            <a:r>
              <a:rPr lang="en-US" b="1" dirty="0" smtClean="0">
                <a:solidFill>
                  <a:srgbClr val="002060"/>
                </a:solidFill>
              </a:rPr>
              <a:t>knowledge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002060"/>
                </a:solidFill>
              </a:rPr>
              <a:t>PMBOK Guide</a:t>
            </a:r>
            <a:r>
              <a:rPr lang="en-US" dirty="0">
                <a:solidFill>
                  <a:srgbClr val="002060"/>
                </a:solidFill>
              </a:rPr>
              <a:t>).4</a:t>
            </a:r>
            <a:r>
              <a:rPr lang="en-US" baseline="30000" dirty="0">
                <a:solidFill>
                  <a:srgbClr val="002060"/>
                </a:solidFill>
              </a:rPr>
              <a:t>th</a:t>
            </a:r>
            <a:r>
              <a:rPr lang="en-US" dirty="0">
                <a:solidFill>
                  <a:srgbClr val="002060"/>
                </a:solidFill>
              </a:rPr>
              <a:t> ed. </a:t>
            </a:r>
            <a:r>
              <a:rPr lang="en-US" dirty="0" err="1">
                <a:solidFill>
                  <a:srgbClr val="002060"/>
                </a:solidFill>
              </a:rPr>
              <a:t>Pennsylavania</a:t>
            </a:r>
            <a:r>
              <a:rPr lang="en-US" dirty="0" smtClean="0">
                <a:solidFill>
                  <a:srgbClr val="002060"/>
                </a:solidFill>
              </a:rPr>
              <a:t>: Project </a:t>
            </a:r>
            <a:r>
              <a:rPr lang="en-US" dirty="0">
                <a:solidFill>
                  <a:srgbClr val="002060"/>
                </a:solidFill>
              </a:rPr>
              <a:t>Management Institute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Harold </a:t>
            </a:r>
            <a:r>
              <a:rPr lang="en-US" dirty="0" err="1" smtClean="0">
                <a:solidFill>
                  <a:srgbClr val="002060"/>
                </a:solidFill>
              </a:rPr>
              <a:t>Kerzer</a:t>
            </a:r>
            <a:r>
              <a:rPr lang="en-US" dirty="0" smtClean="0">
                <a:solidFill>
                  <a:srgbClr val="002060"/>
                </a:solidFill>
              </a:rPr>
              <a:t>(2000).</a:t>
            </a:r>
            <a:r>
              <a:rPr lang="en-US" b="1" dirty="0">
                <a:solidFill>
                  <a:srgbClr val="002060"/>
                </a:solidFill>
              </a:rPr>
              <a:t>Applied Project Management</a:t>
            </a:r>
            <a:r>
              <a:rPr lang="en-US" b="1" dirty="0" smtClean="0">
                <a:solidFill>
                  <a:srgbClr val="002060"/>
                </a:solidFill>
              </a:rPr>
              <a:t>: Best </a:t>
            </a:r>
            <a:r>
              <a:rPr lang="en-US" b="1" dirty="0">
                <a:solidFill>
                  <a:srgbClr val="002060"/>
                </a:solidFill>
              </a:rPr>
              <a:t>Practices on </a:t>
            </a:r>
            <a:r>
              <a:rPr lang="en-US" b="1" dirty="0" smtClean="0">
                <a:solidFill>
                  <a:srgbClr val="002060"/>
                </a:solidFill>
              </a:rPr>
              <a:t>implementation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>
                <a:solidFill>
                  <a:srgbClr val="002060"/>
                </a:solidFill>
              </a:rPr>
              <a:t>John Wiley &amp; Sons, Inc., </a:t>
            </a:r>
            <a:r>
              <a:rPr lang="en-US" dirty="0" err="1" smtClean="0">
                <a:solidFill>
                  <a:srgbClr val="002060"/>
                </a:solidFill>
              </a:rPr>
              <a:t>NewYork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Turner J. Rodney(2009).</a:t>
            </a:r>
            <a:r>
              <a:rPr lang="en-US" b="1" dirty="0">
                <a:solidFill>
                  <a:srgbClr val="002060"/>
                </a:solidFill>
              </a:rPr>
              <a:t>The Handbook of project Based Management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/>
              <a:t>Course title</a:t>
            </a:r>
            <a:r>
              <a:rPr lang="en-US" sz="4800" b="1" dirty="0">
                <a:solidFill>
                  <a:srgbClr val="7030A0"/>
                </a:solidFill>
              </a:rPr>
              <a:t>: </a:t>
            </a:r>
            <a:r>
              <a:rPr lang="en-US" sz="4400" b="1" dirty="0">
                <a:solidFill>
                  <a:srgbClr val="7030A0"/>
                </a:solidFill>
              </a:rPr>
              <a:t>PROJECT QUALITY MANAGEMENT</a:t>
            </a:r>
            <a:endParaRPr lang="en-US" sz="4800" b="1" dirty="0">
              <a:solidFill>
                <a:srgbClr val="7030A0"/>
              </a:solidFill>
            </a:endParaRPr>
          </a:p>
          <a:p>
            <a:r>
              <a:rPr lang="en-US" sz="4800" b="1" dirty="0"/>
              <a:t>Course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/>
              <a:t>Code:</a:t>
            </a:r>
            <a:r>
              <a:rPr lang="en-US" sz="4800" b="1" dirty="0">
                <a:solidFill>
                  <a:srgbClr val="7030A0"/>
                </a:solidFill>
              </a:rPr>
              <a:t>PMgt721</a:t>
            </a:r>
          </a:p>
          <a:p>
            <a:r>
              <a:rPr lang="en-US" sz="4800" b="1" dirty="0" smtClean="0"/>
              <a:t>Credit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smtClean="0"/>
              <a:t>Hours:</a:t>
            </a:r>
            <a:r>
              <a:rPr lang="en-US" sz="4800" b="1" dirty="0" smtClean="0">
                <a:solidFill>
                  <a:srgbClr val="7030A0"/>
                </a:solidFill>
              </a:rPr>
              <a:t>2</a:t>
            </a:r>
            <a:endParaRPr lang="en-US" sz="44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Course Description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solidFill>
                  <a:srgbClr val="002060"/>
                </a:solidFill>
              </a:rPr>
              <a:t>This </a:t>
            </a:r>
            <a:r>
              <a:rPr lang="en-US" dirty="0">
                <a:solidFill>
                  <a:srgbClr val="002060"/>
                </a:solidFill>
              </a:rPr>
              <a:t>course </a:t>
            </a:r>
            <a:r>
              <a:rPr lang="en-US" dirty="0" smtClean="0">
                <a:solidFill>
                  <a:srgbClr val="002060"/>
                </a:solidFill>
              </a:rPr>
              <a:t>familiarizes </a:t>
            </a:r>
            <a:r>
              <a:rPr lang="en-US" dirty="0">
                <a:solidFill>
                  <a:srgbClr val="002060"/>
                </a:solidFill>
              </a:rPr>
              <a:t>students with basic concepts of project quality management based on the critical success factors  in project management. It will cover contents like, the basic concepts of project </a:t>
            </a:r>
            <a:r>
              <a:rPr lang="en-US" dirty="0" smtClean="0">
                <a:solidFill>
                  <a:srgbClr val="002060"/>
                </a:solidFill>
              </a:rPr>
              <a:t>management </a:t>
            </a:r>
            <a:r>
              <a:rPr lang="en-US" dirty="0">
                <a:solidFill>
                  <a:srgbClr val="002060"/>
                </a:solidFill>
              </a:rPr>
              <a:t>quality </a:t>
            </a:r>
            <a:r>
              <a:rPr lang="en-US" dirty="0" smtClean="0">
                <a:solidFill>
                  <a:srgbClr val="002060"/>
                </a:solidFill>
              </a:rPr>
              <a:t>planning </a:t>
            </a:r>
            <a:r>
              <a:rPr lang="en-US" dirty="0">
                <a:solidFill>
                  <a:srgbClr val="002060"/>
                </a:solidFill>
              </a:rPr>
              <a:t>quality assurance as well as quality control practices in a project quality context. Further it will </a:t>
            </a:r>
            <a:r>
              <a:rPr lang="en-US" dirty="0" smtClean="0">
                <a:solidFill>
                  <a:srgbClr val="002060"/>
                </a:solidFill>
              </a:rPr>
              <a:t>explain </a:t>
            </a:r>
            <a:r>
              <a:rPr lang="en-US" dirty="0">
                <a:solidFill>
                  <a:srgbClr val="002060"/>
                </a:solidFill>
              </a:rPr>
              <a:t>project </a:t>
            </a:r>
            <a:r>
              <a:rPr lang="en-US" dirty="0" smtClean="0">
                <a:solidFill>
                  <a:srgbClr val="002060"/>
                </a:solidFill>
              </a:rPr>
              <a:t>quality planning </a:t>
            </a:r>
            <a:r>
              <a:rPr lang="en-US" dirty="0">
                <a:solidFill>
                  <a:srgbClr val="002060"/>
                </a:solidFill>
              </a:rPr>
              <a:t>tools and techniques; ISO standards and project quality thinking as well as time management in project </a:t>
            </a:r>
            <a:r>
              <a:rPr lang="en-US" dirty="0" smtClean="0">
                <a:solidFill>
                  <a:srgbClr val="002060"/>
                </a:solidFill>
              </a:rPr>
              <a:t>endeavors.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Course objectives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648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At </a:t>
            </a:r>
            <a:r>
              <a:rPr lang="en-US" dirty="0">
                <a:solidFill>
                  <a:srgbClr val="002060"/>
                </a:solidFill>
              </a:rPr>
              <a:t>the end of this course students are expected </a:t>
            </a:r>
            <a:r>
              <a:rPr lang="en-US" dirty="0" smtClean="0">
                <a:solidFill>
                  <a:srgbClr val="002060"/>
                </a:solidFill>
              </a:rPr>
              <a:t>to: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i="1" dirty="0">
                <a:solidFill>
                  <a:srgbClr val="002060"/>
                </a:solidFill>
              </a:rPr>
              <a:t>Understand the basic concepts of project </a:t>
            </a:r>
            <a:r>
              <a:rPr lang="en-US" i="1" dirty="0" smtClean="0">
                <a:solidFill>
                  <a:srgbClr val="002060"/>
                </a:solidFill>
              </a:rPr>
              <a:t>quality </a:t>
            </a:r>
            <a:r>
              <a:rPr lang="en-US" i="1" dirty="0">
                <a:solidFill>
                  <a:srgbClr val="002060"/>
                </a:solidFill>
              </a:rPr>
              <a:t>management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i="1" dirty="0">
                <a:solidFill>
                  <a:srgbClr val="002060"/>
                </a:solidFill>
              </a:rPr>
              <a:t>Take part in project quality </a:t>
            </a:r>
            <a:r>
              <a:rPr lang="en-US" i="1" dirty="0" smtClean="0">
                <a:solidFill>
                  <a:srgbClr val="002060"/>
                </a:solidFill>
              </a:rPr>
              <a:t>planning  </a:t>
            </a:r>
            <a:r>
              <a:rPr lang="en-US" i="1" dirty="0">
                <a:solidFill>
                  <a:srgbClr val="002060"/>
                </a:solidFill>
              </a:rPr>
              <a:t>and control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i="1" dirty="0">
                <a:solidFill>
                  <a:srgbClr val="002060"/>
                </a:solidFill>
              </a:rPr>
              <a:t>Take part in implementation of standards in </a:t>
            </a:r>
            <a:r>
              <a:rPr lang="en-US" i="1" dirty="0" smtClean="0">
                <a:solidFill>
                  <a:srgbClr val="002060"/>
                </a:solidFill>
              </a:rPr>
              <a:t>project </a:t>
            </a:r>
            <a:r>
              <a:rPr lang="en-US" i="1" dirty="0">
                <a:solidFill>
                  <a:srgbClr val="002060"/>
                </a:solidFill>
              </a:rPr>
              <a:t>quality management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i="1" dirty="0">
                <a:solidFill>
                  <a:srgbClr val="002060"/>
                </a:solidFill>
              </a:rPr>
              <a:t>List the three outputs of the quality control process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i="1" dirty="0">
                <a:solidFill>
                  <a:srgbClr val="002060"/>
                </a:solidFill>
              </a:rPr>
              <a:t>Understand the tools and techniques for quality control, </a:t>
            </a:r>
            <a:r>
              <a:rPr lang="en-US" i="1" dirty="0" smtClean="0">
                <a:solidFill>
                  <a:srgbClr val="002060"/>
                </a:solidFill>
              </a:rPr>
              <a:t>such </a:t>
            </a:r>
            <a:r>
              <a:rPr lang="en-US" i="1" dirty="0">
                <a:solidFill>
                  <a:srgbClr val="002060"/>
                </a:solidFill>
              </a:rPr>
              <a:t>as </a:t>
            </a:r>
            <a:r>
              <a:rPr lang="en-US" i="1" dirty="0" err="1">
                <a:solidFill>
                  <a:srgbClr val="002060"/>
                </a:solidFill>
              </a:rPr>
              <a:t>pareto</a:t>
            </a:r>
            <a:r>
              <a:rPr lang="en-US" i="1" dirty="0">
                <a:solidFill>
                  <a:srgbClr val="002060"/>
                </a:solidFill>
              </a:rPr>
              <a:t> analysis, statistical sampling, six sigma, quality control charts, and testing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i="1" dirty="0">
                <a:solidFill>
                  <a:srgbClr val="002060"/>
                </a:solidFill>
              </a:rPr>
              <a:t>Implement time management in project </a:t>
            </a:r>
            <a:r>
              <a:rPr lang="en-US" i="1" dirty="0" smtClean="0">
                <a:solidFill>
                  <a:srgbClr val="002060"/>
                </a:solidFill>
              </a:rPr>
              <a:t>endeavors </a:t>
            </a:r>
            <a:r>
              <a:rPr lang="en-US" i="1" dirty="0">
                <a:solidFill>
                  <a:srgbClr val="002060"/>
                </a:solidFill>
              </a:rPr>
              <a:t>effectively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CHAPTER I-BASICC CONCEPTS OF PROJECT QUALITY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8000" lvl="1" indent="-333375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1.1. Quality </a:t>
            </a:r>
            <a:r>
              <a:rPr lang="en-US" sz="3600" dirty="0">
                <a:solidFill>
                  <a:srgbClr val="002060"/>
                </a:solidFill>
              </a:rPr>
              <a:t>concepts &amp; </a:t>
            </a:r>
            <a:r>
              <a:rPr lang="en-US" sz="3600" dirty="0" smtClean="0">
                <a:solidFill>
                  <a:srgbClr val="002060"/>
                </a:solidFill>
              </a:rPr>
              <a:t>myths</a:t>
            </a:r>
            <a:endParaRPr lang="en-US" sz="3200" dirty="0">
              <a:solidFill>
                <a:srgbClr val="002060"/>
              </a:solidFill>
            </a:endParaRPr>
          </a:p>
          <a:p>
            <a:pPr marL="508000" lvl="1" indent="-333375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1.2. What is Project Quality Management?</a:t>
            </a:r>
            <a:endParaRPr lang="en-US" sz="3200" dirty="0">
              <a:solidFill>
                <a:srgbClr val="002060"/>
              </a:solidFill>
            </a:endParaRPr>
          </a:p>
          <a:p>
            <a:pPr marL="508000" lvl="1" indent="-333375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1.3. The Characteristics of </a:t>
            </a:r>
            <a:r>
              <a:rPr lang="en-US" sz="3600" dirty="0">
                <a:solidFill>
                  <a:srgbClr val="002060"/>
                </a:solidFill>
              </a:rPr>
              <a:t>project quality </a:t>
            </a:r>
            <a:r>
              <a:rPr lang="en-US" sz="3600" dirty="0" smtClean="0">
                <a:solidFill>
                  <a:srgbClr val="002060"/>
                </a:solidFill>
              </a:rPr>
              <a:t>management</a:t>
            </a:r>
            <a:endParaRPr lang="en-US" sz="3200" dirty="0">
              <a:solidFill>
                <a:srgbClr val="002060"/>
              </a:solidFill>
            </a:endParaRPr>
          </a:p>
          <a:p>
            <a:pPr marL="508000" lvl="1" indent="-333375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1.4. Project Maturity model</a:t>
            </a:r>
            <a:endParaRPr lang="en-US" sz="3200" dirty="0">
              <a:solidFill>
                <a:srgbClr val="002060"/>
              </a:solidFill>
            </a:endParaRPr>
          </a:p>
          <a:p>
            <a:pPr marL="508000" lvl="1" indent="-333375"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1.5. Continuous </a:t>
            </a:r>
            <a:r>
              <a:rPr lang="en-US" sz="3600" dirty="0">
                <a:solidFill>
                  <a:srgbClr val="002060"/>
                </a:solidFill>
              </a:rPr>
              <a:t>improvement</a:t>
            </a:r>
            <a:endParaRPr lang="en-US" sz="32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CHAPTER </a:t>
            </a:r>
            <a:r>
              <a:rPr lang="en-US" b="1" dirty="0" smtClean="0">
                <a:solidFill>
                  <a:srgbClr val="00B0F0"/>
                </a:solidFill>
              </a:rPr>
              <a:t>II- THE PROCESS OF PROJECT QUALITY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2.1</a:t>
            </a:r>
            <a:r>
              <a:rPr lang="en-US" dirty="0">
                <a:solidFill>
                  <a:srgbClr val="002060"/>
                </a:solidFill>
              </a:rPr>
              <a:t>. The process of project quality management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2.2. Project quality planning tools &amp; techniques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2.3. Project quality assurance tools &amp; techniques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2.4. Project quality control tools &amp; techniques</a:t>
            </a: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CHAPTER III- ISO STANDARDS AND PROJECT QUALITY THINKING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3.1</a:t>
            </a:r>
            <a:r>
              <a:rPr lang="en-US" sz="4000" dirty="0">
                <a:solidFill>
                  <a:srgbClr val="002060"/>
                </a:solidFill>
              </a:rPr>
              <a:t>. International standards in project management</a:t>
            </a:r>
          </a:p>
          <a:p>
            <a:pPr>
              <a:buNone/>
            </a:pPr>
            <a:r>
              <a:rPr lang="en-US" sz="4000" dirty="0">
                <a:solidFill>
                  <a:srgbClr val="002060"/>
                </a:solidFill>
              </a:rPr>
              <a:t>3.2. National Standards in project management</a:t>
            </a:r>
          </a:p>
          <a:p>
            <a:pPr>
              <a:buNone/>
            </a:pPr>
            <a:r>
              <a:rPr lang="en-US" sz="4000" dirty="0">
                <a:solidFill>
                  <a:srgbClr val="002060"/>
                </a:solidFill>
              </a:rPr>
              <a:t>3.3. </a:t>
            </a:r>
            <a:r>
              <a:rPr lang="en-US" sz="4000" dirty="0" smtClean="0">
                <a:solidFill>
                  <a:srgbClr val="002060"/>
                </a:solidFill>
              </a:rPr>
              <a:t>Professional </a:t>
            </a:r>
            <a:r>
              <a:rPr lang="en-US" sz="4000" dirty="0">
                <a:solidFill>
                  <a:srgbClr val="002060"/>
                </a:solidFill>
              </a:rPr>
              <a:t>Standards in project management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 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CHAPTER IV- KEY PROJECT SUCCESS FACTORS AND PQM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4.1. Cost and Project Success Factors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4.2. Quality and Project Success Factors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4.3. Time and Project Success Factors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4.4. Time Management in Project endeavors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4.5. Leadership as a project success factors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 </a:t>
            </a:r>
            <a:endParaRPr lang="en-US" sz="3600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MODE OF DELIVERY</a:t>
            </a:r>
            <a:endParaRPr lang="en-US" dirty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Lecture </a:t>
            </a:r>
            <a:r>
              <a:rPr lang="en-US" dirty="0">
                <a:solidFill>
                  <a:srgbClr val="002060"/>
                </a:solidFill>
              </a:rPr>
              <a:t>on the project quality management tools and techniques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Case analysis on key project success factors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Individual and group presentation based on practical case </a:t>
            </a:r>
            <a:r>
              <a:rPr lang="en-US" dirty="0" smtClean="0">
                <a:solidFill>
                  <a:srgbClr val="002060"/>
                </a:solidFill>
              </a:rPr>
              <a:t>work</a:t>
            </a:r>
          </a:p>
          <a:p>
            <a:pPr lvl="1">
              <a:buNone/>
            </a:pPr>
            <a:endParaRPr lang="en-US" dirty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ASSESSMENT/EVALUATION</a:t>
            </a:r>
            <a:endParaRPr lang="en-US" dirty="0">
              <a:solidFill>
                <a:srgbClr val="00B0F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Group assignment</a:t>
            </a:r>
            <a:r>
              <a:rPr lang="en-US" dirty="0" smtClean="0">
                <a:solidFill>
                  <a:srgbClr val="002060"/>
                </a:solidFill>
              </a:rPr>
              <a:t>…………..</a:t>
            </a:r>
            <a:r>
              <a:rPr lang="en-US" dirty="0">
                <a:solidFill>
                  <a:srgbClr val="002060"/>
                </a:solidFill>
              </a:rPr>
              <a:t>30%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Individual project work ……20%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Final exam </a:t>
            </a:r>
            <a:r>
              <a:rPr lang="en-US" dirty="0" smtClean="0">
                <a:solidFill>
                  <a:srgbClr val="002060"/>
                </a:solidFill>
              </a:rPr>
              <a:t>………………………50</a:t>
            </a:r>
            <a:r>
              <a:rPr lang="en-US" dirty="0">
                <a:solidFill>
                  <a:srgbClr val="002060"/>
                </a:solidFill>
              </a:rPr>
              <a:t>%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E972-DD03-423C-853F-D83CF3A1517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405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PROJECT QUALITY MANAGEMENT(PQM)</vt:lpstr>
      <vt:lpstr>Slide 2</vt:lpstr>
      <vt:lpstr> Course Description </vt:lpstr>
      <vt:lpstr> Course objectives </vt:lpstr>
      <vt:lpstr> CHAPTER I-BASICC CONCEPTS OF PROJECT QUALITY </vt:lpstr>
      <vt:lpstr> CHAPTER II- THE PROCESS OF PROJECT QUALITY MANAGEMENT </vt:lpstr>
      <vt:lpstr> CHAPTER III- ISO STANDARDS AND PROJECT QUALITY THINKING </vt:lpstr>
      <vt:lpstr> CHAPTER IV- KEY PROJECT SUCCESS FACTORS AND PQM </vt:lpstr>
      <vt:lpstr>Slide 9</vt:lpstr>
      <vt:lpstr> 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QUALITY MANAGEMENT(PQM)</dc:title>
  <dc:creator>Digital Library</dc:creator>
  <cp:lastModifiedBy>Digital Library</cp:lastModifiedBy>
  <cp:revision>6</cp:revision>
  <dcterms:created xsi:type="dcterms:W3CDTF">2021-10-29T19:01:19Z</dcterms:created>
  <dcterms:modified xsi:type="dcterms:W3CDTF">2021-10-29T19:18:47Z</dcterms:modified>
</cp:coreProperties>
</file>