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3"/>
  </p:notesMasterIdLst>
  <p:sldIdLst>
    <p:sldId id="266" r:id="rId2"/>
    <p:sldId id="267" r:id="rId3"/>
    <p:sldId id="323"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3" r:id="rId21"/>
    <p:sldId id="342" r:id="rId22"/>
    <p:sldId id="369" r:id="rId23"/>
    <p:sldId id="399" r:id="rId24"/>
    <p:sldId id="400" r:id="rId25"/>
    <p:sldId id="401" r:id="rId26"/>
    <p:sldId id="402" r:id="rId27"/>
    <p:sldId id="403" r:id="rId28"/>
    <p:sldId id="404" r:id="rId29"/>
    <p:sldId id="405" r:id="rId30"/>
    <p:sldId id="406" r:id="rId31"/>
    <p:sldId id="350" r:id="rId32"/>
    <p:sldId id="351" r:id="rId33"/>
    <p:sldId id="352" r:id="rId34"/>
    <p:sldId id="353" r:id="rId35"/>
    <p:sldId id="354" r:id="rId36"/>
    <p:sldId id="355" r:id="rId37"/>
    <p:sldId id="356" r:id="rId38"/>
    <p:sldId id="412" r:id="rId39"/>
    <p:sldId id="357" r:id="rId40"/>
    <p:sldId id="358" r:id="rId41"/>
    <p:sldId id="359" r:id="rId42"/>
    <p:sldId id="360" r:id="rId43"/>
    <p:sldId id="361" r:id="rId44"/>
    <p:sldId id="362" r:id="rId45"/>
    <p:sldId id="363" r:id="rId46"/>
    <p:sldId id="364" r:id="rId47"/>
    <p:sldId id="365" r:id="rId48"/>
    <p:sldId id="366" r:id="rId49"/>
    <p:sldId id="367" r:id="rId50"/>
    <p:sldId id="270" r:id="rId51"/>
    <p:sldId id="371" r:id="rId52"/>
    <p:sldId id="372" r:id="rId53"/>
    <p:sldId id="408" r:id="rId54"/>
    <p:sldId id="374" r:id="rId55"/>
    <p:sldId id="271" r:id="rId56"/>
    <p:sldId id="272" r:id="rId57"/>
    <p:sldId id="273" r:id="rId58"/>
    <p:sldId id="274" r:id="rId59"/>
    <p:sldId id="275" r:id="rId60"/>
    <p:sldId id="276" r:id="rId61"/>
    <p:sldId id="277" r:id="rId62"/>
    <p:sldId id="280" r:id="rId63"/>
    <p:sldId id="375" r:id="rId64"/>
    <p:sldId id="281" r:id="rId65"/>
    <p:sldId id="409" r:id="rId66"/>
    <p:sldId id="410" r:id="rId67"/>
    <p:sldId id="411" r:id="rId68"/>
    <p:sldId id="282" r:id="rId69"/>
    <p:sldId id="376" r:id="rId70"/>
    <p:sldId id="377" r:id="rId71"/>
    <p:sldId id="378" r:id="rId72"/>
    <p:sldId id="379" r:id="rId73"/>
    <p:sldId id="380" r:id="rId74"/>
    <p:sldId id="381" r:id="rId75"/>
    <p:sldId id="382" r:id="rId76"/>
    <p:sldId id="383" r:id="rId77"/>
    <p:sldId id="384" r:id="rId78"/>
    <p:sldId id="385" r:id="rId79"/>
    <p:sldId id="386" r:id="rId80"/>
    <p:sldId id="387" r:id="rId81"/>
    <p:sldId id="388" r:id="rId82"/>
    <p:sldId id="389" r:id="rId83"/>
    <p:sldId id="390" r:id="rId84"/>
    <p:sldId id="391" r:id="rId85"/>
    <p:sldId id="392" r:id="rId86"/>
    <p:sldId id="393" r:id="rId87"/>
    <p:sldId id="394" r:id="rId88"/>
    <p:sldId id="395" r:id="rId89"/>
    <p:sldId id="396" r:id="rId90"/>
    <p:sldId id="397" r:id="rId91"/>
    <p:sldId id="407"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B8DD1E-D8BE-44AA-8FB8-1CF30AA47FD4}" type="datetimeFigureOut">
              <a:rPr lang="en-US" smtClean="0"/>
              <a:pPr/>
              <a:t>4/27/2023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7F2008-3A27-42E2-8CC8-09D254AAE9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r>
              <a:rPr lang="en-US"/>
              <a:t>10/29/2021</a:t>
            </a:r>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10/29/2021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10/29/2021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10/29/2021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10/29/2021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10/29/2021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a:t>10/29/2021</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r>
              <a:rPr lang="en-US"/>
              <a:t>10/29/2021</a:t>
            </a:r>
          </a:p>
        </p:txBody>
      </p:sp>
      <p:sp>
        <p:nvSpPr>
          <p:cNvPr id="8" name="Slide Number Placeholder 7"/>
          <p:cNvSpPr>
            <a:spLocks noGrp="1"/>
          </p:cNvSpPr>
          <p:nvPr>
            <p:ph type="sldNum" sz="quarter" idx="11"/>
          </p:nvPr>
        </p:nvSpPr>
        <p:spPr/>
        <p:txBody>
          <a:bodyPr/>
          <a:lstStyle/>
          <a:p>
            <a:fld id="{59FCE972-DD03-423C-853F-D83CF3A1517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10/29/2021</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10/29/2021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r>
              <a:rPr lang="en-US"/>
              <a:t>10/29/2021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CE972-DD03-423C-853F-D83CF3A15175}"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9900">
            <a:alpha val="16000"/>
          </a:srgbClr>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r>
              <a:rPr lang="en-US"/>
              <a:t>10/29/2021</a:t>
            </a: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9FCE972-DD03-423C-853F-D83CF3A151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hf hdr="0" ftr="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image.slidesharecdn.com/the6mostcommonmythsaboutqualitymanagement-151101111411-lva1-app6891/95/the-6-most-common-myths-about-quality-management-system-14-638.jpg?cb=144637656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style>
          <a:lnRef idx="2">
            <a:schemeClr val="accent1"/>
          </a:lnRef>
          <a:fillRef idx="1">
            <a:schemeClr val="lt1"/>
          </a:fillRef>
          <a:effectRef idx="0">
            <a:schemeClr val="accent1"/>
          </a:effectRef>
          <a:fontRef idx="minor">
            <a:schemeClr val="dk1"/>
          </a:fontRef>
        </p:style>
        <p:txBody>
          <a:bodyPr/>
          <a:lstStyle/>
          <a:p>
            <a:pPr algn="ctr"/>
            <a:r>
              <a:rPr lang="en-US" b="1" dirty="0">
                <a:solidFill>
                  <a:srgbClr val="7030A0"/>
                </a:solidFill>
              </a:rPr>
              <a:t>CHAPTER ONE</a:t>
            </a:r>
          </a:p>
        </p:txBody>
      </p:sp>
      <p:sp>
        <p:nvSpPr>
          <p:cNvPr id="3" name="Content Placeholder 2"/>
          <p:cNvSpPr>
            <a:spLocks noGrp="1"/>
          </p:cNvSpPr>
          <p:nvPr>
            <p:ph idx="1"/>
          </p:nvPr>
        </p:nvSpPr>
        <p:spPr>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buNone/>
            </a:pPr>
            <a:r>
              <a:rPr lang="en-US" sz="7200" b="1" dirty="0">
                <a:solidFill>
                  <a:srgbClr val="C00000"/>
                </a:solidFill>
              </a:rPr>
              <a:t>BASIC CONCEPTS OF PROJECT QUALITY</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a:t>
            </a:fld>
            <a:endParaRPr lang="en-US"/>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077200" cy="1143000"/>
          </a:xfrm>
        </p:spPr>
        <p:txBody>
          <a:bodyPr>
            <a:noAutofit/>
          </a:bodyPr>
          <a:lstStyle/>
          <a:p>
            <a:r>
              <a:rPr lang="en-GB" sz="3600" b="1" dirty="0" err="1"/>
              <a:t>Juran</a:t>
            </a:r>
            <a:r>
              <a:rPr lang="en-GB" sz="3600" b="1" dirty="0"/>
              <a:t>: The Trilogy of Quality Management</a:t>
            </a:r>
          </a:p>
        </p:txBody>
      </p:sp>
      <p:sp>
        <p:nvSpPr>
          <p:cNvPr id="10243" name="Rectangle 3"/>
          <p:cNvSpPr>
            <a:spLocks noGrp="1" noChangeArrowheads="1"/>
          </p:cNvSpPr>
          <p:nvPr>
            <p:ph idx="1"/>
          </p:nvPr>
        </p:nvSpPr>
        <p:spPr/>
        <p:txBody>
          <a:bodyPr/>
          <a:lstStyle/>
          <a:p>
            <a:pPr>
              <a:lnSpc>
                <a:spcPct val="90000"/>
              </a:lnSpc>
            </a:pPr>
            <a:r>
              <a:rPr lang="en-GB" b="1" dirty="0"/>
              <a:t>Quality Planning</a:t>
            </a:r>
          </a:p>
          <a:p>
            <a:pPr lvl="1">
              <a:lnSpc>
                <a:spcPct val="90000"/>
              </a:lnSpc>
            </a:pPr>
            <a:r>
              <a:rPr lang="en-GB" dirty="0"/>
              <a:t>developing a process to achieve goals involving customer satisfaction</a:t>
            </a:r>
          </a:p>
          <a:p>
            <a:pPr>
              <a:lnSpc>
                <a:spcPct val="90000"/>
              </a:lnSpc>
            </a:pPr>
            <a:r>
              <a:rPr lang="en-GB" b="1" dirty="0"/>
              <a:t>Quality Control</a:t>
            </a:r>
          </a:p>
          <a:p>
            <a:pPr lvl="1">
              <a:lnSpc>
                <a:spcPct val="90000"/>
              </a:lnSpc>
            </a:pPr>
            <a:r>
              <a:rPr lang="en-GB" dirty="0"/>
              <a:t>holding onto gains, controlling variation, preventing waste</a:t>
            </a:r>
          </a:p>
          <a:p>
            <a:pPr>
              <a:lnSpc>
                <a:spcPct val="90000"/>
              </a:lnSpc>
            </a:pPr>
            <a:r>
              <a:rPr lang="en-GB" b="1" dirty="0"/>
              <a:t>Quality Improvement</a:t>
            </a:r>
          </a:p>
          <a:p>
            <a:pPr lvl="1">
              <a:lnSpc>
                <a:spcPct val="90000"/>
              </a:lnSpc>
            </a:pPr>
            <a:r>
              <a:rPr lang="en-GB" dirty="0"/>
              <a:t>lowering cost of poor quality achieving innovation in performance</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10</a:t>
            </a:fld>
            <a:endParaRPr 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b="1" dirty="0"/>
              <a:t>Philip B. Crosby: on Quality</a:t>
            </a:r>
          </a:p>
        </p:txBody>
      </p:sp>
      <p:sp>
        <p:nvSpPr>
          <p:cNvPr id="11267" name="Rectangle 3"/>
          <p:cNvSpPr>
            <a:spLocks noGrp="1" noChangeArrowheads="1"/>
          </p:cNvSpPr>
          <p:nvPr>
            <p:ph idx="1"/>
          </p:nvPr>
        </p:nvSpPr>
        <p:spPr>
          <a:xfrm>
            <a:off x="457200" y="1447800"/>
            <a:ext cx="8229600" cy="4953000"/>
          </a:xfrm>
        </p:spPr>
        <p:txBody>
          <a:bodyPr>
            <a:noAutofit/>
          </a:bodyPr>
          <a:lstStyle/>
          <a:p>
            <a:pPr>
              <a:lnSpc>
                <a:spcPct val="90000"/>
              </a:lnSpc>
            </a:pPr>
            <a:r>
              <a:rPr lang="en-GB" dirty="0"/>
              <a:t>Conformance to requirements</a:t>
            </a:r>
          </a:p>
          <a:p>
            <a:pPr>
              <a:lnSpc>
                <a:spcPct val="90000"/>
              </a:lnSpc>
            </a:pPr>
            <a:r>
              <a:rPr lang="en-GB" dirty="0"/>
              <a:t>Must be defined in measurable terms and expressed as a clear target</a:t>
            </a:r>
          </a:p>
          <a:p>
            <a:pPr>
              <a:lnSpc>
                <a:spcPct val="90000"/>
              </a:lnSpc>
            </a:pPr>
            <a:r>
              <a:rPr lang="en-GB" dirty="0"/>
              <a:t>Either present or not present</a:t>
            </a:r>
          </a:p>
          <a:p>
            <a:pPr>
              <a:lnSpc>
                <a:spcPct val="90000"/>
              </a:lnSpc>
            </a:pPr>
            <a:r>
              <a:rPr lang="en-GB" dirty="0"/>
              <a:t>The Cost of Quality (COQ) = Price of Conformance (</a:t>
            </a:r>
            <a:r>
              <a:rPr lang="en-GB" b="1" dirty="0"/>
              <a:t>POC</a:t>
            </a:r>
            <a:r>
              <a:rPr lang="en-GB" dirty="0"/>
              <a:t>) + Price of Non-Conformance (</a:t>
            </a:r>
            <a:r>
              <a:rPr lang="en-GB" b="1" dirty="0"/>
              <a:t>NPOC</a:t>
            </a:r>
            <a:r>
              <a:rPr lang="en-GB" dirty="0"/>
              <a:t>)</a:t>
            </a:r>
          </a:p>
          <a:p>
            <a:pPr>
              <a:lnSpc>
                <a:spcPct val="90000"/>
              </a:lnSpc>
            </a:pPr>
            <a:r>
              <a:rPr lang="en-GB" dirty="0"/>
              <a:t>POC is cost of getting things done right the first time</a:t>
            </a:r>
          </a:p>
          <a:p>
            <a:pPr>
              <a:lnSpc>
                <a:spcPct val="90000"/>
              </a:lnSpc>
            </a:pPr>
            <a:r>
              <a:rPr lang="en-GB" dirty="0"/>
              <a:t>NPOC is the cost of waste</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11</a:t>
            </a:fld>
            <a:endParaRPr lang="en-US"/>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GB" sz="4000" b="1" dirty="0"/>
              <a:t>Crosby: Four Absolutes of Quality</a:t>
            </a:r>
          </a:p>
        </p:txBody>
      </p:sp>
      <p:sp>
        <p:nvSpPr>
          <p:cNvPr id="13315" name="Rectangle 3"/>
          <p:cNvSpPr>
            <a:spLocks noGrp="1" noChangeArrowheads="1"/>
          </p:cNvSpPr>
          <p:nvPr>
            <p:ph idx="1"/>
          </p:nvPr>
        </p:nvSpPr>
        <p:spPr>
          <a:xfrm>
            <a:off x="457200" y="1600200"/>
            <a:ext cx="7467600" cy="4648200"/>
          </a:xfrm>
        </p:spPr>
        <p:txBody>
          <a:bodyPr>
            <a:normAutofit/>
          </a:bodyPr>
          <a:lstStyle/>
          <a:p>
            <a:pPr>
              <a:lnSpc>
                <a:spcPct val="90000"/>
              </a:lnSpc>
            </a:pPr>
            <a:r>
              <a:rPr lang="en-GB" sz="2400" b="1" dirty="0"/>
              <a:t>Conformance to the requirements</a:t>
            </a:r>
            <a:r>
              <a:rPr lang="en-GB" sz="2400" dirty="0"/>
              <a:t>: This idea of quality must be integrated into the enterprise</a:t>
            </a:r>
          </a:p>
          <a:p>
            <a:pPr>
              <a:lnSpc>
                <a:spcPct val="90000"/>
              </a:lnSpc>
            </a:pPr>
            <a:r>
              <a:rPr lang="en-GB" sz="2400" b="1" dirty="0"/>
              <a:t>The system of quality is prevention </a:t>
            </a:r>
            <a:r>
              <a:rPr lang="en-GB" sz="2400" dirty="0"/>
              <a:t>(eliminating errors before they occur)</a:t>
            </a:r>
          </a:p>
          <a:p>
            <a:pPr>
              <a:lnSpc>
                <a:spcPct val="90000"/>
              </a:lnSpc>
            </a:pPr>
            <a:r>
              <a:rPr lang="en-GB" sz="2400" b="1" dirty="0"/>
              <a:t>The performance standard is zero defects</a:t>
            </a:r>
          </a:p>
          <a:p>
            <a:pPr>
              <a:lnSpc>
                <a:spcPct val="90000"/>
              </a:lnSpc>
            </a:pPr>
            <a:r>
              <a:rPr lang="en-GB" sz="2400" b="1" dirty="0"/>
              <a:t>The measure of quality is the PONC</a:t>
            </a:r>
            <a:r>
              <a:rPr lang="en-GB" sz="2400" dirty="0"/>
              <a:t>: the lower the PONC the more widespread the quality</a:t>
            </a:r>
          </a:p>
          <a:p>
            <a:pPr>
              <a:lnSpc>
                <a:spcPct val="90000"/>
              </a:lnSpc>
            </a:pPr>
            <a:r>
              <a:rPr lang="en-GB" sz="2400" dirty="0"/>
              <a:t>These four absolutes must be attained through strong discipline, complete leadership commitment, substantial resource allocation for training, tools, and appropriate personnel, and Crosby’s 14-step approach to achieving conformance.</a:t>
            </a:r>
          </a:p>
        </p:txBody>
      </p:sp>
      <p:sp>
        <p:nvSpPr>
          <p:cNvPr id="4" name="Date Placeholder 3"/>
          <p:cNvSpPr>
            <a:spLocks noGrp="1"/>
          </p:cNvSpPr>
          <p:nvPr>
            <p:ph type="dt" sz="half" idx="10"/>
          </p:nvPr>
        </p:nvSpPr>
        <p:spPr/>
        <p:txBody>
          <a:bodyPr/>
          <a:lstStyle/>
          <a:p>
            <a:r>
              <a:rPr lang="en-US" dirty="0"/>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12</a:t>
            </a:fld>
            <a:endParaRPr 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sz="4000" b="1" dirty="0"/>
              <a:t>Total Quality Management: Quality</a:t>
            </a:r>
          </a:p>
        </p:txBody>
      </p:sp>
      <p:sp>
        <p:nvSpPr>
          <p:cNvPr id="14339" name="Rectangle 3"/>
          <p:cNvSpPr>
            <a:spLocks noGrp="1" noChangeArrowheads="1"/>
          </p:cNvSpPr>
          <p:nvPr>
            <p:ph idx="1"/>
          </p:nvPr>
        </p:nvSpPr>
        <p:spPr/>
        <p:txBody>
          <a:bodyPr>
            <a:noAutofit/>
          </a:bodyPr>
          <a:lstStyle/>
          <a:p>
            <a:pPr algn="just"/>
            <a:r>
              <a:rPr lang="en-GB" dirty="0"/>
              <a:t>“We define quality as consistently producing what the customer wants while reducing errors before and after delivery to the customer. More importantly, however, quality is not so much an outcome as a never ending </a:t>
            </a:r>
            <a:r>
              <a:rPr lang="en-GB" i="1" dirty="0"/>
              <a:t>process </a:t>
            </a:r>
            <a:r>
              <a:rPr lang="en-GB" dirty="0"/>
              <a:t>of continually improving the quality of what your company produces.”</a:t>
            </a:r>
          </a:p>
          <a:p>
            <a:pPr algn="just"/>
            <a:r>
              <a:rPr lang="en-GB" dirty="0"/>
              <a:t>Close derivative of Deming’s approach to Quality</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13</a:t>
            </a:fld>
            <a:endParaRPr 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1020762"/>
          </a:xfrm>
        </p:spPr>
        <p:txBody>
          <a:bodyPr/>
          <a:lstStyle/>
          <a:p>
            <a:r>
              <a:rPr lang="en-GB" dirty="0"/>
              <a:t>Total Quality Management</a:t>
            </a:r>
          </a:p>
        </p:txBody>
      </p:sp>
      <p:sp>
        <p:nvSpPr>
          <p:cNvPr id="15363" name="Rectangle 3"/>
          <p:cNvSpPr>
            <a:spLocks noGrp="1" noChangeArrowheads="1"/>
          </p:cNvSpPr>
          <p:nvPr>
            <p:ph idx="1"/>
          </p:nvPr>
        </p:nvSpPr>
        <p:spPr>
          <a:xfrm>
            <a:off x="457200" y="1371600"/>
            <a:ext cx="8229600" cy="5105400"/>
          </a:xfrm>
        </p:spPr>
        <p:txBody>
          <a:bodyPr>
            <a:normAutofit/>
          </a:bodyPr>
          <a:lstStyle/>
          <a:p>
            <a:pPr algn="just">
              <a:lnSpc>
                <a:spcPct val="90000"/>
              </a:lnSpc>
            </a:pPr>
            <a:r>
              <a:rPr lang="en-GB" sz="2400" dirty="0"/>
              <a:t>“</a:t>
            </a:r>
            <a:r>
              <a:rPr lang="en-GB" sz="2800" dirty="0"/>
              <a:t>A structured system for satisfying employees, customers, and suppliers by integrating the business environment, continuous improvement, and breakthroughs with development, improvement, and maintenance cycles while changing organizational culture” .</a:t>
            </a:r>
          </a:p>
          <a:p>
            <a:pPr lvl="1" algn="just">
              <a:lnSpc>
                <a:spcPct val="90000"/>
              </a:lnSpc>
            </a:pPr>
            <a:r>
              <a:rPr lang="en-GB" sz="2400" dirty="0"/>
              <a:t>Great emphasis on needs and requirements analysis</a:t>
            </a:r>
          </a:p>
          <a:p>
            <a:pPr lvl="1" algn="just">
              <a:lnSpc>
                <a:spcPct val="90000"/>
              </a:lnSpc>
            </a:pPr>
            <a:r>
              <a:rPr lang="en-GB" sz="2400" dirty="0"/>
              <a:t>Uses a systems approach with strong emphasis on both cultural and technological elements</a:t>
            </a:r>
          </a:p>
          <a:p>
            <a:pPr lvl="1" algn="just">
              <a:lnSpc>
                <a:spcPct val="90000"/>
              </a:lnSpc>
            </a:pPr>
            <a:r>
              <a:rPr lang="en-GB" sz="2400" dirty="0"/>
              <a:t>Strong emphasis on prevention and role of</a:t>
            </a:r>
          </a:p>
          <a:p>
            <a:pPr lvl="1" algn="just">
              <a:lnSpc>
                <a:spcPct val="90000"/>
              </a:lnSpc>
            </a:pPr>
            <a:r>
              <a:rPr lang="en-GB" sz="2400" dirty="0"/>
              <a:t>leadership</a:t>
            </a:r>
          </a:p>
          <a:p>
            <a:pPr lvl="1" algn="just">
              <a:lnSpc>
                <a:spcPct val="90000"/>
              </a:lnSpc>
            </a:pPr>
            <a:r>
              <a:rPr lang="en-GB" sz="2400" dirty="0"/>
              <a:t>Closely related to Deming’s approach to QM</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14</a:t>
            </a:fld>
            <a:endParaRPr 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b="1" dirty="0"/>
              <a:t>Six Sigma: Quality</a:t>
            </a:r>
          </a:p>
        </p:txBody>
      </p:sp>
      <p:sp>
        <p:nvSpPr>
          <p:cNvPr id="16387" name="Rectangle 3"/>
          <p:cNvSpPr>
            <a:spLocks noGrp="1" noChangeArrowheads="1"/>
          </p:cNvSpPr>
          <p:nvPr>
            <p:ph idx="1"/>
          </p:nvPr>
        </p:nvSpPr>
        <p:spPr/>
        <p:txBody>
          <a:bodyPr>
            <a:normAutofit/>
          </a:bodyPr>
          <a:lstStyle/>
          <a:p>
            <a:r>
              <a:rPr lang="en-GB" sz="2800" dirty="0"/>
              <a:t>The value added by a productive endeavour</a:t>
            </a:r>
          </a:p>
          <a:p>
            <a:r>
              <a:rPr lang="en-GB" sz="2800" dirty="0"/>
              <a:t>Potential quality is the maximum possible value added per unit of input.</a:t>
            </a:r>
          </a:p>
          <a:p>
            <a:r>
              <a:rPr lang="en-GB" sz="2800" dirty="0"/>
              <a:t>Actual quality is the current value added per unit of input</a:t>
            </a:r>
          </a:p>
          <a:p>
            <a:r>
              <a:rPr lang="en-GB" sz="2800" dirty="0"/>
              <a:t>The difference between the two is waste Six Sigma is focused on reducing waste, cycle time, defects, and those costs that do not add value</a:t>
            </a:r>
          </a:p>
          <a:p>
            <a:r>
              <a:rPr lang="en-GB" sz="2800" dirty="0"/>
              <a:t>Goal is virtually error-free performance</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15</a:t>
            </a:fld>
            <a:endParaRPr 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Six Sigma: Key Elements</a:t>
            </a:r>
          </a:p>
        </p:txBody>
      </p:sp>
      <p:sp>
        <p:nvSpPr>
          <p:cNvPr id="17411" name="Rectangle 3"/>
          <p:cNvSpPr>
            <a:spLocks noGrp="1" noChangeArrowheads="1"/>
          </p:cNvSpPr>
          <p:nvPr>
            <p:ph idx="1"/>
          </p:nvPr>
        </p:nvSpPr>
        <p:spPr/>
        <p:txBody>
          <a:bodyPr>
            <a:normAutofit/>
          </a:bodyPr>
          <a:lstStyle/>
          <a:p>
            <a:pPr>
              <a:lnSpc>
                <a:spcPct val="80000"/>
              </a:lnSpc>
            </a:pPr>
            <a:r>
              <a:rPr lang="en-GB" sz="2400"/>
              <a:t>Implements “proven” quality principles and and a select few of the myriad QM techniques</a:t>
            </a:r>
          </a:p>
          <a:p>
            <a:pPr>
              <a:lnSpc>
                <a:spcPct val="80000"/>
              </a:lnSpc>
            </a:pPr>
            <a:r>
              <a:rPr lang="en-GB" sz="2400"/>
              <a:t>Performance is measured by the sigma level measure of variability in the company’s business processes</a:t>
            </a:r>
          </a:p>
          <a:p>
            <a:pPr>
              <a:lnSpc>
                <a:spcPct val="80000"/>
              </a:lnSpc>
            </a:pPr>
            <a:r>
              <a:rPr lang="en-GB" sz="2400"/>
              <a:t>Uses a Define-Measure-Analyze-Improve-Control (DMAIC) model</a:t>
            </a:r>
          </a:p>
          <a:p>
            <a:pPr>
              <a:lnSpc>
                <a:spcPct val="80000"/>
              </a:lnSpc>
            </a:pPr>
            <a:r>
              <a:rPr lang="en-GB" sz="2400"/>
              <a:t>Define goals</a:t>
            </a:r>
          </a:p>
          <a:p>
            <a:pPr>
              <a:lnSpc>
                <a:spcPct val="80000"/>
              </a:lnSpc>
            </a:pPr>
            <a:r>
              <a:rPr lang="en-GB" sz="2400"/>
              <a:t>Measure existing system and processes</a:t>
            </a:r>
          </a:p>
          <a:p>
            <a:pPr>
              <a:lnSpc>
                <a:spcPct val="80000"/>
              </a:lnSpc>
            </a:pPr>
            <a:r>
              <a:rPr lang="en-GB" sz="2400"/>
              <a:t>Analyze (including stat analysis) &amp; develop plan closing gap</a:t>
            </a:r>
          </a:p>
          <a:p>
            <a:pPr>
              <a:lnSpc>
                <a:spcPct val="80000"/>
              </a:lnSpc>
            </a:pPr>
            <a:r>
              <a:rPr lang="en-GB" sz="2400"/>
              <a:t>Improve system (Use stat methods to validate)</a:t>
            </a:r>
          </a:p>
          <a:p>
            <a:pPr>
              <a:lnSpc>
                <a:spcPct val="80000"/>
              </a:lnSpc>
            </a:pPr>
            <a:r>
              <a:rPr lang="en-GB" sz="2400"/>
              <a:t>Control the new system by institutionalizing it through new policies and rules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16</a:t>
            </a:fld>
            <a:endParaRPr 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792162"/>
          </a:xfrm>
        </p:spPr>
        <p:txBody>
          <a:bodyPr>
            <a:normAutofit/>
          </a:bodyPr>
          <a:lstStyle/>
          <a:p>
            <a:r>
              <a:rPr lang="en-GB" sz="4000" dirty="0"/>
              <a:t>Six Sigma: Implementation approach</a:t>
            </a:r>
          </a:p>
        </p:txBody>
      </p:sp>
      <p:sp>
        <p:nvSpPr>
          <p:cNvPr id="18435" name="Rectangle 3"/>
          <p:cNvSpPr>
            <a:spLocks noGrp="1" noChangeArrowheads="1"/>
          </p:cNvSpPr>
          <p:nvPr>
            <p:ph idx="1"/>
          </p:nvPr>
        </p:nvSpPr>
        <p:spPr>
          <a:xfrm>
            <a:off x="457200" y="1295400"/>
            <a:ext cx="8229600" cy="4953000"/>
          </a:xfrm>
        </p:spPr>
        <p:txBody>
          <a:bodyPr>
            <a:noAutofit/>
          </a:bodyPr>
          <a:lstStyle/>
          <a:p>
            <a:pPr algn="just">
              <a:lnSpc>
                <a:spcPct val="80000"/>
              </a:lnSpc>
            </a:pPr>
            <a:r>
              <a:rPr lang="en-GB" sz="2400" dirty="0"/>
              <a:t>Senior leadership training in principles &amp; tools for organization success, followed by SLs directing development of management infrastructure &amp; innovation-friendly culture supporting Six Sigma.</a:t>
            </a:r>
          </a:p>
          <a:p>
            <a:pPr algn="just">
              <a:lnSpc>
                <a:spcPct val="80000"/>
              </a:lnSpc>
            </a:pPr>
            <a:r>
              <a:rPr lang="en-GB" sz="2400" dirty="0"/>
              <a:t>Develop systems establishing close communication with customers, employees, &amp; suppliers. Includes rigorous methods and ways of overcoming cultural, policy, and procedural barriers</a:t>
            </a:r>
          </a:p>
          <a:p>
            <a:pPr algn="just">
              <a:lnSpc>
                <a:spcPct val="80000"/>
              </a:lnSpc>
            </a:pPr>
            <a:r>
              <a:rPr lang="en-GB" sz="2400" dirty="0"/>
              <a:t>Rigorously assess training needs, provide remedial basic skills education, and comprehensive training in systems improvement tools, techniques, and philosophies</a:t>
            </a:r>
          </a:p>
          <a:p>
            <a:pPr algn="just">
              <a:lnSpc>
                <a:spcPct val="80000"/>
              </a:lnSpc>
            </a:pPr>
            <a:r>
              <a:rPr lang="en-GB" sz="2400" dirty="0"/>
              <a:t>Develop framework for continuous process improvement along with system of indicators for monitoring progress and success.</a:t>
            </a:r>
          </a:p>
          <a:p>
            <a:pPr algn="just">
              <a:lnSpc>
                <a:spcPct val="80000"/>
              </a:lnSpc>
            </a:pPr>
            <a:r>
              <a:rPr lang="en-GB" sz="2400" dirty="0"/>
              <a:t>Projects for improving business performance linked to measurable financial results.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17</a:t>
            </a:fld>
            <a:endParaRPr lang="en-US"/>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GB" sz="4000"/>
              <a:t>ISO 8402 and 9000: Quality and QM</a:t>
            </a:r>
          </a:p>
        </p:txBody>
      </p:sp>
      <p:sp>
        <p:nvSpPr>
          <p:cNvPr id="19459" name="Rectangle 3"/>
          <p:cNvSpPr>
            <a:spLocks noGrp="1" noChangeArrowheads="1"/>
          </p:cNvSpPr>
          <p:nvPr>
            <p:ph idx="1"/>
          </p:nvPr>
        </p:nvSpPr>
        <p:spPr/>
        <p:txBody>
          <a:bodyPr/>
          <a:lstStyle/>
          <a:p>
            <a:pPr>
              <a:lnSpc>
                <a:spcPct val="80000"/>
              </a:lnSpc>
            </a:pPr>
            <a:r>
              <a:rPr lang="en-GB" sz="2800"/>
              <a:t>“The totality of characteristics of an entity that bear on its ability to satisfy stated and implied needs” ISO 8402</a:t>
            </a:r>
          </a:p>
          <a:p>
            <a:pPr>
              <a:lnSpc>
                <a:spcPct val="80000"/>
              </a:lnSpc>
            </a:pPr>
            <a:r>
              <a:rPr lang="en-GB" sz="2800" i="1"/>
              <a:t>Quality management: </a:t>
            </a:r>
            <a:r>
              <a:rPr lang="en-GB" sz="2800"/>
              <a:t>activities performed to formulate and implement policies and programs intended to achieve quality.</a:t>
            </a:r>
          </a:p>
          <a:p>
            <a:pPr>
              <a:lnSpc>
                <a:spcPct val="80000"/>
              </a:lnSpc>
            </a:pPr>
            <a:r>
              <a:rPr lang="en-GB" sz="2800"/>
              <a:t>Examples:</a:t>
            </a:r>
          </a:p>
          <a:p>
            <a:pPr lvl="1">
              <a:lnSpc>
                <a:spcPct val="80000"/>
              </a:lnSpc>
            </a:pPr>
            <a:r>
              <a:rPr lang="en-GB" sz="2400"/>
              <a:t>quality planning,</a:t>
            </a:r>
          </a:p>
          <a:p>
            <a:pPr lvl="1">
              <a:lnSpc>
                <a:spcPct val="80000"/>
              </a:lnSpc>
            </a:pPr>
            <a:r>
              <a:rPr lang="en-GB" sz="2400"/>
              <a:t>quality control,</a:t>
            </a:r>
          </a:p>
          <a:p>
            <a:pPr lvl="1">
              <a:lnSpc>
                <a:spcPct val="80000"/>
              </a:lnSpc>
            </a:pPr>
            <a:r>
              <a:rPr lang="en-GB" sz="2400"/>
              <a:t>quality assurance, and</a:t>
            </a:r>
          </a:p>
          <a:p>
            <a:pPr lvl="1">
              <a:lnSpc>
                <a:spcPct val="80000"/>
              </a:lnSpc>
            </a:pPr>
            <a:r>
              <a:rPr lang="en-GB" sz="2400"/>
              <a:t>quality improvement</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18</a:t>
            </a:fld>
            <a:endParaRPr lang="en-US"/>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ISO 9000: Eight Principles</a:t>
            </a:r>
          </a:p>
        </p:txBody>
      </p:sp>
      <p:sp>
        <p:nvSpPr>
          <p:cNvPr id="20483" name="Rectangle 3"/>
          <p:cNvSpPr>
            <a:spLocks noGrp="1" noChangeArrowheads="1"/>
          </p:cNvSpPr>
          <p:nvPr>
            <p:ph idx="1"/>
          </p:nvPr>
        </p:nvSpPr>
        <p:spPr/>
        <p:txBody>
          <a:bodyPr>
            <a:noAutofit/>
          </a:bodyPr>
          <a:lstStyle/>
          <a:p>
            <a:pPr>
              <a:lnSpc>
                <a:spcPct val="90000"/>
              </a:lnSpc>
            </a:pPr>
            <a:r>
              <a:rPr lang="en-GB" sz="2600" dirty="0"/>
              <a:t>Customer Focus (on needs and requirements)</a:t>
            </a:r>
          </a:p>
          <a:p>
            <a:pPr>
              <a:lnSpc>
                <a:spcPct val="90000"/>
              </a:lnSpc>
            </a:pPr>
            <a:r>
              <a:rPr lang="en-GB" sz="2600" dirty="0"/>
              <a:t>Leadership (establish unity of purpose, direction, environment for participation)</a:t>
            </a:r>
          </a:p>
          <a:p>
            <a:pPr>
              <a:lnSpc>
                <a:spcPct val="90000"/>
              </a:lnSpc>
            </a:pPr>
            <a:r>
              <a:rPr lang="en-GB" sz="2600" dirty="0"/>
              <a:t>Involvement of people (full)</a:t>
            </a:r>
          </a:p>
          <a:p>
            <a:pPr>
              <a:lnSpc>
                <a:spcPct val="90000"/>
              </a:lnSpc>
            </a:pPr>
            <a:r>
              <a:rPr lang="en-GB" sz="2600" dirty="0"/>
              <a:t>Process Approach (managing activities &amp; resources)</a:t>
            </a:r>
          </a:p>
          <a:p>
            <a:pPr>
              <a:lnSpc>
                <a:spcPct val="90000"/>
              </a:lnSpc>
            </a:pPr>
            <a:r>
              <a:rPr lang="en-GB" sz="2600" dirty="0"/>
              <a:t>Systems Approach to Management (of inter-related processes)</a:t>
            </a:r>
          </a:p>
          <a:p>
            <a:pPr>
              <a:lnSpc>
                <a:spcPct val="90000"/>
              </a:lnSpc>
            </a:pPr>
            <a:r>
              <a:rPr lang="en-GB" sz="2600" dirty="0"/>
              <a:t>Continual Improvement (of processes and performance)</a:t>
            </a:r>
          </a:p>
          <a:p>
            <a:pPr>
              <a:lnSpc>
                <a:spcPct val="90000"/>
              </a:lnSpc>
            </a:pPr>
            <a:r>
              <a:rPr lang="en-GB" sz="2600" dirty="0"/>
              <a:t>Factual Approach to Decision Making (analysis of data/info)</a:t>
            </a:r>
          </a:p>
          <a:p>
            <a:pPr>
              <a:lnSpc>
                <a:spcPct val="90000"/>
              </a:lnSpc>
            </a:pPr>
            <a:r>
              <a:rPr lang="en-GB" sz="2600" dirty="0"/>
              <a:t>Mutually Beneficial supplier relationships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19</a:t>
            </a:fld>
            <a:endParaRPr 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4400" b="1" dirty="0"/>
              <a:t>1.1.Quality concepts &amp; Myths</a:t>
            </a:r>
            <a:br>
              <a:rPr lang="en-US" sz="1600" dirty="0"/>
            </a:b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nSpc>
                <a:spcPct val="80000"/>
              </a:lnSpc>
              <a:buNone/>
            </a:pPr>
            <a:r>
              <a:rPr lang="en-GB" sz="2800" b="1" i="1" dirty="0"/>
              <a:t>1.1.1. Overview of Quality Concepts</a:t>
            </a:r>
          </a:p>
          <a:p>
            <a:pPr>
              <a:lnSpc>
                <a:spcPct val="80000"/>
              </a:lnSpc>
            </a:pPr>
            <a:r>
              <a:rPr lang="en-GB" sz="2800" b="1" i="1" dirty="0"/>
              <a:t>Quality</a:t>
            </a:r>
            <a:r>
              <a:rPr lang="en-GB" sz="2800" i="1" dirty="0"/>
              <a:t> is the totality of features and characteristics of a product or service that bear on its ability to satisfy stated or implied needs. </a:t>
            </a:r>
            <a:endParaRPr lang="en-GB" sz="2800" dirty="0"/>
          </a:p>
          <a:p>
            <a:pPr>
              <a:lnSpc>
                <a:spcPct val="80000"/>
              </a:lnSpc>
            </a:pPr>
            <a:r>
              <a:rPr lang="en-GB" sz="2800" i="1" dirty="0"/>
              <a:t>Some goals of quality programs include: </a:t>
            </a:r>
            <a:endParaRPr lang="en-GB" sz="2800" dirty="0"/>
          </a:p>
          <a:p>
            <a:pPr lvl="1">
              <a:lnSpc>
                <a:spcPct val="80000"/>
              </a:lnSpc>
            </a:pPr>
            <a:r>
              <a:rPr lang="en-GB" sz="2400" b="1" i="1" dirty="0"/>
              <a:t>Fitness for use</a:t>
            </a:r>
            <a:r>
              <a:rPr lang="en-GB" sz="2400" i="1" dirty="0"/>
              <a:t>. (Is the product or service capable of being used?) </a:t>
            </a:r>
            <a:endParaRPr lang="en-GB" sz="2400" dirty="0"/>
          </a:p>
          <a:p>
            <a:pPr lvl="1">
              <a:lnSpc>
                <a:spcPct val="80000"/>
              </a:lnSpc>
            </a:pPr>
            <a:r>
              <a:rPr lang="en-GB" sz="2400" b="1" i="1" dirty="0"/>
              <a:t>Fitness for purpose</a:t>
            </a:r>
            <a:r>
              <a:rPr lang="en-GB" sz="2400" i="1" dirty="0"/>
              <a:t>. (Does the product or service meet its intended purpose?) </a:t>
            </a:r>
            <a:endParaRPr lang="en-GB" sz="2400" dirty="0"/>
          </a:p>
          <a:p>
            <a:pPr lvl="1">
              <a:lnSpc>
                <a:spcPct val="80000"/>
              </a:lnSpc>
            </a:pPr>
            <a:r>
              <a:rPr lang="en-GB" sz="2400" b="1" i="1" dirty="0"/>
              <a:t>Customer satisfaction</a:t>
            </a:r>
            <a:r>
              <a:rPr lang="en-GB" sz="2400" i="1" dirty="0"/>
              <a:t>. (Does the product or service meet the customer's expectations?) </a:t>
            </a:r>
            <a:endParaRPr lang="en-GB" sz="2400" dirty="0"/>
          </a:p>
          <a:p>
            <a:pPr lvl="1">
              <a:lnSpc>
                <a:spcPct val="80000"/>
              </a:lnSpc>
            </a:pPr>
            <a:r>
              <a:rPr lang="en-GB" sz="2400" b="1" i="1" dirty="0"/>
              <a:t>Conformance to the requirements</a:t>
            </a:r>
            <a:r>
              <a:rPr lang="en-GB" sz="2400" i="1" dirty="0"/>
              <a:t>. (Does the product or service conform to the requirements?) </a:t>
            </a:r>
            <a:endParaRPr lang="en-GB" sz="2400"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a:t>
            </a:fld>
            <a:endParaRPr lang="en-US"/>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7467600" cy="944562"/>
          </a:xfrm>
        </p:spPr>
        <p:txBody>
          <a:bodyPr>
            <a:normAutofit fontScale="90000"/>
          </a:bodyPr>
          <a:lstStyle/>
          <a:p>
            <a:br>
              <a:rPr lang="en-GB" sz="4000" b="1" i="1" dirty="0"/>
            </a:br>
            <a:r>
              <a:rPr lang="en-GB" sz="4000" b="1" i="1" dirty="0"/>
              <a:t>1.1.3.Quality Concepts </a:t>
            </a:r>
            <a:br>
              <a:rPr lang="en-GB" sz="4000" i="1" dirty="0"/>
            </a:br>
            <a:endParaRPr lang="en-GB" sz="4000" i="1" dirty="0"/>
          </a:p>
        </p:txBody>
      </p:sp>
      <p:sp>
        <p:nvSpPr>
          <p:cNvPr id="25603" name="Rectangle 3"/>
          <p:cNvSpPr>
            <a:spLocks noGrp="1" noChangeArrowheads="1"/>
          </p:cNvSpPr>
          <p:nvPr>
            <p:ph idx="1"/>
          </p:nvPr>
        </p:nvSpPr>
        <p:spPr>
          <a:xfrm>
            <a:off x="533400" y="1447800"/>
            <a:ext cx="7467600" cy="4953000"/>
          </a:xfrm>
        </p:spPr>
        <p:txBody>
          <a:bodyPr>
            <a:normAutofit/>
          </a:bodyPr>
          <a:lstStyle/>
          <a:p>
            <a:pPr>
              <a:lnSpc>
                <a:spcPct val="80000"/>
              </a:lnSpc>
            </a:pPr>
            <a:r>
              <a:rPr lang="en-GB" sz="2800" b="1" i="1" dirty="0"/>
              <a:t>Do the Right Thing Right the First Time (DTRTRTFT) </a:t>
            </a:r>
            <a:endParaRPr lang="en-GB" sz="2800" b="1" dirty="0"/>
          </a:p>
          <a:p>
            <a:pPr lvl="1">
              <a:lnSpc>
                <a:spcPct val="80000"/>
              </a:lnSpc>
            </a:pPr>
            <a:r>
              <a:rPr lang="en-GB" sz="2400" i="1" dirty="0"/>
              <a:t>Implies that it is easier and less costly to do the work right the first time than it is to do it the second time. </a:t>
            </a:r>
            <a:endParaRPr lang="en-GB" sz="2400" dirty="0"/>
          </a:p>
          <a:p>
            <a:pPr lvl="1">
              <a:lnSpc>
                <a:spcPct val="80000"/>
              </a:lnSpc>
            </a:pPr>
            <a:r>
              <a:rPr lang="en-GB" sz="2400" i="1" dirty="0"/>
              <a:t>Entails the training of personnel to ensure sufficient skills and tools to correctly complete the work. </a:t>
            </a:r>
            <a:endParaRPr lang="en-GB" sz="2400" dirty="0"/>
          </a:p>
          <a:p>
            <a:pPr>
              <a:lnSpc>
                <a:spcPct val="80000"/>
              </a:lnSpc>
            </a:pPr>
            <a:r>
              <a:rPr lang="en-GB" sz="2800" b="1" i="1" dirty="0"/>
              <a:t>Continuous Improvement Process (CIP) (From Japanese word, Kaizen) </a:t>
            </a:r>
            <a:endParaRPr lang="en-GB" sz="2800" b="1" dirty="0"/>
          </a:p>
          <a:p>
            <a:pPr lvl="1">
              <a:lnSpc>
                <a:spcPct val="80000"/>
              </a:lnSpc>
            </a:pPr>
            <a:r>
              <a:rPr lang="en-GB" sz="2400" i="1" dirty="0"/>
              <a:t>A sustained, gradual change to improve the situation. </a:t>
            </a:r>
            <a:endParaRPr lang="en-GB" sz="2400" dirty="0"/>
          </a:p>
          <a:p>
            <a:pPr lvl="1">
              <a:lnSpc>
                <a:spcPct val="80000"/>
              </a:lnSpc>
            </a:pPr>
            <a:r>
              <a:rPr lang="en-GB" sz="2400" i="1" dirty="0"/>
              <a:t>Differs from innovation -- does not make a sudden jump to a plateau where it matures over time. </a:t>
            </a:r>
            <a:endParaRPr lang="en-GB" sz="2400" dirty="0"/>
          </a:p>
          <a:p>
            <a:pPr>
              <a:lnSpc>
                <a:spcPct val="80000"/>
              </a:lnSpc>
              <a:buNone/>
            </a:pPr>
            <a:endParaRPr lang="en-GB" sz="2800" dirty="0"/>
          </a:p>
          <a:p>
            <a:pPr>
              <a:lnSpc>
                <a:spcPct val="80000"/>
              </a:lnSpc>
            </a:pPr>
            <a:endParaRPr lang="en-GB" sz="2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20</a:t>
            </a:fld>
            <a:endParaRPr lang="en-U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GB" sz="4000" b="1" i="1" dirty="0"/>
              <a:t>Quality Concepts </a:t>
            </a:r>
            <a:br>
              <a:rPr lang="en-GB" sz="4000" i="1" dirty="0"/>
            </a:br>
            <a:endParaRPr lang="en-GB" sz="4000" i="1" dirty="0"/>
          </a:p>
        </p:txBody>
      </p:sp>
      <p:sp>
        <p:nvSpPr>
          <p:cNvPr id="24579" name="Rectangle 3"/>
          <p:cNvSpPr>
            <a:spLocks noGrp="1" noChangeArrowheads="1"/>
          </p:cNvSpPr>
          <p:nvPr>
            <p:ph idx="1"/>
          </p:nvPr>
        </p:nvSpPr>
        <p:spPr>
          <a:xfrm>
            <a:off x="457200" y="1371600"/>
            <a:ext cx="8001000" cy="4876800"/>
          </a:xfrm>
        </p:spPr>
        <p:txBody>
          <a:bodyPr>
            <a:normAutofit/>
          </a:bodyPr>
          <a:lstStyle/>
          <a:p>
            <a:pPr>
              <a:lnSpc>
                <a:spcPct val="90000"/>
              </a:lnSpc>
            </a:pPr>
            <a:r>
              <a:rPr lang="en-GB" sz="2800" b="1" i="1" dirty="0"/>
              <a:t>Zero Defects </a:t>
            </a:r>
            <a:endParaRPr lang="en-GB" sz="2800" b="1" dirty="0"/>
          </a:p>
          <a:p>
            <a:pPr lvl="1">
              <a:lnSpc>
                <a:spcPct val="90000"/>
              </a:lnSpc>
            </a:pPr>
            <a:r>
              <a:rPr lang="en-GB" sz="2400" i="1" dirty="0"/>
              <a:t>Implies that there is no tolerance for errors within the system. </a:t>
            </a:r>
            <a:endParaRPr lang="en-GB" sz="2400" dirty="0"/>
          </a:p>
          <a:p>
            <a:pPr lvl="1">
              <a:lnSpc>
                <a:spcPct val="90000"/>
              </a:lnSpc>
            </a:pPr>
            <a:r>
              <a:rPr lang="en-GB" sz="2400" i="1" dirty="0"/>
              <a:t>The goal of all processes is to avoid defects in the product or service. </a:t>
            </a:r>
            <a:endParaRPr lang="en-GB" sz="2400" dirty="0"/>
          </a:p>
          <a:p>
            <a:pPr lvl="1">
              <a:lnSpc>
                <a:spcPct val="90000"/>
              </a:lnSpc>
            </a:pPr>
            <a:r>
              <a:rPr lang="en-GB" sz="2400" i="1" dirty="0"/>
              <a:t>Similar to six sigma: almost zero defects </a:t>
            </a:r>
            <a:endParaRPr lang="en-GB" sz="2400" dirty="0"/>
          </a:p>
          <a:p>
            <a:pPr>
              <a:lnSpc>
                <a:spcPct val="90000"/>
              </a:lnSpc>
            </a:pPr>
            <a:r>
              <a:rPr lang="en-GB" sz="2800" b="1" i="1" dirty="0"/>
              <a:t>The Customer is the Next Person in the Process </a:t>
            </a:r>
            <a:endParaRPr lang="en-GB" sz="2800" b="1" dirty="0"/>
          </a:p>
          <a:p>
            <a:pPr lvl="1">
              <a:lnSpc>
                <a:spcPct val="90000"/>
              </a:lnSpc>
            </a:pPr>
            <a:r>
              <a:rPr lang="en-GB" sz="2400" i="1" dirty="0"/>
              <a:t>The internal organization has a system that ensures the product or service is transferred to the next person in the process in a complete and correct manner. </a:t>
            </a:r>
            <a:endParaRPr lang="en-GB" sz="2400" dirty="0"/>
          </a:p>
          <a:p>
            <a:pPr lvl="1">
              <a:lnSpc>
                <a:spcPct val="90000"/>
              </a:lnSpc>
            </a:pPr>
            <a:r>
              <a:rPr lang="en-GB" sz="2400" i="1" dirty="0"/>
              <a:t>The product or service being built is transferred to another internal party only after it meets all the specifications and all actions at the current work station. </a:t>
            </a:r>
            <a:endParaRPr lang="en-GB" sz="2400" dirty="0"/>
          </a:p>
          <a:p>
            <a:pPr lvl="1">
              <a:lnSpc>
                <a:spcPct val="90000"/>
              </a:lnSpc>
            </a:pPr>
            <a:r>
              <a:rPr lang="en-GB" sz="2400" i="1" dirty="0"/>
              <a:t>Avoids incorrectly assembled components and poor workmanship. </a:t>
            </a:r>
            <a:endParaRPr lang="en-GB" sz="2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21</a:t>
            </a:fld>
            <a:endParaRPr lang="en-US"/>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457200" y="1600200"/>
            <a:ext cx="7467600" cy="4953000"/>
          </a:xfrm>
        </p:spPr>
        <p:txBody>
          <a:bodyPr>
            <a:normAutofit/>
          </a:bodyPr>
          <a:lstStyle/>
          <a:p>
            <a:r>
              <a:rPr lang="en-US" b="1" dirty="0"/>
              <a:t>Quality does </a:t>
            </a:r>
            <a:r>
              <a:rPr lang="en-US" b="1" i="1" dirty="0"/>
              <a:t>not necessarily imply</a:t>
            </a:r>
            <a:r>
              <a:rPr lang="en-US" i="1" dirty="0"/>
              <a:t>: </a:t>
            </a:r>
          </a:p>
          <a:p>
            <a:pPr lvl="1"/>
            <a:r>
              <a:rPr lang="en-US" dirty="0"/>
              <a:t> Most expensive </a:t>
            </a:r>
          </a:p>
          <a:p>
            <a:pPr lvl="1"/>
            <a:r>
              <a:rPr lang="en-US" dirty="0"/>
              <a:t>Most sophisticated, most features </a:t>
            </a:r>
          </a:p>
          <a:p>
            <a:pPr lvl="1"/>
            <a:r>
              <a:rPr lang="en-US" dirty="0"/>
              <a:t> Most reliable </a:t>
            </a:r>
          </a:p>
          <a:p>
            <a:r>
              <a:rPr lang="en-US" b="1" dirty="0"/>
              <a:t>Good quality implies cost-effectiveness and fitness for a specific intended purpose</a:t>
            </a:r>
          </a:p>
          <a:p>
            <a:r>
              <a:rPr lang="en-US" b="1" i="1" dirty="0"/>
              <a:t>Quality is not the same as Grade </a:t>
            </a:r>
          </a:p>
          <a:p>
            <a:pPr lvl="1"/>
            <a:r>
              <a:rPr lang="en-US" i="1" dirty="0"/>
              <a:t>Grade is a rank or category of type of item e.g. grades of steel include categories such as stainless steels, tool steels, steels for pressure vessels, etc.</a:t>
            </a: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22</a:t>
            </a:fld>
            <a:endParaRPr lang="en-US"/>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dirty="0"/>
              <a:t>1.1.4. Myths on Quality Management</a:t>
            </a:r>
          </a:p>
        </p:txBody>
      </p:sp>
      <p:sp>
        <p:nvSpPr>
          <p:cNvPr id="3" name="Content Placeholder 2"/>
          <p:cNvSpPr>
            <a:spLocks noGrp="1"/>
          </p:cNvSpPr>
          <p:nvPr>
            <p:ph idx="1"/>
          </p:nvPr>
        </p:nvSpPr>
        <p:spPr/>
        <p:txBody>
          <a:bodyPr>
            <a:noAutofit/>
          </a:bodyPr>
          <a:lstStyle/>
          <a:p>
            <a:r>
              <a:rPr lang="en-US" sz="3600" dirty="0"/>
              <a:t>Myth is “</a:t>
            </a:r>
            <a:r>
              <a:rPr lang="en-US" sz="3600" b="1" dirty="0"/>
              <a:t>an unproved or false collective belief that is used to justify a social institution</a:t>
            </a:r>
            <a:r>
              <a:rPr lang="en-US" sz="3600" dirty="0"/>
              <a:t>”. </a:t>
            </a:r>
          </a:p>
          <a:p>
            <a:r>
              <a:rPr lang="en-US" sz="3600" dirty="0"/>
              <a:t>Why Talk about these? </a:t>
            </a:r>
          </a:p>
          <a:p>
            <a:pPr lvl="1"/>
            <a:r>
              <a:rPr lang="en-US" sz="3200" dirty="0"/>
              <a:t>Pride in Profession </a:t>
            </a:r>
          </a:p>
          <a:p>
            <a:pPr lvl="1"/>
            <a:r>
              <a:rPr lang="en-US" sz="3200" dirty="0"/>
              <a:t>Bring Clarity</a:t>
            </a:r>
          </a:p>
          <a:p>
            <a:pPr lvl="1"/>
            <a:r>
              <a:rPr lang="en-US" sz="3200" dirty="0"/>
              <a:t> Establish realistic goals/objectives</a:t>
            </a:r>
          </a:p>
          <a:p>
            <a:pPr lvl="1"/>
            <a:r>
              <a:rPr lang="en-US" sz="3200" dirty="0"/>
              <a:t> Don't waste your career</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23</a:t>
            </a:fld>
            <a:endParaRPr lang="en-US"/>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67600" cy="1143000"/>
          </a:xfrm>
        </p:spPr>
        <p:txBody>
          <a:bodyPr>
            <a:noAutofit/>
          </a:bodyPr>
          <a:lstStyle/>
          <a:p>
            <a:pPr lvl="0"/>
            <a:br>
              <a:rPr lang="en-US" sz="3200" dirty="0"/>
            </a:br>
            <a:r>
              <a:rPr lang="en-US" sz="3200" dirty="0"/>
              <a:t>1</a:t>
            </a:r>
            <a:r>
              <a:rPr lang="en-US" sz="3200" b="1" dirty="0"/>
              <a:t>. Quality management systems require excessive documentation and paperwork</a:t>
            </a:r>
            <a:br>
              <a:rPr lang="en-US" sz="3200" dirty="0"/>
            </a:br>
            <a:endParaRPr lang="en-US" sz="4000"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lvl="0">
              <a:buNone/>
            </a:pPr>
            <a:r>
              <a:rPr lang="en-US" b="1" dirty="0"/>
              <a:t>Is This True?</a:t>
            </a:r>
          </a:p>
          <a:p>
            <a:pPr lvl="0"/>
            <a:r>
              <a:rPr lang="en-US" sz="3600" dirty="0"/>
              <a:t>Many QMS failures come from organizations creating documents that do not add value. This is often because the organization incorrectly believes that the management system is all about documents and procedures.</a:t>
            </a:r>
          </a:p>
          <a:p>
            <a:pPr lvl="0"/>
            <a:r>
              <a:rPr lang="en-US" sz="3600" dirty="0"/>
              <a:t>QMS ISO 9001:2008, requires only six documented procedures, enough to provide transparency, structure, and confidence to the organization, its customers, and its employees. Beyond this, the number of documented procedures depends upon the organization’s size, types of activities, and operational needs</a:t>
            </a:r>
            <a:r>
              <a:rPr lang="en-US" dirty="0"/>
              <a:t>.</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24</a:t>
            </a:fld>
            <a:endParaRPr lang="en-US"/>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lvl="0"/>
            <a:r>
              <a:rPr lang="en-US" dirty="0"/>
              <a:t>Excessive documentation will, in fact, reduce the management system’s value to the organization and its customers and should be considered counterproductive.</a:t>
            </a:r>
          </a:p>
          <a:p>
            <a:pPr lvl="0"/>
            <a:r>
              <a:rPr lang="en-US" dirty="0"/>
              <a:t>An organization that adopts a QMS standard should proceed with a focus on results and practicality, not documents. The intent should be to add bottom- line value to the organization and its customers. The implemented management system should become part of the day-to-day operation of the organization.</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25</a:t>
            </a:fld>
            <a:endParaRPr lang="en-US"/>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600" dirty="0"/>
            </a:br>
            <a:br>
              <a:rPr lang="en-US" sz="3600" dirty="0"/>
            </a:br>
            <a:r>
              <a:rPr lang="en-US" sz="3100" dirty="0"/>
              <a:t>2. QMS don’t add value but  it is only for customers want to have one</a:t>
            </a:r>
            <a:br>
              <a:rPr lang="en-US" dirty="0"/>
            </a:b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t>Is This True?</a:t>
            </a:r>
          </a:p>
          <a:p>
            <a:pPr lvl="0"/>
            <a:r>
              <a:rPr lang="en-US" dirty="0"/>
              <a:t>Organizations that are not achieving value from their management systems may not be clear on their true purpose and may be just going through the motions.</a:t>
            </a:r>
          </a:p>
          <a:p>
            <a:pPr lvl="0"/>
            <a:r>
              <a:rPr lang="en-US" dirty="0"/>
              <a:t>Management systems provide bottom-line cost savings and improved profitability and performance through embedded preventive practices.</a:t>
            </a:r>
            <a:endParaRPr lang="en-US" dirty="0">
              <a:sym typeface="Symbol"/>
            </a:endParaRPr>
          </a:p>
          <a:p>
            <a:pPr lvl="0"/>
            <a:r>
              <a:rPr lang="en-US" dirty="0"/>
              <a:t>Organizations of any size performing activities of any kind that are considering adopting a management system standard can expect to see increased value to customers and greater return on investment through appropriate discipline and communication.</a:t>
            </a:r>
          </a:p>
          <a:p>
            <a:pPr>
              <a:buNone/>
            </a:pPr>
            <a:endParaRPr lang="en-US" b="1"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26</a:t>
            </a:fld>
            <a:endParaRPr lang="en-US"/>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br>
              <a:rPr lang="en-US" dirty="0"/>
            </a:br>
            <a:r>
              <a:rPr lang="en-US" sz="3600" b="1" dirty="0"/>
              <a:t>3. Management systems are a net cost to my organization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b="1" dirty="0">
                <a:hlinkClick r:id="rId2" tooltip="Is This True?&#10; "/>
              </a:rPr>
              <a:t> </a:t>
            </a:r>
            <a:r>
              <a:rPr lang="en-US" b="1" dirty="0"/>
              <a:t>Is This True?</a:t>
            </a:r>
          </a:p>
          <a:p>
            <a:pPr lvl="0"/>
            <a:r>
              <a:rPr lang="en-US" dirty="0"/>
              <a:t>Excessive costs associated with management systems often come from an organization’s failure to take ownership of the completed management system. This is particularly true if there is a lack of ownership on the part of top management.</a:t>
            </a:r>
          </a:p>
          <a:p>
            <a:pPr lvl="0"/>
            <a:r>
              <a:rPr lang="en-US" dirty="0"/>
              <a:t>If you create a system that you are unwilling to work with on a daily basis, it will provide little or no value, and, in fact, may be a net cost to the organization.</a:t>
            </a:r>
          </a:p>
          <a:p>
            <a:pPr lvl="0"/>
            <a:r>
              <a:rPr lang="en-US" dirty="0"/>
              <a:t>Preventing a problem is less expensive—and in many cases much less expensive—than dealing with the consequences after a problem occurs.</a:t>
            </a:r>
          </a:p>
          <a:p>
            <a:pPr lvl="0"/>
            <a:r>
              <a:rPr lang="en-US" dirty="0"/>
              <a:t>If an organization implements a management system standard and its net cost increases, the organization needs to examine and reconsider its approach to implementing the management system.</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27</a:t>
            </a:fld>
            <a:endParaRPr lang="en-US"/>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600" dirty="0"/>
            </a:br>
            <a:r>
              <a:rPr lang="en-US" sz="3100" dirty="0"/>
              <a:t>4. Management system standards do not allow my organization to be flexible and innovative</a:t>
            </a:r>
            <a:br>
              <a:rPr lang="en-US" sz="3600" dirty="0"/>
            </a:b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dirty="0"/>
              <a:t>Is This True?</a:t>
            </a:r>
          </a:p>
          <a:p>
            <a:pPr lvl="0"/>
            <a:r>
              <a:rPr lang="en-US" dirty="0"/>
              <a:t>Management systems are written in a way that serves any organization. If an organization has an inflexible management system that ties the organizations hands, it is because the management system was created that way.</a:t>
            </a:r>
          </a:p>
          <a:p>
            <a:pPr lvl="0"/>
            <a:r>
              <a:rPr lang="en-US" dirty="0"/>
              <a:t>Careful decisions are required to balance the need for discipline and structure on one hand and the need for flexibility on the other.</a:t>
            </a:r>
          </a:p>
          <a:p>
            <a:pPr lvl="0"/>
            <a:r>
              <a:rPr lang="en-US" dirty="0"/>
              <a:t>During management system implementation, the organization will need to make decisions that allow it to remain flexible where flexibility is important, while at the same time providing enough structure to ensure good discipline where discipline is needed.</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28</a:t>
            </a:fld>
            <a:endParaRPr lang="en-US"/>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pPr lvl="0" algn="l"/>
            <a:br>
              <a:rPr lang="en-US" sz="3600" dirty="0"/>
            </a:br>
            <a:r>
              <a:rPr lang="en-US" sz="3100" b="1" dirty="0"/>
              <a:t>5. Management systems don’t help my business; in fact, they distract my organization from its core activities</a:t>
            </a:r>
            <a:br>
              <a:rPr lang="en-US" sz="3600" dirty="0"/>
            </a:br>
            <a:endParaRPr lang="en-US" dirty="0"/>
          </a:p>
        </p:txBody>
      </p:sp>
      <p:sp>
        <p:nvSpPr>
          <p:cNvPr id="3" name="Content Placeholder 2"/>
          <p:cNvSpPr>
            <a:spLocks noGrp="1"/>
          </p:cNvSpPr>
          <p:nvPr>
            <p:ph idx="1"/>
          </p:nvPr>
        </p:nvSpPr>
        <p:spPr>
          <a:xfrm>
            <a:off x="457200" y="1828800"/>
            <a:ext cx="8229600" cy="4724400"/>
          </a:xfrm>
        </p:spPr>
        <p:txBody>
          <a:bodyPr>
            <a:normAutofit fontScale="92500" lnSpcReduction="20000"/>
          </a:bodyPr>
          <a:lstStyle/>
          <a:p>
            <a:pPr lvl="0">
              <a:buNone/>
            </a:pPr>
            <a:r>
              <a:rPr lang="en-US" b="1" dirty="0"/>
              <a:t>Is This True?</a:t>
            </a:r>
          </a:p>
          <a:p>
            <a:pPr lvl="0"/>
            <a:r>
              <a:rPr lang="en-US" dirty="0"/>
              <a:t>This myth will almost certainly come true for organizations that use a plug-and-play approach to implementing a management system, instead of making sure documents and practices fit their businesses.</a:t>
            </a:r>
          </a:p>
          <a:p>
            <a:pPr lvl="0"/>
            <a:r>
              <a:rPr lang="en-US" dirty="0"/>
              <a:t>Organizations can avoid this problem by adopting management system standards and implementing them in a manner that fulfills its needs and the needs of its customers and stakeholders.</a:t>
            </a:r>
          </a:p>
          <a:p>
            <a:pPr lvl="0"/>
            <a:r>
              <a:rPr lang="en-US" dirty="0"/>
              <a:t>Organizations that recognize this and live by their management systems on a daily basis will achieve benefits that greatly exceed any cost or effort.</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29</a:t>
            </a:fld>
            <a:endParaRPr 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IE" dirty="0"/>
              <a:t>Quality Management Processes</a:t>
            </a:r>
            <a:endParaRPr lang="en-GB" dirty="0"/>
          </a:p>
        </p:txBody>
      </p:sp>
      <p:sp>
        <p:nvSpPr>
          <p:cNvPr id="3075" name="Rectangle 3"/>
          <p:cNvSpPr>
            <a:spLocks noGrp="1" noChangeArrowheads="1"/>
          </p:cNvSpPr>
          <p:nvPr>
            <p:ph idx="1"/>
          </p:nvPr>
        </p:nvSpPr>
        <p:spPr/>
        <p:txBody>
          <a:bodyPr/>
          <a:lstStyle/>
          <a:p>
            <a:r>
              <a:rPr lang="en-IE" dirty="0"/>
              <a:t>Quality Planning </a:t>
            </a:r>
          </a:p>
          <a:p>
            <a:r>
              <a:rPr lang="en-IE" dirty="0"/>
              <a:t>Quality Assurance</a:t>
            </a:r>
          </a:p>
          <a:p>
            <a:r>
              <a:rPr lang="en-IE" dirty="0"/>
              <a:t>Quality Control</a:t>
            </a:r>
          </a:p>
          <a:p>
            <a:pPr>
              <a:buFontTx/>
              <a:buNone/>
            </a:pPr>
            <a:endParaRPr lang="en-GB"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a:t>
            </a:fld>
            <a:endParaRPr lang="en-US"/>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sz="3600" b="1" dirty="0"/>
              <a:t>6. Management system standards do not guarantee product quality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t>Is This True?</a:t>
            </a:r>
          </a:p>
          <a:p>
            <a:pPr lvl="0"/>
            <a:r>
              <a:rPr lang="en-US" dirty="0"/>
              <a:t>Nothing can absolutely guarantee product quality. However, management systems can go a long way toward preventing problems from occurring in the first place, thus providing dramatic improvements in results while reducing costs.</a:t>
            </a:r>
          </a:p>
          <a:p>
            <a:pPr lvl="0"/>
            <a:r>
              <a:rPr lang="en-US" dirty="0"/>
              <a:t>While management systems do not assure absolute results, the preventive steps embedded in management systems will dramatically increase the likelihood of consistent product and overall business success.</a:t>
            </a:r>
          </a:p>
          <a:p>
            <a:pPr>
              <a:buNone/>
            </a:pPr>
            <a:endParaRPr lang="en-US"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30</a:t>
            </a:fld>
            <a:endParaRPr lang="en-US"/>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3600" b="1" dirty="0"/>
              <a:t>1.2. What is Project Quality Management?</a:t>
            </a:r>
          </a:p>
        </p:txBody>
      </p:sp>
      <p:sp>
        <p:nvSpPr>
          <p:cNvPr id="26627" name="Content Placeholder 2"/>
          <p:cNvSpPr>
            <a:spLocks noGrp="1"/>
          </p:cNvSpPr>
          <p:nvPr>
            <p:ph idx="1"/>
          </p:nvPr>
        </p:nvSpPr>
        <p:spPr/>
        <p:txBody>
          <a:bodyPr/>
          <a:lstStyle/>
          <a:p>
            <a:pPr algn="just" eaLnBrk="1" hangingPunct="1"/>
            <a:r>
              <a:rPr lang="en-US" sz="3600" dirty="0"/>
              <a:t>Quality management, from the point of view of project, will </a:t>
            </a:r>
            <a:r>
              <a:rPr lang="en-US" sz="4000" dirty="0"/>
              <a:t>have</a:t>
            </a:r>
            <a:r>
              <a:rPr lang="en-US" sz="3600" dirty="0"/>
              <a:t> another dimension of the definition that comes from various stakeholders and sources.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31</a:t>
            </a:fld>
            <a:endParaRPr lang="en-US"/>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pPr eaLnBrk="1" hangingPunct="1"/>
            <a:r>
              <a:rPr lang="en-US" sz="3600"/>
              <a:t>1.2.1.</a:t>
            </a:r>
            <a:r>
              <a:rPr lang="en-US" sz="3600" b="1"/>
              <a:t> Identifying quality standards</a:t>
            </a:r>
            <a:r>
              <a:rPr lang="en-US" sz="3600"/>
              <a:t> </a:t>
            </a:r>
          </a:p>
        </p:txBody>
      </p:sp>
      <p:sp>
        <p:nvSpPr>
          <p:cNvPr id="3" name="Content Placeholder 2"/>
          <p:cNvSpPr>
            <a:spLocks noGrp="1"/>
          </p:cNvSpPr>
          <p:nvPr>
            <p:ph idx="1"/>
          </p:nvPr>
        </p:nvSpPr>
        <p:spPr/>
        <p:txBody>
          <a:bodyPr>
            <a:normAutofit fontScale="92500" lnSpcReduction="10000"/>
          </a:bodyPr>
          <a:lstStyle/>
          <a:p>
            <a:pPr algn="just" eaLnBrk="1" hangingPunct="1">
              <a:defRPr/>
            </a:pPr>
            <a:r>
              <a:rPr lang="en-US" b="1" dirty="0"/>
              <a:t>Identifying quality standards is</a:t>
            </a:r>
            <a:r>
              <a:rPr lang="en-US" dirty="0"/>
              <a:t>  a key component of quality definition that will help identify the key characteristics that will govern project activities and ensure the beneficiaries and donor will accept the project outcomes. </a:t>
            </a:r>
          </a:p>
          <a:p>
            <a:pPr algn="just" eaLnBrk="1" hangingPunct="1">
              <a:defRPr/>
            </a:pPr>
            <a:r>
              <a:rPr lang="en-US" dirty="0"/>
              <a:t>Quality management implies the ability to anticipate situations and prepare actions that will help bring the desired outcomes. </a:t>
            </a:r>
          </a:p>
          <a:p>
            <a:pPr algn="just" eaLnBrk="1" hangingPunct="1">
              <a:defRPr/>
            </a:pPr>
            <a:r>
              <a:rPr lang="en-US" dirty="0"/>
              <a:t>The goal is the prevention of defects through the creation of actions that will ensure that the project team understands what is defined as quality. </a:t>
            </a:r>
          </a:p>
          <a:p>
            <a:pPr eaLnBrk="1" hangingPunct="1">
              <a:defRPr/>
            </a:pPr>
            <a:endParaRPr lang="en-US" dirty="0"/>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32</a:t>
            </a:fld>
            <a:endParaRPr lang="en-US"/>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25"/>
          </a:xfrm>
        </p:spPr>
        <p:txBody>
          <a:bodyPr>
            <a:normAutofit fontScale="90000"/>
          </a:bodyPr>
          <a:lstStyle/>
          <a:p>
            <a:pPr eaLnBrk="1" hangingPunct="1">
              <a:defRPr/>
            </a:pPr>
            <a:br>
              <a:rPr lang="en-US" b="1" dirty="0"/>
            </a:br>
            <a:r>
              <a:rPr lang="en-US" sz="3100" b="1" dirty="0"/>
              <a:t>1.2.2. Sources of Quality Definition in Projects</a:t>
            </a:r>
            <a:br>
              <a:rPr lang="en-US" dirty="0"/>
            </a:br>
            <a:endParaRPr lang="en-US" dirty="0"/>
          </a:p>
        </p:txBody>
      </p:sp>
      <p:sp>
        <p:nvSpPr>
          <p:cNvPr id="3" name="Content Placeholder 2"/>
          <p:cNvSpPr>
            <a:spLocks noGrp="1"/>
          </p:cNvSpPr>
          <p:nvPr>
            <p:ph idx="1"/>
          </p:nvPr>
        </p:nvSpPr>
        <p:spPr>
          <a:xfrm>
            <a:off x="457200" y="1214438"/>
            <a:ext cx="8229600" cy="5262562"/>
          </a:xfrm>
        </p:spPr>
        <p:txBody>
          <a:bodyPr>
            <a:normAutofit/>
          </a:bodyPr>
          <a:lstStyle/>
          <a:p>
            <a:pPr eaLnBrk="1" hangingPunct="1">
              <a:buFontTx/>
              <a:buNone/>
              <a:defRPr/>
            </a:pPr>
            <a:r>
              <a:rPr lang="en-US" b="1" dirty="0"/>
              <a:t>1. Donors</a:t>
            </a:r>
          </a:p>
          <a:p>
            <a:pPr lvl="1" algn="just" eaLnBrk="1" hangingPunct="1">
              <a:defRPr/>
            </a:pPr>
            <a:r>
              <a:rPr lang="en-US" dirty="0"/>
              <a:t>One source for definition of quality comes from the </a:t>
            </a:r>
            <a:r>
              <a:rPr lang="en-US" b="1" dirty="0"/>
              <a:t>donor</a:t>
            </a:r>
            <a:r>
              <a:rPr lang="en-US" dirty="0"/>
              <a:t>; </a:t>
            </a:r>
          </a:p>
          <a:p>
            <a:pPr lvl="1" algn="just" eaLnBrk="1" hangingPunct="1">
              <a:defRPr/>
            </a:pPr>
            <a:r>
              <a:rPr lang="en-US" dirty="0"/>
              <a:t>The project must establish conversations with the donor to be familiar with and come to a common understanding of what the donor defines as quality. </a:t>
            </a:r>
          </a:p>
          <a:p>
            <a:pPr lvl="1" algn="just" eaLnBrk="1" hangingPunct="1">
              <a:defRPr/>
            </a:pPr>
            <a:r>
              <a:rPr lang="en-US" dirty="0"/>
              <a:t>The donor may have certain standards of what is expected from the project, and how the project delivers the expected benefits to the beneficiaries. </a:t>
            </a:r>
          </a:p>
          <a:p>
            <a:pPr lvl="1" algn="just" eaLnBrk="1" hangingPunct="1">
              <a:defRPr/>
            </a:pPr>
            <a:r>
              <a:rPr lang="en-US" dirty="0"/>
              <a:t>This is in line with the project’s ultimate objective that the project outcomes have the ability to satisfy the stated or implied needs.</a:t>
            </a:r>
          </a:p>
          <a:p>
            <a:pPr eaLnBrk="1" hangingPunct="1">
              <a:buFontTx/>
              <a:buNone/>
              <a:defRPr/>
            </a:pPr>
            <a:endParaRPr lang="en-US" dirty="0"/>
          </a:p>
          <a:p>
            <a:pPr eaLnBrk="1" hangingPunct="1">
              <a:buFontTx/>
              <a:buNone/>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33</a:t>
            </a:fld>
            <a:endParaRPr lang="en-US"/>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eaLnBrk="1" hangingPunct="1">
              <a:buFontTx/>
              <a:buNone/>
              <a:defRPr/>
            </a:pPr>
            <a:r>
              <a:rPr lang="en-US" b="1" dirty="0"/>
              <a:t>2. Beneficiary</a:t>
            </a:r>
          </a:p>
          <a:p>
            <a:pPr lvl="1" eaLnBrk="1" hangingPunct="1">
              <a:defRPr/>
            </a:pPr>
            <a:r>
              <a:rPr lang="en-US" dirty="0"/>
              <a:t>Another source for quality definition comes from the </a:t>
            </a:r>
            <a:r>
              <a:rPr lang="en-US" b="1" dirty="0"/>
              <a:t>beneficiaries;</a:t>
            </a:r>
          </a:p>
          <a:p>
            <a:pPr lvl="1" algn="just" eaLnBrk="1" hangingPunct="1">
              <a:defRPr/>
            </a:pPr>
            <a:r>
              <a:rPr lang="en-US" dirty="0"/>
              <a:t>The project team must be able to understand how the beneficiaries define quality from their perspective, a perspective that is more focused on fitness for use, the project outcomes must be relevant to the current needs of the beneficiaries and must result in improvements to their lives. </a:t>
            </a:r>
          </a:p>
          <a:p>
            <a:pPr lvl="1" eaLnBrk="1" hangingPunct="1">
              <a:defRPr/>
            </a:pPr>
            <a:r>
              <a:rPr lang="en-US" dirty="0"/>
              <a:t>The project team can create, as part of the baseline data collection, questions that seek to understand how the beneficiaries define the project will meet their needs, and a question that also helps define what project success looks like from the perspective of a beneficiary.</a:t>
            </a:r>
          </a:p>
          <a:p>
            <a:pPr eaLnBrk="1" hangingPunct="1">
              <a:defRPr/>
            </a:pPr>
            <a:endParaRPr lang="en-US" dirty="0"/>
          </a:p>
          <a:p>
            <a:pPr eaLnBrk="1" hangingPunct="1">
              <a:defRPr/>
            </a:pPr>
            <a:endParaRPr lang="en-US" dirty="0"/>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34</a:t>
            </a:fld>
            <a:endParaRPr lang="en-US"/>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eaLnBrk="1" hangingPunct="1">
              <a:buFontTx/>
              <a:buNone/>
              <a:defRPr/>
            </a:pPr>
            <a:r>
              <a:rPr lang="en-US" sz="3600" b="1" dirty="0"/>
              <a:t>3. The Organization</a:t>
            </a:r>
          </a:p>
          <a:p>
            <a:pPr lvl="1" algn="just" eaLnBrk="1" hangingPunct="1">
              <a:defRPr/>
            </a:pPr>
            <a:r>
              <a:rPr lang="en-US" sz="3200" dirty="0"/>
              <a:t>The development</a:t>
            </a:r>
            <a:r>
              <a:rPr lang="en-US" sz="3200" b="1" dirty="0"/>
              <a:t> organization</a:t>
            </a:r>
            <a:r>
              <a:rPr lang="en-US" sz="3200" dirty="0"/>
              <a:t> may have its own quality standards that can reflect technical and managerial nature of the project. </a:t>
            </a:r>
          </a:p>
          <a:p>
            <a:pPr lvl="1" algn="just" eaLnBrk="1" hangingPunct="1">
              <a:defRPr/>
            </a:pPr>
            <a:r>
              <a:rPr lang="en-US" sz="3200" dirty="0"/>
              <a:t>The organization may require from the project timely and accurate delivery of project information needed for decision making, or compliance to international or locally recognized quality standards that define specific technical areas of the project, this is quite often in health, water and nutrition projects</a:t>
            </a:r>
            <a:r>
              <a:rPr lang="en-US" dirty="0"/>
              <a:t>.</a:t>
            </a:r>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35</a:t>
            </a:fld>
            <a:endParaRPr lang="en-US"/>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eaLnBrk="1" hangingPunct="1">
              <a:buFontTx/>
              <a:buNone/>
              <a:defRPr/>
            </a:pPr>
            <a:r>
              <a:rPr lang="en-US" b="1" dirty="0"/>
              <a:t>4.International standard(Sphere Standard) </a:t>
            </a:r>
          </a:p>
          <a:p>
            <a:pPr lvl="1" algn="just" eaLnBrk="1" hangingPunct="1">
              <a:defRPr/>
            </a:pPr>
            <a:r>
              <a:rPr lang="en-US" sz="3200" dirty="0"/>
              <a:t>A </a:t>
            </a:r>
            <a:r>
              <a:rPr lang="en-US" sz="3200" b="1" dirty="0"/>
              <a:t>worldwide recognized standard</a:t>
            </a:r>
            <a:r>
              <a:rPr lang="en-US" sz="3200" dirty="0"/>
              <a:t> for project is the </a:t>
            </a:r>
            <a:r>
              <a:rPr lang="en-US" sz="3200" b="1" dirty="0"/>
              <a:t>Sphere Standard (www.sphereproject.org), </a:t>
            </a:r>
            <a:r>
              <a:rPr lang="en-US" sz="3200" dirty="0"/>
              <a:t>used for emergency projects whose aim is to improve the quality of assistance provided to people affected by disasters. </a:t>
            </a:r>
          </a:p>
          <a:p>
            <a:pPr lvl="1" algn="just" eaLnBrk="1" hangingPunct="1">
              <a:defRPr/>
            </a:pPr>
            <a:r>
              <a:rPr lang="en-US" sz="3200" dirty="0"/>
              <a:t>This guideline defines the minimum standards for water, sanitation, health, shelter, food security, nutrition, shelter and settlement.</a:t>
            </a:r>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36</a:t>
            </a:fld>
            <a:endParaRPr lang="en-US"/>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eaLnBrk="1" hangingPunct="1">
              <a:defRPr/>
            </a:pPr>
            <a:br>
              <a:rPr lang="en-US" b="1" dirty="0">
                <a:latin typeface="Agency FB" pitchFamily="34" charset="0"/>
              </a:rPr>
            </a:br>
            <a:r>
              <a:rPr lang="en-US" sz="3100" b="1" dirty="0">
                <a:latin typeface="+mn-lt"/>
                <a:ea typeface="+mn-ea"/>
                <a:cs typeface="+mn-cs"/>
              </a:rPr>
              <a:t>1.2.3. Definition of Quality in projects</a:t>
            </a:r>
            <a:br>
              <a:rPr lang="en-US" dirty="0">
                <a:latin typeface="Agency FB" pitchFamily="34" charset="0"/>
              </a:rPr>
            </a:b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eaLnBrk="1" hangingPunct="1">
              <a:defRPr/>
            </a:pPr>
            <a:r>
              <a:rPr lang="en-US" dirty="0"/>
              <a:t>The project manager and the team must identify what quality standards will be used in the project, it will look at what the donor, beneficiaries, the organization and other key stakeholders to come up with a good definition of quality.</a:t>
            </a:r>
          </a:p>
          <a:p>
            <a:pPr algn="just" eaLnBrk="1" hangingPunct="1">
              <a:defRPr/>
            </a:pPr>
            <a:r>
              <a:rPr lang="en-US" dirty="0"/>
              <a:t>In some instances the organization or the area of specialization of the project (health, water or education) may have some standard definitions of quality that can be used by the project. </a:t>
            </a:r>
          </a:p>
          <a:p>
            <a:pPr eaLnBrk="1" hangingPunct="1">
              <a:defRPr/>
            </a:pPr>
            <a:r>
              <a:rPr lang="en-US" dirty="0"/>
              <a:t>Quality has been defined as "</a:t>
            </a:r>
            <a:r>
              <a:rPr lang="en-US" b="1" dirty="0"/>
              <a:t>the totality of characteristics of an entity that bear on its ability to satisfy stated or implied needs.”</a:t>
            </a:r>
            <a:r>
              <a:rPr lang="en-US" dirty="0"/>
              <a:t>The stated and implied quality needs are the inputs used in defining project requirements from the donor and the beneficiaries.</a:t>
            </a:r>
          </a:p>
          <a:p>
            <a:pPr eaLnBrk="1" hangingPunct="1">
              <a:defRPr/>
            </a:pPr>
            <a:endParaRPr lang="en-US" dirty="0">
              <a:latin typeface="Addis98" pitchFamily="2" charset="0"/>
            </a:endParaRP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37</a:t>
            </a:fld>
            <a:endParaRPr lang="en-US"/>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Quality definition</a:t>
            </a:r>
          </a:p>
        </p:txBody>
      </p:sp>
      <p:sp>
        <p:nvSpPr>
          <p:cNvPr id="3" name="Content Placeholder 2"/>
          <p:cNvSpPr>
            <a:spLocks noGrp="1"/>
          </p:cNvSpPr>
          <p:nvPr>
            <p:ph idx="1"/>
          </p:nvPr>
        </p:nvSpPr>
        <p:spPr/>
        <p:txBody>
          <a:bodyPr/>
          <a:lstStyle/>
          <a:p>
            <a:pPr algn="just"/>
            <a:r>
              <a:rPr lang="en-US" b="1" dirty="0"/>
              <a:t>A subset of project management that includes the processes and activities of the performing organization that determine quality policies, objectives, and responsibilities so that the project will satisfy the needs for which it was undertaken.</a:t>
            </a: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38</a:t>
            </a:fld>
            <a:endParaRPr lang="en-US"/>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eaLnBrk="1" hangingPunct="1">
              <a:defRPr/>
            </a:pPr>
            <a:r>
              <a:rPr lang="en-US" dirty="0"/>
              <a:t> It is also defined as the “</a:t>
            </a:r>
            <a:r>
              <a:rPr lang="en-US" b="1" dirty="0"/>
              <a:t>Conformance to requirements or fitness for use”</a:t>
            </a:r>
            <a:r>
              <a:rPr lang="en-US" dirty="0"/>
              <a:t>; which means that the product or services must meet the intended objectives of the project and have a value to the donor and beneficiaries and that the beneficiaries can use the material or service as it was originally intended. </a:t>
            </a:r>
          </a:p>
          <a:p>
            <a:pPr eaLnBrk="1" hangingPunct="1">
              <a:defRPr/>
            </a:pPr>
            <a:r>
              <a:rPr lang="en-US" dirty="0"/>
              <a:t>The central focus of quality management is </a:t>
            </a:r>
            <a:r>
              <a:rPr lang="en-US" b="1" dirty="0"/>
              <a:t>meeting or exceeding stakeholder’s expectations </a:t>
            </a:r>
            <a:r>
              <a:rPr lang="en-US" dirty="0"/>
              <a:t>and conforming to the project design and specifications. </a:t>
            </a:r>
          </a:p>
          <a:p>
            <a:pPr eaLnBrk="1" hangingPunct="1">
              <a:buFontTx/>
              <a:buNone/>
              <a:defRPr/>
            </a:pPr>
            <a:endParaRPr lang="en-US" dirty="0"/>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39</a:t>
            </a:fld>
            <a:endParaRPr lang="en-US"/>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IE"/>
              <a:t>Quality Planning</a:t>
            </a:r>
            <a:endParaRPr lang="en-GB"/>
          </a:p>
        </p:txBody>
      </p:sp>
      <p:sp>
        <p:nvSpPr>
          <p:cNvPr id="4099" name="Rectangle 3"/>
          <p:cNvSpPr>
            <a:spLocks noGrp="1" noChangeArrowheads="1"/>
          </p:cNvSpPr>
          <p:nvPr>
            <p:ph idx="1"/>
          </p:nvPr>
        </p:nvSpPr>
        <p:spPr/>
        <p:txBody>
          <a:bodyPr>
            <a:normAutofit/>
          </a:bodyPr>
          <a:lstStyle/>
          <a:p>
            <a:pPr>
              <a:lnSpc>
                <a:spcPct val="90000"/>
              </a:lnSpc>
            </a:pPr>
            <a:r>
              <a:rPr lang="en-GB" dirty="0"/>
              <a:t>The process of identifying which quality standards are relevant to the project and determining how to satisfy them. </a:t>
            </a:r>
          </a:p>
          <a:p>
            <a:pPr lvl="1" algn="just">
              <a:lnSpc>
                <a:spcPct val="90000"/>
              </a:lnSpc>
            </a:pPr>
            <a:r>
              <a:rPr lang="en-GB" b="1" i="1" dirty="0"/>
              <a:t>Input includes</a:t>
            </a:r>
            <a:r>
              <a:rPr lang="en-GB" i="1" dirty="0"/>
              <a:t>: Quality policy, scope statement, product description, standards and regulations, and other process Output. </a:t>
            </a:r>
            <a:endParaRPr lang="en-GB" dirty="0"/>
          </a:p>
          <a:p>
            <a:pPr lvl="1">
              <a:lnSpc>
                <a:spcPct val="90000"/>
              </a:lnSpc>
            </a:pPr>
            <a:r>
              <a:rPr lang="en-GB" b="1" i="1" dirty="0"/>
              <a:t>Methods used</a:t>
            </a:r>
            <a:r>
              <a:rPr lang="en-GB" i="1" dirty="0"/>
              <a:t>: benefit / cost analysis, benchmarking, flowcharting, and design of experiments </a:t>
            </a:r>
            <a:endParaRPr lang="en-GB" dirty="0"/>
          </a:p>
          <a:p>
            <a:pPr lvl="1">
              <a:lnSpc>
                <a:spcPct val="90000"/>
              </a:lnSpc>
            </a:pPr>
            <a:r>
              <a:rPr lang="en-GB" b="1" i="1" dirty="0"/>
              <a:t>Output includes</a:t>
            </a:r>
            <a:r>
              <a:rPr lang="en-GB" i="1" dirty="0"/>
              <a:t>: Quality Management Plan, operational definitions, checklists, and Input to other processes. </a:t>
            </a:r>
            <a:br>
              <a:rPr lang="en-GB" sz="2000" i="1" dirty="0"/>
            </a:br>
            <a:endParaRPr lang="en-GB" sz="2000" dirty="0"/>
          </a:p>
          <a:p>
            <a:pPr>
              <a:lnSpc>
                <a:spcPct val="90000"/>
              </a:lnSpc>
            </a:pPr>
            <a:endParaRPr lang="en-GB" sz="2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a:t>
            </a:fld>
            <a:endParaRPr lang="en-US"/>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10000"/>
          </a:bodyPr>
          <a:lstStyle/>
          <a:p>
            <a:pPr algn="just" eaLnBrk="1" hangingPunct="1">
              <a:defRPr/>
            </a:pPr>
            <a:r>
              <a:rPr lang="en-US" dirty="0"/>
              <a:t>The </a:t>
            </a:r>
            <a:r>
              <a:rPr lang="en-US" b="1" dirty="0"/>
              <a:t>ultimate judge for quality is the beneficiary, </a:t>
            </a:r>
            <a:r>
              <a:rPr lang="en-US" dirty="0"/>
              <a:t>and represents how close the project outputs and deliverables come to meeting the beneficiaries’ requirements and expectations. </a:t>
            </a:r>
          </a:p>
          <a:p>
            <a:pPr algn="just" eaLnBrk="1" hangingPunct="1">
              <a:defRPr/>
            </a:pPr>
            <a:r>
              <a:rPr lang="en-US" dirty="0"/>
              <a:t>How a beneficiary defines quality may be completely subjective, but there are many ways to make quality objective; </a:t>
            </a:r>
            <a:r>
              <a:rPr lang="en-US" i="1" dirty="0"/>
              <a:t>by defining the individual characteristics and determine one or more metrics that can be collected to mirror the characteristic. </a:t>
            </a:r>
            <a:r>
              <a:rPr lang="en-US" dirty="0"/>
              <a:t>For instance, one of the features of a quality product may be that it has a minimum amount of errors. This characteristic can be measured by counting errors and defects after the product is used.</a:t>
            </a:r>
          </a:p>
          <a:p>
            <a:pPr algn="just" eaLnBrk="1" hangingPunct="1">
              <a:defRPr/>
            </a:pPr>
            <a:r>
              <a:rPr lang="en-US" dirty="0"/>
              <a:t>Therefore:</a:t>
            </a:r>
          </a:p>
          <a:p>
            <a:pPr lvl="1" algn="just" eaLnBrk="1" hangingPunct="1">
              <a:defRPr/>
            </a:pPr>
            <a:r>
              <a:rPr lang="en-US" dirty="0"/>
              <a:t>Quality management is not an event - it is a process, a consistently high quality product or service cannot be produced by a defective process. </a:t>
            </a:r>
          </a:p>
          <a:p>
            <a:pPr lvl="1" algn="just" eaLnBrk="1" hangingPunct="1">
              <a:defRPr/>
            </a:pPr>
            <a:r>
              <a:rPr lang="en-US" dirty="0"/>
              <a:t>Quality management is a repetitive cycle of measuring quality, updating processes, measuring, updating processes until the desired quality is achieved. </a:t>
            </a:r>
          </a:p>
          <a:p>
            <a:pPr eaLnBrk="1" hangingPunct="1">
              <a:defRPr/>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40</a:t>
            </a:fld>
            <a:endParaRPr lang="en-US"/>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br>
              <a:rPr lang="en-GB" sz="3200" b="1" i="1"/>
            </a:br>
            <a:r>
              <a:rPr lang="en-GB" sz="3200" b="1" i="1"/>
              <a:t>1.3. Project Characteristics/Attributes that bear on quality </a:t>
            </a:r>
            <a:br>
              <a:rPr lang="en-GB" sz="4000" i="1"/>
            </a:br>
            <a:endParaRPr lang="en-GB" sz="4000" i="1"/>
          </a:p>
        </p:txBody>
      </p:sp>
      <p:sp>
        <p:nvSpPr>
          <p:cNvPr id="35843" name="Rectangle 3"/>
          <p:cNvSpPr>
            <a:spLocks noGrp="1" noChangeArrowheads="1"/>
          </p:cNvSpPr>
          <p:nvPr>
            <p:ph idx="1"/>
          </p:nvPr>
        </p:nvSpPr>
        <p:spPr/>
        <p:txBody>
          <a:bodyPr>
            <a:normAutofit/>
          </a:bodyPr>
          <a:lstStyle/>
          <a:p>
            <a:pPr eaLnBrk="1" hangingPunct="1">
              <a:lnSpc>
                <a:spcPct val="90000"/>
              </a:lnSpc>
              <a:buFontTx/>
              <a:buNone/>
            </a:pPr>
            <a:r>
              <a:rPr lang="en-GB" sz="2400" b="1" i="1"/>
              <a:t>1.3.1. Manufacturing attributes of Quality</a:t>
            </a:r>
          </a:p>
          <a:p>
            <a:pPr eaLnBrk="1" hangingPunct="1">
              <a:lnSpc>
                <a:spcPct val="90000"/>
              </a:lnSpc>
              <a:buFontTx/>
              <a:buNone/>
            </a:pPr>
            <a:r>
              <a:rPr lang="en-GB" sz="2400" b="1" i="1"/>
              <a:t>1. Producibility</a:t>
            </a:r>
            <a:r>
              <a:rPr lang="en-GB" sz="2400" i="1"/>
              <a:t> (technology required) </a:t>
            </a:r>
            <a:endParaRPr lang="en-GB" sz="2400"/>
          </a:p>
          <a:p>
            <a:pPr eaLnBrk="1" hangingPunct="1">
              <a:lnSpc>
                <a:spcPct val="90000"/>
              </a:lnSpc>
            </a:pPr>
            <a:r>
              <a:rPr lang="en-GB" sz="2400" i="1"/>
              <a:t>Ability of a product or service to be produced within the existing technology, human resources, skills, knowledge, and materials at a cost compatible with market expectations. </a:t>
            </a:r>
            <a:endParaRPr lang="en-GB" sz="2400"/>
          </a:p>
          <a:p>
            <a:pPr eaLnBrk="1" hangingPunct="1">
              <a:lnSpc>
                <a:spcPct val="90000"/>
              </a:lnSpc>
            </a:pPr>
            <a:r>
              <a:rPr lang="en-GB" sz="2400" i="1"/>
              <a:t>Producibility is one of the most critical aspects of developing any new product. </a:t>
            </a:r>
            <a:endParaRPr lang="en-GB" sz="2400"/>
          </a:p>
          <a:p>
            <a:pPr eaLnBrk="1" hangingPunct="1">
              <a:lnSpc>
                <a:spcPct val="90000"/>
              </a:lnSpc>
              <a:buFontTx/>
              <a:buNone/>
            </a:pPr>
            <a:r>
              <a:rPr lang="en-GB" sz="2400" b="1" i="1"/>
              <a:t>2. Usability</a:t>
            </a:r>
            <a:r>
              <a:rPr lang="en-GB" sz="2400" i="1"/>
              <a:t> (effort expended to use) </a:t>
            </a:r>
            <a:endParaRPr lang="en-GB" sz="2400"/>
          </a:p>
          <a:p>
            <a:pPr eaLnBrk="1" hangingPunct="1">
              <a:lnSpc>
                <a:spcPct val="90000"/>
              </a:lnSpc>
            </a:pPr>
            <a:r>
              <a:rPr lang="en-GB" sz="2400" i="1"/>
              <a:t>The ability of a product to perform its intended function for the specified user under the prescribed conditions. </a:t>
            </a:r>
            <a:endParaRPr lang="en-GB" sz="2400"/>
          </a:p>
          <a:p>
            <a:pPr eaLnBrk="1" hangingPunct="1">
              <a:lnSpc>
                <a:spcPct val="90000"/>
              </a:lnSpc>
            </a:pPr>
            <a:r>
              <a:rPr lang="en-GB" sz="2400" i="1"/>
              <a:t>Usability is determined by examining performance, function and condition of a product. </a:t>
            </a:r>
            <a:endParaRPr lang="en-GB" sz="2400"/>
          </a:p>
          <a:p>
            <a:pPr eaLnBrk="1" hangingPunct="1">
              <a:lnSpc>
                <a:spcPct val="90000"/>
              </a:lnSpc>
            </a:pPr>
            <a:endParaRPr lang="en-GB" sz="240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41</a:t>
            </a:fld>
            <a:endParaRPr lang="en-US"/>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868362"/>
          </a:xfrm>
        </p:spPr>
        <p:txBody>
          <a:bodyPr/>
          <a:lstStyle/>
          <a:p>
            <a:pPr eaLnBrk="1" hangingPunct="1"/>
            <a:r>
              <a:rPr lang="en-GB" sz="4000" i="1"/>
              <a:t>Cont’d</a:t>
            </a:r>
          </a:p>
        </p:txBody>
      </p:sp>
      <p:sp>
        <p:nvSpPr>
          <p:cNvPr id="36867" name="Rectangle 3"/>
          <p:cNvSpPr>
            <a:spLocks noGrp="1" noChangeArrowheads="1"/>
          </p:cNvSpPr>
          <p:nvPr>
            <p:ph idx="1"/>
          </p:nvPr>
        </p:nvSpPr>
        <p:spPr>
          <a:xfrm>
            <a:off x="457200" y="1285875"/>
            <a:ext cx="8229600" cy="5000625"/>
          </a:xfrm>
        </p:spPr>
        <p:txBody>
          <a:bodyPr>
            <a:normAutofit fontScale="92500" lnSpcReduction="10000"/>
          </a:bodyPr>
          <a:lstStyle/>
          <a:p>
            <a:pPr eaLnBrk="1" hangingPunct="1">
              <a:lnSpc>
                <a:spcPct val="80000"/>
              </a:lnSpc>
              <a:buFontTx/>
              <a:buNone/>
            </a:pPr>
            <a:r>
              <a:rPr lang="en-GB" sz="3200" b="1" i="1" dirty="0"/>
              <a:t>3.Reliability </a:t>
            </a:r>
            <a:r>
              <a:rPr lang="en-GB" sz="3200" i="1" dirty="0"/>
              <a:t>(</a:t>
            </a:r>
            <a:r>
              <a:rPr lang="en-GB" sz="3200" b="1" i="1" dirty="0"/>
              <a:t>MTBF) </a:t>
            </a:r>
            <a:endParaRPr lang="en-GB" sz="3200" b="1" dirty="0"/>
          </a:p>
          <a:p>
            <a:pPr eaLnBrk="1" hangingPunct="1">
              <a:lnSpc>
                <a:spcPct val="80000"/>
              </a:lnSpc>
            </a:pPr>
            <a:r>
              <a:rPr lang="en-GB" sz="3200" i="1" dirty="0"/>
              <a:t>The degree to which a unit of equipment performs its intended function under specified conditions for a specified period of time. </a:t>
            </a:r>
            <a:endParaRPr lang="en-GB" sz="3200" dirty="0"/>
          </a:p>
          <a:p>
            <a:pPr eaLnBrk="1" hangingPunct="1">
              <a:lnSpc>
                <a:spcPct val="80000"/>
              </a:lnSpc>
            </a:pPr>
            <a:r>
              <a:rPr lang="en-GB" sz="3200" i="1" dirty="0"/>
              <a:t>Computed by 2 methods of Mean-Time-Between-Failure (MTBF): </a:t>
            </a:r>
            <a:endParaRPr lang="en-GB" sz="3200" dirty="0"/>
          </a:p>
          <a:p>
            <a:pPr lvl="1" eaLnBrk="1" hangingPunct="1">
              <a:lnSpc>
                <a:spcPct val="80000"/>
              </a:lnSpc>
            </a:pPr>
            <a:r>
              <a:rPr lang="en-GB" sz="2800" b="1" i="1" dirty="0"/>
              <a:t>Predicted MTBF</a:t>
            </a:r>
            <a:r>
              <a:rPr lang="en-GB" sz="2800" i="1" dirty="0"/>
              <a:t>: Based on a mathematical computation of a component failure using a tree diagram to determine sequential failure aspects of the component rated periods. Least desirable method because it cannot account for environmental variations that can degrade components to lower rates. </a:t>
            </a:r>
            <a:endParaRPr lang="en-GB" sz="2800" dirty="0"/>
          </a:p>
          <a:p>
            <a:pPr lvl="1" eaLnBrk="1" hangingPunct="1">
              <a:lnSpc>
                <a:spcPct val="80000"/>
              </a:lnSpc>
            </a:pPr>
            <a:r>
              <a:rPr lang="en-GB" sz="2800" b="1" i="1" dirty="0"/>
              <a:t>Actual MTBF: </a:t>
            </a:r>
            <a:r>
              <a:rPr lang="en-GB" sz="2800" i="1" dirty="0"/>
              <a:t>Use of field collected data to compute the failures under realistic operating conditions to find the average time between failure. The actual reliability will seldom be the same as the predicted reliability</a:t>
            </a:r>
            <a:endParaRPr lang="en-GB" sz="2800" dirty="0"/>
          </a:p>
          <a:p>
            <a:pPr eaLnBrk="1" hangingPunct="1">
              <a:lnSpc>
                <a:spcPct val="80000"/>
              </a:lnSpc>
            </a:pPr>
            <a:endParaRPr lang="en-GB" sz="2400" dirty="0"/>
          </a:p>
          <a:p>
            <a:pPr eaLnBrk="1" hangingPunct="1">
              <a:lnSpc>
                <a:spcPct val="80000"/>
              </a:lnSpc>
            </a:pPr>
            <a:endParaRPr lang="en-GB" sz="2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42</a:t>
            </a:fld>
            <a:endParaRPr lang="en-US"/>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725487"/>
          </a:xfrm>
        </p:spPr>
        <p:txBody>
          <a:bodyPr/>
          <a:lstStyle/>
          <a:p>
            <a:pPr eaLnBrk="1" hangingPunct="1"/>
            <a:r>
              <a:rPr lang="en-GB" sz="4000" i="1"/>
              <a:t>Cont’d</a:t>
            </a:r>
          </a:p>
        </p:txBody>
      </p:sp>
      <p:sp>
        <p:nvSpPr>
          <p:cNvPr id="37891" name="Rectangle 3"/>
          <p:cNvSpPr>
            <a:spLocks noGrp="1" noChangeArrowheads="1"/>
          </p:cNvSpPr>
          <p:nvPr>
            <p:ph idx="1"/>
          </p:nvPr>
        </p:nvSpPr>
        <p:spPr>
          <a:xfrm>
            <a:off x="457200" y="1357313"/>
            <a:ext cx="8229600" cy="5072062"/>
          </a:xfrm>
        </p:spPr>
        <p:txBody>
          <a:bodyPr>
            <a:noAutofit/>
          </a:bodyPr>
          <a:lstStyle/>
          <a:p>
            <a:pPr eaLnBrk="1" hangingPunct="1">
              <a:lnSpc>
                <a:spcPct val="80000"/>
              </a:lnSpc>
              <a:buFontTx/>
              <a:buNone/>
            </a:pPr>
            <a:r>
              <a:rPr lang="en-GB" sz="2800" b="1" i="1" dirty="0"/>
              <a:t>4. Maintainability (Mean-Time-To-Repair: MTTR) </a:t>
            </a:r>
            <a:endParaRPr lang="en-GB" sz="2800" b="1" dirty="0"/>
          </a:p>
          <a:p>
            <a:pPr eaLnBrk="1" hangingPunct="1">
              <a:lnSpc>
                <a:spcPct val="80000"/>
              </a:lnSpc>
            </a:pPr>
            <a:r>
              <a:rPr lang="en-GB" sz="2800" i="1" dirty="0"/>
              <a:t>The ability of a unit to be restored within a specified time to its performance capability under the environmental operating conditions within a specified, average period of time. </a:t>
            </a:r>
            <a:endParaRPr lang="en-GB" sz="2800" dirty="0"/>
          </a:p>
          <a:p>
            <a:pPr eaLnBrk="1" hangingPunct="1">
              <a:lnSpc>
                <a:spcPct val="80000"/>
              </a:lnSpc>
            </a:pPr>
            <a:r>
              <a:rPr lang="en-GB" sz="2800" i="1" dirty="0"/>
              <a:t>Availability (Probability of performance) </a:t>
            </a:r>
            <a:endParaRPr lang="en-GB" sz="2800" dirty="0"/>
          </a:p>
          <a:p>
            <a:pPr eaLnBrk="1" hangingPunct="1">
              <a:lnSpc>
                <a:spcPct val="80000"/>
              </a:lnSpc>
            </a:pPr>
            <a:r>
              <a:rPr lang="en-GB" sz="2800" i="1" dirty="0"/>
              <a:t>The probability of a product being capable of performing a required function under the specified conditions when called upon. </a:t>
            </a:r>
            <a:endParaRPr lang="en-GB" sz="2800" dirty="0"/>
          </a:p>
          <a:p>
            <a:pPr eaLnBrk="1" hangingPunct="1">
              <a:lnSpc>
                <a:spcPct val="80000"/>
              </a:lnSpc>
            </a:pPr>
            <a:r>
              <a:rPr lang="en-GB" sz="2800" i="1" dirty="0"/>
              <a:t>The key parts of availability are</a:t>
            </a:r>
            <a:r>
              <a:rPr lang="en-GB" sz="2800" b="1" i="1" dirty="0"/>
              <a:t> reliability and maintainability.</a:t>
            </a:r>
            <a:r>
              <a:rPr lang="en-GB" sz="2800" i="1" dirty="0"/>
              <a:t> </a:t>
            </a:r>
          </a:p>
          <a:p>
            <a:pPr eaLnBrk="1" hangingPunct="1">
              <a:lnSpc>
                <a:spcPct val="80000"/>
              </a:lnSpc>
              <a:buFontTx/>
              <a:buNone/>
            </a:pPr>
            <a:r>
              <a:rPr lang="en-GB" sz="2800" b="1" i="1" dirty="0"/>
              <a:t>5.Operability (Expected conditional use) </a:t>
            </a:r>
            <a:endParaRPr lang="en-GB" sz="2800" b="1" dirty="0"/>
          </a:p>
          <a:p>
            <a:pPr eaLnBrk="1" hangingPunct="1">
              <a:lnSpc>
                <a:spcPct val="80000"/>
              </a:lnSpc>
            </a:pPr>
            <a:r>
              <a:rPr lang="en-GB" sz="2800" i="1" dirty="0"/>
              <a:t>The ability of a product to be operated by human resources for specified periods of time under given conditions without significant degradation of the output. </a:t>
            </a:r>
            <a:endParaRPr lang="en-GB" sz="2800" dirty="0"/>
          </a:p>
          <a:p>
            <a:pPr eaLnBrk="1" hangingPunct="1">
              <a:lnSpc>
                <a:spcPct val="80000"/>
              </a:lnSpc>
              <a:buNone/>
            </a:pPr>
            <a:endParaRPr lang="en-GB" sz="28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43</a:t>
            </a:fld>
            <a:endParaRPr lang="en-US"/>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868362"/>
          </a:xfrm>
        </p:spPr>
        <p:txBody>
          <a:bodyPr/>
          <a:lstStyle/>
          <a:p>
            <a:pPr eaLnBrk="1" hangingPunct="1"/>
            <a:r>
              <a:rPr lang="en-GB" sz="4000" i="1"/>
              <a:t>Cont’d</a:t>
            </a:r>
          </a:p>
        </p:txBody>
      </p:sp>
      <p:sp>
        <p:nvSpPr>
          <p:cNvPr id="38915" name="Rectangle 3"/>
          <p:cNvSpPr>
            <a:spLocks noGrp="1" noChangeArrowheads="1"/>
          </p:cNvSpPr>
          <p:nvPr>
            <p:ph idx="1"/>
          </p:nvPr>
        </p:nvSpPr>
        <p:spPr>
          <a:xfrm>
            <a:off x="457200" y="1285875"/>
            <a:ext cx="8229600" cy="5072063"/>
          </a:xfrm>
        </p:spPr>
        <p:txBody>
          <a:bodyPr/>
          <a:lstStyle/>
          <a:p>
            <a:pPr>
              <a:lnSpc>
                <a:spcPct val="80000"/>
              </a:lnSpc>
              <a:buNone/>
            </a:pPr>
            <a:r>
              <a:rPr lang="en-GB" sz="2800" b="1" i="1" dirty="0"/>
              <a:t>6. Flexibility (Expected variable use) </a:t>
            </a:r>
            <a:endParaRPr lang="en-GB" sz="2800" b="1" dirty="0"/>
          </a:p>
          <a:p>
            <a:pPr lvl="1">
              <a:lnSpc>
                <a:spcPct val="80000"/>
              </a:lnSpc>
            </a:pPr>
            <a:r>
              <a:rPr lang="en-GB" sz="2400" i="1" dirty="0"/>
              <a:t>The ability of a product to be used for different purposes at different capacities and under different conditions. </a:t>
            </a:r>
            <a:endParaRPr lang="en-GB" sz="2400" dirty="0"/>
          </a:p>
          <a:p>
            <a:pPr eaLnBrk="1" hangingPunct="1">
              <a:buFontTx/>
              <a:buNone/>
            </a:pPr>
            <a:r>
              <a:rPr lang="en-GB" sz="2800" b="1" i="1" dirty="0"/>
              <a:t>7. Social Acceptability (Environment and safety) </a:t>
            </a:r>
            <a:endParaRPr lang="en-GB" sz="2800" b="1" dirty="0"/>
          </a:p>
          <a:p>
            <a:pPr lvl="1" eaLnBrk="1" hangingPunct="1"/>
            <a:r>
              <a:rPr lang="en-GB" sz="2400" i="1" dirty="0"/>
              <a:t>The degree of compatibility between the characteristics of a product or service and the prevailing values and expectations of the relevant society </a:t>
            </a:r>
            <a:endParaRPr lang="en-GB" sz="2400" dirty="0"/>
          </a:p>
          <a:p>
            <a:pPr lvl="1" eaLnBrk="1" hangingPunct="1"/>
            <a:r>
              <a:rPr lang="en-GB" sz="2400" i="1" dirty="0"/>
              <a:t>The degree to which a public accepts a product for use. </a:t>
            </a:r>
            <a:endParaRPr lang="en-GB" sz="2400" dirty="0"/>
          </a:p>
          <a:p>
            <a:pPr eaLnBrk="1" hangingPunct="1">
              <a:buFontTx/>
              <a:buNone/>
            </a:pPr>
            <a:r>
              <a:rPr lang="en-GB" sz="2800" b="1" i="1" dirty="0"/>
              <a:t>8. Affordability (Return for quality required) </a:t>
            </a:r>
            <a:endParaRPr lang="en-GB" sz="2800" b="1" dirty="0"/>
          </a:p>
          <a:p>
            <a:pPr lvl="1" eaLnBrk="1" hangingPunct="1"/>
            <a:r>
              <a:rPr lang="en-GB" sz="2400" i="1" dirty="0"/>
              <a:t>The ability to develop, acquire, operate, maintain, and dispose of a product over its life. </a:t>
            </a:r>
            <a:endParaRPr lang="en-GB" sz="2400" dirty="0"/>
          </a:p>
          <a:p>
            <a:pPr eaLnBrk="1" hangingPunct="1"/>
            <a:endParaRPr lang="en-GB" sz="28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44</a:t>
            </a:fld>
            <a:endParaRPr lang="en-US"/>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pPr eaLnBrk="1" hangingPunct="1"/>
            <a:r>
              <a:rPr lang="en-US"/>
              <a:t>1.3.2. Service Attributes of Quality</a:t>
            </a:r>
          </a:p>
        </p:txBody>
      </p:sp>
      <p:sp>
        <p:nvSpPr>
          <p:cNvPr id="3" name="Content Placeholder 2"/>
          <p:cNvSpPr>
            <a:spLocks noGrp="1"/>
          </p:cNvSpPr>
          <p:nvPr>
            <p:ph idx="1"/>
          </p:nvPr>
        </p:nvSpPr>
        <p:spPr/>
        <p:txBody>
          <a:bodyPr/>
          <a:lstStyle/>
          <a:p>
            <a:pPr marL="514350" indent="-514350" eaLnBrk="1" hangingPunct="1">
              <a:buFontTx/>
              <a:buAutoNum type="arabicPeriod"/>
              <a:defRPr/>
            </a:pPr>
            <a:r>
              <a:rPr lang="en-US" b="1" dirty="0"/>
              <a:t>Reliability</a:t>
            </a:r>
          </a:p>
          <a:p>
            <a:pPr marL="914400" lvl="1" indent="-514350" eaLnBrk="1" hangingPunct="1">
              <a:defRPr/>
            </a:pPr>
            <a:r>
              <a:rPr lang="en-US" dirty="0">
                <a:ea typeface="+mn-ea"/>
              </a:rPr>
              <a:t>It is the ability of the service or product to perform as intended under normal conditions without unacceptable failures. </a:t>
            </a:r>
          </a:p>
          <a:p>
            <a:pPr marL="914400" lvl="1" indent="-514350" eaLnBrk="1" hangingPunct="1">
              <a:defRPr/>
            </a:pPr>
            <a:r>
              <a:rPr lang="en-US" dirty="0">
                <a:ea typeface="+mn-ea"/>
              </a:rPr>
              <a:t>Material used for blood testing should be able to provide the information in a consistent and dependable manner that will help identify critical diseases. </a:t>
            </a:r>
          </a:p>
          <a:p>
            <a:pPr marL="914400" lvl="1" indent="-514350" eaLnBrk="1" hangingPunct="1">
              <a:defRPr/>
            </a:pPr>
            <a:r>
              <a:rPr lang="en-US" dirty="0">
                <a:ea typeface="+mn-ea"/>
              </a:rPr>
              <a:t>The trust of the beneficiaries depend on the quality of the tests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45</a:t>
            </a:fld>
            <a:endParaRPr lang="en-US"/>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725487"/>
          </a:xfrm>
        </p:spPr>
        <p:txBody>
          <a:bodyPr>
            <a:normAutofit fontScale="90000"/>
          </a:bodyPr>
          <a:lstStyle/>
          <a:p>
            <a:pPr eaLnBrk="1" hangingPunct="1"/>
            <a:r>
              <a:rPr lang="en-US"/>
              <a:t>Cont’d</a:t>
            </a:r>
          </a:p>
        </p:txBody>
      </p:sp>
      <p:sp>
        <p:nvSpPr>
          <p:cNvPr id="3" name="Content Placeholder 2"/>
          <p:cNvSpPr>
            <a:spLocks noGrp="1"/>
          </p:cNvSpPr>
          <p:nvPr>
            <p:ph idx="1"/>
          </p:nvPr>
        </p:nvSpPr>
        <p:spPr>
          <a:xfrm>
            <a:off x="457200" y="1143000"/>
            <a:ext cx="8229600" cy="5286375"/>
          </a:xfrm>
        </p:spPr>
        <p:txBody>
          <a:bodyPr>
            <a:noAutofit/>
          </a:bodyPr>
          <a:lstStyle/>
          <a:p>
            <a:pPr eaLnBrk="1" hangingPunct="1">
              <a:buFontTx/>
              <a:buNone/>
              <a:defRPr/>
            </a:pPr>
            <a:r>
              <a:rPr lang="en-US" sz="3600" b="1" dirty="0"/>
              <a:t>2. Relevance</a:t>
            </a:r>
            <a:endParaRPr lang="en-US" sz="3600" dirty="0"/>
          </a:p>
          <a:p>
            <a:pPr lvl="1" eaLnBrk="1" hangingPunct="1">
              <a:defRPr/>
            </a:pPr>
            <a:r>
              <a:rPr lang="en-US" sz="3200" dirty="0">
                <a:ea typeface="+mn-ea"/>
              </a:rPr>
              <a:t>it’s the characteristic of how a product or service meets the actual needs of the beneficiaries, it should be pertinent, applicable, and appropriate to its intended use or application</a:t>
            </a:r>
          </a:p>
          <a:p>
            <a:pPr eaLnBrk="1" hangingPunct="1">
              <a:buFontTx/>
              <a:buNone/>
              <a:defRPr/>
            </a:pPr>
            <a:r>
              <a:rPr lang="en-US" sz="3600" b="1" dirty="0"/>
              <a:t>3.Timeliness</a:t>
            </a:r>
            <a:endParaRPr lang="en-US" sz="3600" dirty="0"/>
          </a:p>
          <a:p>
            <a:pPr lvl="1" eaLnBrk="1" hangingPunct="1">
              <a:defRPr/>
            </a:pPr>
            <a:r>
              <a:rPr lang="en-US" sz="3200" dirty="0">
                <a:ea typeface="+mn-ea"/>
              </a:rPr>
              <a:t>how the service is delivered in time to solve the problems when its needed and not after, this is a crucial characteristic for health and emergency relief work</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46</a:t>
            </a:fld>
            <a:endParaRPr lang="en-US"/>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25"/>
            <a:ext cx="8229600" cy="5697538"/>
          </a:xfrm>
          <a:ln>
            <a:solidFill>
              <a:schemeClr val="bg2">
                <a:lumMod val="50000"/>
              </a:schemeClr>
            </a:solidFill>
          </a:ln>
        </p:spPr>
        <p:txBody>
          <a:bodyPr/>
          <a:lstStyle/>
          <a:p>
            <a:pPr eaLnBrk="1" hangingPunct="1">
              <a:buFontTx/>
              <a:buNone/>
              <a:defRPr/>
            </a:pPr>
            <a:r>
              <a:rPr lang="en-US" sz="2800" b="1" dirty="0"/>
              <a:t>4.Suitability</a:t>
            </a:r>
            <a:endParaRPr lang="en-US" sz="2800" dirty="0"/>
          </a:p>
          <a:p>
            <a:pPr lvl="1" eaLnBrk="1" hangingPunct="1">
              <a:defRPr/>
            </a:pPr>
            <a:r>
              <a:rPr lang="en-US" sz="2400" dirty="0">
                <a:ea typeface="+mn-ea"/>
              </a:rPr>
              <a:t>the fitness of its use, it appropriateness and correctness, the agriculture equipment must be designed to operate on the soil conditions the beneficiaries will use it on.</a:t>
            </a:r>
          </a:p>
          <a:p>
            <a:pPr eaLnBrk="1" hangingPunct="1">
              <a:buFontTx/>
              <a:buNone/>
              <a:defRPr/>
            </a:pPr>
            <a:r>
              <a:rPr lang="en-US" sz="2800" b="1" dirty="0"/>
              <a:t>5.Completeness</a:t>
            </a:r>
            <a:endParaRPr lang="en-US" sz="2800" dirty="0"/>
          </a:p>
          <a:p>
            <a:pPr lvl="1" eaLnBrk="1" hangingPunct="1">
              <a:defRPr/>
            </a:pPr>
            <a:r>
              <a:rPr lang="en-US" sz="2400" dirty="0">
                <a:ea typeface="+mn-ea"/>
              </a:rPr>
              <a:t>the quality that the service is complete and includes all the entire scope of services. Training sessions should be complete and include all the material needed to build a desired skill or knowledge</a:t>
            </a:r>
          </a:p>
          <a:p>
            <a:pPr eaLnBrk="1" hangingPunct="1">
              <a:buFontTx/>
              <a:buNone/>
              <a:defRPr/>
            </a:pPr>
            <a:r>
              <a:rPr lang="en-US" sz="2800" b="1" dirty="0"/>
              <a:t>6. Consistency</a:t>
            </a:r>
            <a:endParaRPr lang="en-US" sz="2800" dirty="0"/>
          </a:p>
          <a:p>
            <a:pPr lvl="1" eaLnBrk="1" hangingPunct="1">
              <a:defRPr/>
            </a:pPr>
            <a:r>
              <a:rPr lang="en-US" sz="2400" dirty="0">
                <a:ea typeface="+mn-ea"/>
              </a:rPr>
              <a:t>services are delivered in the same way for every beneficiary. Clinical tests need to be done using the same procedure for every patient.</a:t>
            </a:r>
          </a:p>
          <a:p>
            <a:pPr eaLnBrk="1" hangingPunct="1">
              <a:defRPr/>
            </a:pPr>
            <a:endParaRPr lang="en-US" sz="2800" dirty="0"/>
          </a:p>
          <a:p>
            <a:pPr eaLnBrk="1" hangingPunct="1">
              <a:defRPr/>
            </a:pPr>
            <a:endParaRPr lang="en-US" sz="2800" dirty="0"/>
          </a:p>
          <a:p>
            <a:pPr eaLnBrk="1" hangingPunct="1">
              <a:defRPr/>
            </a:pPr>
            <a:endParaRPr lang="en-US" sz="28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47</a:t>
            </a:fld>
            <a:endParaRPr lang="en-US"/>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n-GB" sz="4000" b="1" i="1" dirty="0"/>
              <a:t>1.4.Quality and People in Project Management</a:t>
            </a:r>
            <a:r>
              <a:rPr lang="en-GB" sz="4000" b="1" dirty="0"/>
              <a:t> </a:t>
            </a:r>
          </a:p>
        </p:txBody>
      </p:sp>
      <p:sp>
        <p:nvSpPr>
          <p:cNvPr id="43011" name="Rectangle 3"/>
          <p:cNvSpPr>
            <a:spLocks noGrp="1" noChangeArrowheads="1"/>
          </p:cNvSpPr>
          <p:nvPr>
            <p:ph idx="1"/>
          </p:nvPr>
        </p:nvSpPr>
        <p:spPr/>
        <p:txBody>
          <a:bodyPr>
            <a:noAutofit/>
          </a:bodyPr>
          <a:lstStyle/>
          <a:p>
            <a:pPr eaLnBrk="1" hangingPunct="1">
              <a:lnSpc>
                <a:spcPct val="80000"/>
              </a:lnSpc>
            </a:pPr>
            <a:r>
              <a:rPr lang="en-GB" sz="3200" i="1" dirty="0"/>
              <a:t>Management defines type and amount of work </a:t>
            </a:r>
            <a:endParaRPr lang="en-GB" sz="3200" dirty="0"/>
          </a:p>
          <a:p>
            <a:pPr eaLnBrk="1" hangingPunct="1">
              <a:lnSpc>
                <a:spcPct val="80000"/>
              </a:lnSpc>
            </a:pPr>
            <a:r>
              <a:rPr lang="en-GB" sz="3200" i="1" dirty="0"/>
              <a:t>Management is 85% responsible for quality </a:t>
            </a:r>
            <a:endParaRPr lang="en-GB" sz="3200" dirty="0"/>
          </a:p>
          <a:p>
            <a:pPr eaLnBrk="1" hangingPunct="1">
              <a:lnSpc>
                <a:spcPct val="80000"/>
              </a:lnSpc>
            </a:pPr>
            <a:r>
              <a:rPr lang="en-GB" sz="3200" i="1" dirty="0"/>
              <a:t>The employee can only assume responsibility for meeting the requirements of completing the work when the employee: </a:t>
            </a:r>
            <a:endParaRPr lang="en-GB" sz="3200" dirty="0"/>
          </a:p>
          <a:p>
            <a:pPr lvl="1">
              <a:lnSpc>
                <a:spcPct val="80000"/>
              </a:lnSpc>
            </a:pPr>
            <a:r>
              <a:rPr lang="en-GB" sz="2800" i="1" dirty="0"/>
              <a:t>Knows what's expected to meet the specifications </a:t>
            </a:r>
            <a:endParaRPr lang="en-GB" sz="2800" dirty="0"/>
          </a:p>
          <a:p>
            <a:pPr lvl="1">
              <a:lnSpc>
                <a:spcPct val="80000"/>
              </a:lnSpc>
            </a:pPr>
            <a:r>
              <a:rPr lang="en-GB" sz="2800" i="1" dirty="0"/>
              <a:t>Knows how to perform the functions to meet the specifications </a:t>
            </a:r>
            <a:endParaRPr lang="en-GB" sz="2800" dirty="0"/>
          </a:p>
          <a:p>
            <a:pPr lvl="1">
              <a:lnSpc>
                <a:spcPct val="80000"/>
              </a:lnSpc>
            </a:pPr>
            <a:r>
              <a:rPr lang="en-GB" sz="2800" i="1" dirty="0"/>
              <a:t>Has adequate tools to perform the function </a:t>
            </a:r>
            <a:endParaRPr lang="en-GB" sz="2800" dirty="0"/>
          </a:p>
          <a:p>
            <a:pPr lvl="1">
              <a:lnSpc>
                <a:spcPct val="80000"/>
              </a:lnSpc>
            </a:pPr>
            <a:r>
              <a:rPr lang="en-GB" sz="2800" i="1" dirty="0"/>
              <a:t>Is able to measure the performance during the process </a:t>
            </a:r>
            <a:endParaRPr lang="en-GB" sz="2800" dirty="0"/>
          </a:p>
          <a:p>
            <a:pPr lvl="1">
              <a:lnSpc>
                <a:spcPct val="80000"/>
              </a:lnSpc>
            </a:pPr>
            <a:r>
              <a:rPr lang="en-GB" sz="2800" i="1" dirty="0"/>
              <a:t>Is able to adjust the process to match the desired outcome </a:t>
            </a:r>
            <a:endParaRPr lang="en-GB" sz="2800" dirty="0"/>
          </a:p>
          <a:p>
            <a:pPr eaLnBrk="1" hangingPunct="1">
              <a:lnSpc>
                <a:spcPct val="80000"/>
              </a:lnSpc>
              <a:buNone/>
            </a:pPr>
            <a:endParaRPr lang="en-GB" sz="32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48</a:t>
            </a:fld>
            <a:endParaRPr lang="en-US"/>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pPr eaLnBrk="1" hangingPunct="1"/>
            <a:r>
              <a:rPr lang="en-GB" sz="4000" i="1" dirty="0"/>
              <a:t>Cont’d</a:t>
            </a:r>
          </a:p>
        </p:txBody>
      </p:sp>
      <p:sp>
        <p:nvSpPr>
          <p:cNvPr id="44035" name="Rectangle 3"/>
          <p:cNvSpPr>
            <a:spLocks noGrp="1" noChangeArrowheads="1"/>
          </p:cNvSpPr>
          <p:nvPr>
            <p:ph idx="1"/>
          </p:nvPr>
        </p:nvSpPr>
        <p:spPr/>
        <p:txBody>
          <a:bodyPr>
            <a:normAutofit/>
          </a:bodyPr>
          <a:lstStyle/>
          <a:p>
            <a:pPr eaLnBrk="1" hangingPunct="1"/>
            <a:r>
              <a:rPr lang="en-GB" sz="3600" i="1" dirty="0"/>
              <a:t>Project quality team consists of: </a:t>
            </a:r>
            <a:endParaRPr lang="en-GB" sz="3600" dirty="0"/>
          </a:p>
          <a:p>
            <a:pPr lvl="1" eaLnBrk="1" hangingPunct="1"/>
            <a:r>
              <a:rPr lang="en-GB" sz="3200" i="1" dirty="0"/>
              <a:t>Senior Management </a:t>
            </a:r>
            <a:endParaRPr lang="en-GB" sz="3200" dirty="0"/>
          </a:p>
          <a:p>
            <a:pPr lvl="1" eaLnBrk="1" hangingPunct="1"/>
            <a:r>
              <a:rPr lang="en-GB" sz="3200" i="1" dirty="0"/>
              <a:t>Project Manager </a:t>
            </a:r>
            <a:endParaRPr lang="en-GB" sz="3200" dirty="0"/>
          </a:p>
          <a:p>
            <a:pPr lvl="1" eaLnBrk="1" hangingPunct="1"/>
            <a:r>
              <a:rPr lang="en-GB" sz="3200" i="1" dirty="0"/>
              <a:t>Project Staff </a:t>
            </a:r>
            <a:endParaRPr lang="en-GB" sz="3200" dirty="0"/>
          </a:p>
          <a:p>
            <a:pPr lvl="1" eaLnBrk="1" hangingPunct="1"/>
            <a:r>
              <a:rPr lang="en-GB" sz="3200" i="1" dirty="0"/>
              <a:t>Customer/Client</a:t>
            </a:r>
            <a:endParaRPr lang="en-GB" sz="3200" dirty="0"/>
          </a:p>
          <a:p>
            <a:pPr lvl="1" eaLnBrk="1" hangingPunct="1"/>
            <a:r>
              <a:rPr lang="en-GB" sz="3200" i="1" dirty="0"/>
              <a:t>Vendors, suppliers, and contractors </a:t>
            </a:r>
            <a:endParaRPr lang="en-GB" sz="3200" dirty="0"/>
          </a:p>
          <a:p>
            <a:pPr lvl="1" eaLnBrk="1" hangingPunct="1"/>
            <a:r>
              <a:rPr lang="en-GB" sz="3200" i="1" dirty="0"/>
              <a:t>Regulatory Agencies </a:t>
            </a:r>
            <a:endParaRPr lang="en-GB" sz="32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49</a:t>
            </a:fld>
            <a:endParaRPr 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IE" dirty="0"/>
              <a:t>Quality Assurance</a:t>
            </a:r>
            <a:endParaRPr lang="en-GB" dirty="0"/>
          </a:p>
        </p:txBody>
      </p:sp>
      <p:sp>
        <p:nvSpPr>
          <p:cNvPr id="5123" name="Rectangle 3"/>
          <p:cNvSpPr>
            <a:spLocks noGrp="1" noChangeArrowheads="1"/>
          </p:cNvSpPr>
          <p:nvPr>
            <p:ph idx="1"/>
          </p:nvPr>
        </p:nvSpPr>
        <p:spPr/>
        <p:txBody>
          <a:bodyPr/>
          <a:lstStyle/>
          <a:p>
            <a:pPr algn="just">
              <a:lnSpc>
                <a:spcPct val="80000"/>
              </a:lnSpc>
            </a:pPr>
            <a:r>
              <a:rPr lang="en-GB" i="1" dirty="0"/>
              <a:t>The process of evaluating overall project performance on a regular basis to provide confidence that the project will satisfy the relevant quality standards. </a:t>
            </a:r>
            <a:endParaRPr lang="en-GB" dirty="0"/>
          </a:p>
          <a:p>
            <a:pPr lvl="1">
              <a:lnSpc>
                <a:spcPct val="80000"/>
              </a:lnSpc>
            </a:pPr>
            <a:r>
              <a:rPr lang="en-GB" b="1" i="1" dirty="0"/>
              <a:t>Input includes</a:t>
            </a:r>
            <a:r>
              <a:rPr lang="en-GB" i="1" dirty="0"/>
              <a:t>: Quality Management Plan, results of quality control measurements, and operational definitions. </a:t>
            </a:r>
            <a:endParaRPr lang="en-GB" dirty="0"/>
          </a:p>
          <a:p>
            <a:pPr lvl="1">
              <a:lnSpc>
                <a:spcPct val="80000"/>
              </a:lnSpc>
            </a:pPr>
            <a:r>
              <a:rPr lang="en-GB" b="1" i="1" dirty="0"/>
              <a:t>Methods used</a:t>
            </a:r>
            <a:r>
              <a:rPr lang="en-GB" i="1" dirty="0"/>
              <a:t>: quality planning tools and techniques and quality audits. </a:t>
            </a:r>
            <a:endParaRPr lang="en-GB" dirty="0"/>
          </a:p>
          <a:p>
            <a:pPr lvl="1">
              <a:lnSpc>
                <a:spcPct val="80000"/>
              </a:lnSpc>
            </a:pPr>
            <a:r>
              <a:rPr lang="en-GB" b="1" i="1" dirty="0"/>
              <a:t>Output includes</a:t>
            </a:r>
            <a:r>
              <a:rPr lang="en-GB" i="1" dirty="0"/>
              <a:t>: quality improvement. </a:t>
            </a:r>
            <a:br>
              <a:rPr lang="en-GB" i="1" dirty="0"/>
            </a:br>
            <a:endParaRPr lang="en-GB" dirty="0"/>
          </a:p>
          <a:p>
            <a:pPr>
              <a:lnSpc>
                <a:spcPct val="80000"/>
              </a:lnSpc>
            </a:pPr>
            <a:endParaRPr lang="en-GB" sz="28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a:t>
            </a:fld>
            <a:endParaRPr lang="en-US"/>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1.5. Project Management Maturity Model</a:t>
            </a:r>
          </a:p>
        </p:txBody>
      </p:sp>
      <p:sp>
        <p:nvSpPr>
          <p:cNvPr id="3" name="Content Placeholder 2"/>
          <p:cNvSpPr>
            <a:spLocks noGrp="1"/>
          </p:cNvSpPr>
          <p:nvPr>
            <p:ph idx="1"/>
          </p:nvPr>
        </p:nvSpPr>
        <p:spPr/>
        <p:txBody>
          <a:bodyPr>
            <a:normAutofit fontScale="85000" lnSpcReduction="20000"/>
          </a:bodyPr>
          <a:lstStyle/>
          <a:p>
            <a:r>
              <a:rPr lang="en-US" dirty="0"/>
              <a:t>In organizations where we have done assessments, we have seen that the evolution of  project management typically lags behind development of other capabilities within a company. </a:t>
            </a:r>
          </a:p>
          <a:p>
            <a:r>
              <a:rPr lang="en-US" dirty="0"/>
              <a:t>It isn’t until the need for project management becomes critical that organizations pay attention to improving the project management skills within their organization. organization. </a:t>
            </a:r>
          </a:p>
          <a:p>
            <a:r>
              <a:rPr lang="en-US" dirty="0"/>
              <a:t>This lack of foresight frequently creates an environment where the project management systems and infrastructure are not in place to support the needs of the practicing project management community.</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50</a:t>
            </a:fld>
            <a:endParaRPr lang="en-US"/>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924800" cy="6096000"/>
          </a:xfrm>
        </p:spPr>
        <p:txBody>
          <a:bodyPr>
            <a:normAutofit/>
          </a:bodyPr>
          <a:lstStyle/>
          <a:p>
            <a:r>
              <a:rPr lang="en-US" dirty="0"/>
              <a:t>There are a great number of interrelated challenges to deal with in improving an organization’s infrastructure:</a:t>
            </a:r>
          </a:p>
          <a:p>
            <a:pPr lvl="1"/>
            <a:r>
              <a:rPr lang="en-US" dirty="0"/>
              <a:t>Project managers aren’t getting the information they need to manage effectively; </a:t>
            </a:r>
          </a:p>
          <a:p>
            <a:pPr lvl="1"/>
            <a:r>
              <a:rPr lang="en-US" dirty="0"/>
              <a:t>Management is not getting accurate forecasts of completion data; </a:t>
            </a:r>
          </a:p>
          <a:p>
            <a:pPr lvl="1"/>
            <a:r>
              <a:rPr lang="en-US" dirty="0"/>
              <a:t>There is inconsistent understanding of expectations, etc.</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51</a:t>
            </a:fld>
            <a:endParaRPr lang="en-US"/>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10/29/2021</a:t>
            </a:r>
          </a:p>
        </p:txBody>
      </p:sp>
      <p:sp>
        <p:nvSpPr>
          <p:cNvPr id="3" name="Slide Number Placeholder 2"/>
          <p:cNvSpPr>
            <a:spLocks noGrp="1"/>
          </p:cNvSpPr>
          <p:nvPr>
            <p:ph type="sldNum" sz="quarter" idx="12"/>
          </p:nvPr>
        </p:nvSpPr>
        <p:spPr/>
        <p:txBody>
          <a:bodyPr/>
          <a:lstStyle/>
          <a:p>
            <a:fld id="{59FCE972-DD03-423C-853F-D83CF3A15175}" type="slidenum">
              <a:rPr lang="en-US" smtClean="0"/>
              <a:pPr/>
              <a:t>52</a:t>
            </a:fld>
            <a:endParaRPr lang="en-US"/>
          </a:p>
        </p:txBody>
      </p:sp>
      <p:pic>
        <p:nvPicPr>
          <p:cNvPr id="1026" name="Picture 2" descr="PM solutions project management maturity model. | Download Scientific  Diagram"/>
          <p:cNvPicPr>
            <a:picLocks noChangeAspect="1" noChangeArrowheads="1"/>
          </p:cNvPicPr>
          <p:nvPr/>
        </p:nvPicPr>
        <p:blipFill>
          <a:blip r:embed="rId2"/>
          <a:srcRect/>
          <a:stretch>
            <a:fillRect/>
          </a:stretch>
        </p:blipFill>
        <p:spPr bwMode="auto">
          <a:xfrm>
            <a:off x="457200" y="304800"/>
            <a:ext cx="7848600" cy="6172200"/>
          </a:xfrm>
          <a:prstGeom prst="rect">
            <a:avLst/>
          </a:prstGeom>
          <a:noFill/>
          <a:ln w="9525">
            <a:noFill/>
            <a:miter lim="800000"/>
            <a:headEnd/>
            <a:tailEnd/>
          </a:ln>
        </p:spPr>
      </p:pic>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10/29/2021</a:t>
            </a:r>
          </a:p>
        </p:txBody>
      </p:sp>
      <p:sp>
        <p:nvSpPr>
          <p:cNvPr id="3" name="Slide Number Placeholder 2"/>
          <p:cNvSpPr>
            <a:spLocks noGrp="1"/>
          </p:cNvSpPr>
          <p:nvPr>
            <p:ph type="sldNum" sz="quarter" idx="12"/>
          </p:nvPr>
        </p:nvSpPr>
        <p:spPr/>
        <p:txBody>
          <a:bodyPr/>
          <a:lstStyle/>
          <a:p>
            <a:fld id="{59FCE972-DD03-423C-853F-D83CF3A15175}" type="slidenum">
              <a:rPr lang="en-US" smtClean="0"/>
              <a:pPr/>
              <a:t>53</a:t>
            </a:fld>
            <a:endParaRPr lang="en-US"/>
          </a:p>
        </p:txBody>
      </p:sp>
      <p:pic>
        <p:nvPicPr>
          <p:cNvPr id="2050" name="Picture 2" descr="Kerzner&amp;#39;s Project Management Maturity Model levels of maturity | Download  Scientific Diagram"/>
          <p:cNvPicPr>
            <a:picLocks noChangeAspect="1" noChangeArrowheads="1"/>
          </p:cNvPicPr>
          <p:nvPr/>
        </p:nvPicPr>
        <p:blipFill>
          <a:blip r:embed="rId2"/>
          <a:srcRect/>
          <a:stretch>
            <a:fillRect/>
          </a:stretch>
        </p:blipFill>
        <p:spPr bwMode="auto">
          <a:xfrm>
            <a:off x="533400" y="533400"/>
            <a:ext cx="7924800" cy="5893254"/>
          </a:xfrm>
          <a:prstGeom prst="rect">
            <a:avLst/>
          </a:prstGeom>
          <a:noFill/>
          <a:ln w="9525">
            <a:noFill/>
            <a:miter lim="800000"/>
            <a:headEnd/>
            <a:tailEnd/>
          </a:ln>
        </p:spPr>
      </p:pic>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Meaning of Project Maturity Level</a:t>
            </a:r>
          </a:p>
        </p:txBody>
      </p:sp>
      <p:sp>
        <p:nvSpPr>
          <p:cNvPr id="3" name="Content Placeholder 2"/>
          <p:cNvSpPr>
            <a:spLocks noGrp="1"/>
          </p:cNvSpPr>
          <p:nvPr>
            <p:ph idx="1"/>
          </p:nvPr>
        </p:nvSpPr>
        <p:spPr>
          <a:xfrm>
            <a:off x="457200" y="1600200"/>
            <a:ext cx="7467600" cy="5029200"/>
          </a:xfrm>
        </p:spPr>
        <p:txBody>
          <a:bodyPr>
            <a:normAutofit lnSpcReduction="10000"/>
          </a:bodyPr>
          <a:lstStyle/>
          <a:p>
            <a:pPr marL="0" indent="0">
              <a:buFont typeface="Wingdings" pitchFamily="2" charset="2"/>
              <a:buChar char="q"/>
              <a:tabLst>
                <a:tab pos="115888" algn="l"/>
              </a:tabLst>
            </a:pPr>
            <a:r>
              <a:rPr lang="en-US" dirty="0"/>
              <a:t>It is alignment of an organization’s projects to </a:t>
            </a:r>
          </a:p>
          <a:p>
            <a:pPr marL="283464" lvl="2" indent="0">
              <a:buFont typeface="Wingdings" pitchFamily="2" charset="2"/>
              <a:buChar char="§"/>
              <a:tabLst>
                <a:tab pos="115888" algn="l"/>
              </a:tabLst>
            </a:pPr>
            <a:r>
              <a:rPr lang="en-US" dirty="0"/>
              <a:t>its strategic goals 3-domain structure: </a:t>
            </a:r>
            <a:r>
              <a:rPr lang="en-US" b="1" dirty="0"/>
              <a:t>projects, programs, portfolio</a:t>
            </a:r>
            <a:r>
              <a:rPr lang="en-US" dirty="0"/>
              <a:t>;</a:t>
            </a:r>
          </a:p>
          <a:p>
            <a:pPr marL="283464" lvl="2" indent="0">
              <a:buFont typeface="Wingdings" pitchFamily="2" charset="2"/>
              <a:buChar char="§"/>
              <a:tabLst>
                <a:tab pos="115888" algn="l"/>
              </a:tabLst>
            </a:pPr>
            <a:r>
              <a:rPr lang="en-US" dirty="0"/>
              <a:t>3-phase implementation: </a:t>
            </a:r>
            <a:r>
              <a:rPr lang="en-US" b="1" dirty="0"/>
              <a:t>knowledge, assessment</a:t>
            </a:r>
            <a:r>
              <a:rPr lang="en-US" dirty="0"/>
              <a:t>, </a:t>
            </a:r>
            <a:r>
              <a:rPr lang="en-US" b="1" dirty="0"/>
              <a:t>improvement </a:t>
            </a:r>
            <a:r>
              <a:rPr lang="en-US" dirty="0"/>
              <a:t>and;</a:t>
            </a:r>
            <a:endParaRPr lang="en-US" b="1" dirty="0"/>
          </a:p>
          <a:p>
            <a:pPr marL="283464" lvl="2" indent="0">
              <a:buFont typeface="Wingdings" pitchFamily="2" charset="2"/>
              <a:buChar char="§"/>
              <a:tabLst>
                <a:tab pos="115888" algn="l"/>
              </a:tabLst>
            </a:pPr>
            <a:r>
              <a:rPr lang="en-US" dirty="0"/>
              <a:t>five-step iterative cycle; </a:t>
            </a:r>
            <a:r>
              <a:rPr lang="en-US" b="1" dirty="0"/>
              <a:t>level1upto level 5</a:t>
            </a:r>
          </a:p>
          <a:p>
            <a:pPr marL="0" lvl="2" indent="0">
              <a:buFont typeface="Wingdings" pitchFamily="2" charset="2"/>
              <a:buChar char="q"/>
              <a:tabLst>
                <a:tab pos="115888" algn="l"/>
              </a:tabLst>
            </a:pPr>
            <a:r>
              <a:rPr lang="en-US" sz="3000" dirty="0"/>
              <a:t>It</a:t>
            </a:r>
            <a:r>
              <a:rPr lang="en-US" sz="3000" b="1" dirty="0"/>
              <a:t> </a:t>
            </a:r>
            <a:r>
              <a:rPr lang="en-US" sz="3000" dirty="0"/>
              <a:t>emphasizes</a:t>
            </a:r>
            <a:r>
              <a:rPr lang="en-US" dirty="0"/>
              <a:t> assessment and continuous improvement, and; the adoption and enhancement of best practices</a:t>
            </a:r>
          </a:p>
          <a:p>
            <a:pPr marL="0" lvl="1" indent="0">
              <a:buFont typeface="Wingdings" pitchFamily="2" charset="2"/>
              <a:buChar char="q"/>
              <a:tabLst>
                <a:tab pos="115888" algn="l"/>
              </a:tabLst>
            </a:pPr>
            <a:r>
              <a:rPr lang="en-US" dirty="0"/>
              <a:t>The degree to which organizations practice this kind of practice  is referred to as project maturity.</a:t>
            </a:r>
          </a:p>
          <a:p>
            <a:pPr marL="0" lvl="1" indent="0">
              <a:buFont typeface="Wingdings" pitchFamily="2" charset="2"/>
              <a:buChar char="q"/>
              <a:tabLst>
                <a:tab pos="115888" algn="l"/>
              </a:tabLst>
            </a:pPr>
            <a:r>
              <a:rPr lang="en-US" dirty="0"/>
              <a:t>Maturity is reflected by the combinations of best practices achieved within the Project, Program and portfolio domain.</a:t>
            </a:r>
          </a:p>
          <a:p>
            <a:pPr lvl="1">
              <a:buNone/>
            </a:pPr>
            <a:endParaRPr lang="en-US"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54</a:t>
            </a:fld>
            <a:endParaRPr lang="en-US"/>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Level 1: Initial Process</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Although there is a recognition that there are project management processes, there are no established practices or standards, and individual project managers are not held to specific accountability by any process standards. </a:t>
            </a:r>
          </a:p>
          <a:p>
            <a:r>
              <a:rPr lang="en-US" dirty="0"/>
              <a:t>Documentation is loose and ad hoc.</a:t>
            </a:r>
          </a:p>
          <a:p>
            <a:r>
              <a:rPr lang="en-US" dirty="0"/>
              <a:t> Management understands the definition of a project, that there are accepted processes, and is aware of the need for project management. </a:t>
            </a:r>
          </a:p>
          <a:p>
            <a:r>
              <a:rPr lang="en-US" dirty="0"/>
              <a:t>Metrics are informally collected on an ad hoc basis.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55</a:t>
            </a:fld>
            <a:endParaRPr lang="en-US"/>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Level 2: Structured Process and Standards</a:t>
            </a:r>
            <a:endParaRPr lang="en-US" dirty="0"/>
          </a:p>
        </p:txBody>
      </p:sp>
      <p:sp>
        <p:nvSpPr>
          <p:cNvPr id="3" name="Content Placeholder 2"/>
          <p:cNvSpPr>
            <a:spLocks noGrp="1"/>
          </p:cNvSpPr>
          <p:nvPr>
            <p:ph idx="1"/>
          </p:nvPr>
        </p:nvSpPr>
        <p:spPr/>
        <p:txBody>
          <a:bodyPr>
            <a:normAutofit/>
          </a:bodyPr>
          <a:lstStyle/>
          <a:p>
            <a:pPr algn="just"/>
            <a:r>
              <a:rPr lang="en-US" dirty="0"/>
              <a:t>Many project management processes exist in the organization, but they are not considered an organizational standard. </a:t>
            </a:r>
          </a:p>
          <a:p>
            <a:pPr algn="just"/>
            <a:r>
              <a:rPr lang="en-US" dirty="0"/>
              <a:t>Documentation exists on these basic processes. </a:t>
            </a:r>
          </a:p>
          <a:p>
            <a:pPr algn="just"/>
            <a:r>
              <a:rPr lang="en-US" dirty="0"/>
              <a:t>Management supports the implementation of project management, but there is neither consistent understanding, involvement, nor organizational mandate to comply for all projects.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56</a:t>
            </a:fld>
            <a:endParaRPr lang="en-US"/>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467600" cy="5745163"/>
          </a:xfrm>
        </p:spPr>
        <p:txBody>
          <a:bodyPr>
            <a:normAutofit/>
          </a:bodyPr>
          <a:lstStyle/>
          <a:p>
            <a:r>
              <a:rPr lang="en-US" dirty="0"/>
              <a:t>Functional management is involved in the project management of larger, more visible projects, and these are typically executed in a systematic fashion.</a:t>
            </a:r>
          </a:p>
          <a:p>
            <a:r>
              <a:rPr lang="en-US" dirty="0"/>
              <a:t>There are basic metrics to track project cost, schedule, and technical performance, although data may be collected/correlated manually. </a:t>
            </a:r>
          </a:p>
          <a:p>
            <a:r>
              <a:rPr lang="en-US" dirty="0"/>
              <a:t>Information available for managing the project is often a mix between summary-level data and detail-level data</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57</a:t>
            </a:fld>
            <a:endParaRPr lang="en-US"/>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Level 3: Organizational Standards and</a:t>
            </a:r>
            <a:br>
              <a:rPr lang="en-US" sz="3200" b="1" dirty="0"/>
            </a:br>
            <a:r>
              <a:rPr lang="en-US" sz="3200" b="1" dirty="0"/>
              <a:t>Institutionalized Process</a:t>
            </a:r>
            <a:endParaRPr lang="en-US" sz="3200" dirty="0"/>
          </a:p>
        </p:txBody>
      </p:sp>
      <p:sp>
        <p:nvSpPr>
          <p:cNvPr id="3" name="Content Placeholder 2"/>
          <p:cNvSpPr>
            <a:spLocks noGrp="1"/>
          </p:cNvSpPr>
          <p:nvPr>
            <p:ph idx="1"/>
          </p:nvPr>
        </p:nvSpPr>
        <p:spPr>
          <a:xfrm>
            <a:off x="457200" y="1600200"/>
            <a:ext cx="7848600" cy="4876800"/>
          </a:xfrm>
        </p:spPr>
        <p:txBody>
          <a:bodyPr>
            <a:normAutofit fontScale="85000" lnSpcReduction="20000"/>
          </a:bodyPr>
          <a:lstStyle/>
          <a:p>
            <a:r>
              <a:rPr lang="en-US" dirty="0"/>
              <a:t>All project management processes are in place and established as organizational standards and these processes involve the clients as active and integral members of the project team. </a:t>
            </a:r>
          </a:p>
          <a:p>
            <a:r>
              <a:rPr lang="en-US" dirty="0"/>
              <a:t>Nearly all projects use these processes with minimal exception management has institutionalized the processes and standards with formal documentation existing on all processes and standards.</a:t>
            </a:r>
          </a:p>
          <a:p>
            <a:r>
              <a:rPr lang="en-US" dirty="0"/>
              <a:t> Management is regularly involved in input and approval of key decisions and documents and in key project issues. </a:t>
            </a:r>
          </a:p>
          <a:p>
            <a:r>
              <a:rPr lang="en-US" dirty="0"/>
              <a:t>The project management processes are typically automated. </a:t>
            </a:r>
          </a:p>
          <a:p>
            <a:r>
              <a:rPr lang="en-US" dirty="0"/>
              <a:t>Each project is evaluated and managed in light of other projects.</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58</a:t>
            </a:fld>
            <a:endParaRPr lang="en-US"/>
          </a:p>
        </p:txBody>
      </p:sp>
    </p:spTree>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br>
              <a:rPr lang="en-US" b="1" dirty="0"/>
            </a:br>
            <a:r>
              <a:rPr lang="en-US" b="1" dirty="0"/>
              <a:t>Level 4: Managed Process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Projects are managed with consideration as to how the project performed in the past and what is expected for the future. </a:t>
            </a:r>
          </a:p>
          <a:p>
            <a:r>
              <a:rPr lang="en-US" dirty="0"/>
              <a:t>Management uses efficiency and effectiveness metrics to make decision regarding the project and understands the impacts on other projects. </a:t>
            </a:r>
          </a:p>
          <a:p>
            <a:r>
              <a:rPr lang="en-US" dirty="0"/>
              <a:t>All projects, changes, and issues are evaluated based upon metrics from cost estimates, baseline estimates, and earned value calculations. </a:t>
            </a:r>
          </a:p>
          <a:p>
            <a:r>
              <a:rPr lang="en-US" dirty="0"/>
              <a:t>Project information is integrated with other corporate systems to optimize business decisions. </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59</a:t>
            </a:fld>
            <a:endParaRPr lang="en-US"/>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IE"/>
              <a:t>Quality Control</a:t>
            </a:r>
            <a:endParaRPr lang="en-GB"/>
          </a:p>
        </p:txBody>
      </p:sp>
      <p:sp>
        <p:nvSpPr>
          <p:cNvPr id="6147" name="Rectangle 3"/>
          <p:cNvSpPr>
            <a:spLocks noGrp="1" noChangeArrowheads="1"/>
          </p:cNvSpPr>
          <p:nvPr>
            <p:ph idx="1"/>
          </p:nvPr>
        </p:nvSpPr>
        <p:spPr/>
        <p:txBody>
          <a:bodyPr>
            <a:noAutofit/>
          </a:bodyPr>
          <a:lstStyle/>
          <a:p>
            <a:pPr algn="just">
              <a:lnSpc>
                <a:spcPct val="90000"/>
              </a:lnSpc>
            </a:pPr>
            <a:r>
              <a:rPr lang="en-GB" sz="2800" i="1" dirty="0"/>
              <a:t>The process of monitoring specific project results to determine if they comply with relevant quality standards and identifying ways to eliminate causes of unsatisfactory performance. </a:t>
            </a:r>
            <a:endParaRPr lang="en-GB" sz="2800" dirty="0"/>
          </a:p>
          <a:p>
            <a:pPr lvl="1" algn="just">
              <a:lnSpc>
                <a:spcPct val="90000"/>
              </a:lnSpc>
            </a:pPr>
            <a:r>
              <a:rPr lang="en-GB" sz="2400" b="1" i="1" dirty="0"/>
              <a:t>Input includes</a:t>
            </a:r>
            <a:r>
              <a:rPr lang="en-GB" sz="2400" i="1" dirty="0"/>
              <a:t>: work results, Quality Management Plan, operational definitions, and checklists. </a:t>
            </a:r>
            <a:endParaRPr lang="en-GB" sz="2400" dirty="0"/>
          </a:p>
          <a:p>
            <a:pPr lvl="1" algn="just">
              <a:lnSpc>
                <a:spcPct val="90000"/>
              </a:lnSpc>
            </a:pPr>
            <a:r>
              <a:rPr lang="en-GB" sz="2400" b="1" i="1" dirty="0"/>
              <a:t>Methods used include</a:t>
            </a:r>
            <a:r>
              <a:rPr lang="en-GB" sz="2400" i="1" dirty="0"/>
              <a:t>: inspection, control charts, </a:t>
            </a:r>
            <a:r>
              <a:rPr lang="en-GB" sz="2400" i="1" dirty="0" err="1"/>
              <a:t>pareto</a:t>
            </a:r>
            <a:r>
              <a:rPr lang="en-GB" sz="2400" i="1" dirty="0"/>
              <a:t> diagrams, statistical sampling, flowcharting, and trend analysis. </a:t>
            </a:r>
            <a:endParaRPr lang="en-GB" sz="2400" dirty="0"/>
          </a:p>
          <a:p>
            <a:pPr lvl="1" algn="just">
              <a:lnSpc>
                <a:spcPct val="90000"/>
              </a:lnSpc>
            </a:pPr>
            <a:r>
              <a:rPr lang="en-GB" sz="2400" b="1" i="1" dirty="0"/>
              <a:t>Output includes</a:t>
            </a:r>
            <a:r>
              <a:rPr lang="en-GB" sz="2400" i="1" dirty="0"/>
              <a:t>: quality improvements, acceptance decisions, rework, completed checklists, and process adjustments</a:t>
            </a:r>
            <a:r>
              <a:rPr lang="en-GB" sz="2400" dirty="0"/>
              <a:t> </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a:t>
            </a:fld>
            <a:endParaRPr lang="en-US"/>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fontScale="92500" lnSpcReduction="20000"/>
          </a:bodyPr>
          <a:lstStyle/>
          <a:p>
            <a:r>
              <a:rPr lang="en-US" dirty="0"/>
              <a:t>Processes and standards are documented and in place to support the practice of using such metrics to make project decisions.</a:t>
            </a:r>
          </a:p>
          <a:p>
            <a:r>
              <a:rPr lang="en-US" dirty="0"/>
              <a:t>Management clearly understands its role in the project management process and executes it well, managing at the right level, and clearly differentiating management styles and project management requirements for different  sizes/complexities of projects.</a:t>
            </a:r>
          </a:p>
          <a:p>
            <a:r>
              <a:rPr lang="en-US" dirty="0"/>
              <a:t> Project management processes, standards, and supporting systems are integrated with other corporate processes and systems.</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60</a:t>
            </a:fld>
            <a:endParaRPr lang="en-US"/>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Level 5: Optimizing Process</a:t>
            </a:r>
            <a:br>
              <a:rPr lang="en-US" dirty="0"/>
            </a:br>
            <a:endParaRPr lang="en-US" dirty="0"/>
          </a:p>
        </p:txBody>
      </p:sp>
      <p:sp>
        <p:nvSpPr>
          <p:cNvPr id="3" name="Content Placeholder 2"/>
          <p:cNvSpPr>
            <a:spLocks noGrp="1"/>
          </p:cNvSpPr>
          <p:nvPr>
            <p:ph idx="1"/>
          </p:nvPr>
        </p:nvSpPr>
        <p:spPr>
          <a:xfrm>
            <a:off x="457200" y="1600200"/>
            <a:ext cx="7467600" cy="4724400"/>
          </a:xfrm>
        </p:spPr>
        <p:txBody>
          <a:bodyPr>
            <a:normAutofit fontScale="92500" lnSpcReduction="20000"/>
          </a:bodyPr>
          <a:lstStyle/>
          <a:p>
            <a:r>
              <a:rPr lang="en-US" dirty="0"/>
              <a:t>Processes are in place and actively used to improve project management activities. </a:t>
            </a:r>
          </a:p>
          <a:p>
            <a:r>
              <a:rPr lang="en-US" dirty="0"/>
              <a:t>Lessons learned are regularly examined and used to improve project management processes, standards, and documentation.</a:t>
            </a:r>
          </a:p>
          <a:p>
            <a:r>
              <a:rPr lang="en-US" dirty="0"/>
              <a:t> Management and the organization are focused not only on effectively managing projects but also on </a:t>
            </a:r>
            <a:r>
              <a:rPr lang="en-US" b="1" dirty="0"/>
              <a:t>continuous improvement</a:t>
            </a:r>
            <a:r>
              <a:rPr lang="en-US" dirty="0"/>
              <a:t>. </a:t>
            </a:r>
          </a:p>
          <a:p>
            <a:r>
              <a:rPr lang="en-US" dirty="0"/>
              <a:t>The metrics collected during project execution are used not only to understand the performance of a project but also for making organizational management decisions for the future.</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61</a:t>
            </a:fld>
            <a:endParaRPr lang="en-US"/>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467600" cy="5440363"/>
          </a:xfrm>
        </p:spPr>
        <p:txBody>
          <a:bodyPr/>
          <a:lstStyle/>
          <a:p>
            <a:pPr algn="just"/>
            <a:r>
              <a:rPr lang="en-US" sz="4000" dirty="0"/>
              <a:t>Many organizations will achieve significant benefit by reaching the repeatable process level area.</a:t>
            </a:r>
          </a:p>
          <a:p>
            <a:pPr algn="just"/>
            <a:r>
              <a:rPr lang="en-US" sz="4000" dirty="0"/>
              <a:t>In effect, a good model for the measurement of project management maturity creates a strategic plan for moving project management forward in an organization.</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62</a:t>
            </a:fld>
            <a:endParaRPr lang="en-US"/>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10/29/2021</a:t>
            </a:r>
          </a:p>
        </p:txBody>
      </p:sp>
      <p:sp>
        <p:nvSpPr>
          <p:cNvPr id="3" name="Slide Number Placeholder 2"/>
          <p:cNvSpPr>
            <a:spLocks noGrp="1"/>
          </p:cNvSpPr>
          <p:nvPr>
            <p:ph type="sldNum" sz="quarter" idx="12"/>
          </p:nvPr>
        </p:nvSpPr>
        <p:spPr/>
        <p:txBody>
          <a:bodyPr/>
          <a:lstStyle/>
          <a:p>
            <a:fld id="{59FCE972-DD03-423C-853F-D83CF3A15175}" type="slidenum">
              <a:rPr lang="en-US" smtClean="0"/>
              <a:pPr/>
              <a:t>63</a:t>
            </a:fld>
            <a:endParaRPr lang="en-US"/>
          </a:p>
        </p:txBody>
      </p:sp>
      <p:pic>
        <p:nvPicPr>
          <p:cNvPr id="124930" name="Picture 2"/>
          <p:cNvPicPr>
            <a:picLocks noChangeAspect="1" noChangeArrowheads="1"/>
          </p:cNvPicPr>
          <p:nvPr/>
        </p:nvPicPr>
        <p:blipFill>
          <a:blip r:embed="rId2"/>
          <a:srcRect/>
          <a:stretch>
            <a:fillRect/>
          </a:stretch>
        </p:blipFill>
        <p:spPr bwMode="auto">
          <a:xfrm>
            <a:off x="381000" y="533400"/>
            <a:ext cx="7924800" cy="5791200"/>
          </a:xfrm>
          <a:prstGeom prst="rect">
            <a:avLst/>
          </a:prstGeom>
          <a:noFill/>
          <a:ln w="9525">
            <a:noFill/>
            <a:miter lim="800000"/>
            <a:headEnd/>
            <a:tailEnd/>
          </a:ln>
          <a:effectLst/>
        </p:spPr>
      </p:pic>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Project maturity Level implementation phases</a:t>
            </a:r>
          </a:p>
        </p:txBody>
      </p:sp>
      <p:sp>
        <p:nvSpPr>
          <p:cNvPr id="3" name="Content Placeholder 2"/>
          <p:cNvSpPr>
            <a:spLocks noGrp="1"/>
          </p:cNvSpPr>
          <p:nvPr>
            <p:ph idx="1"/>
          </p:nvPr>
        </p:nvSpPr>
        <p:spPr/>
        <p:txBody>
          <a:bodyPr>
            <a:normAutofit/>
          </a:bodyPr>
          <a:lstStyle/>
          <a:p>
            <a:r>
              <a:rPr lang="en-US" sz="4400" dirty="0"/>
              <a:t>There are three basic elements and steps to apply project maturity cycle  in an organization</a:t>
            </a:r>
          </a:p>
          <a:p>
            <a:pPr lvl="1"/>
            <a:r>
              <a:rPr lang="en-US" sz="4000" dirty="0"/>
              <a:t>Knowledge </a:t>
            </a:r>
          </a:p>
          <a:p>
            <a:pPr lvl="1"/>
            <a:r>
              <a:rPr lang="en-US" sz="4000" dirty="0"/>
              <a:t>Assessment</a:t>
            </a:r>
          </a:p>
          <a:p>
            <a:pPr lvl="1"/>
            <a:r>
              <a:rPr lang="en-US" sz="4000" dirty="0"/>
              <a:t>Improvement</a:t>
            </a:r>
          </a:p>
          <a:p>
            <a:endParaRPr lang="en-US" sz="4400" dirty="0"/>
          </a:p>
          <a:p>
            <a:pPr>
              <a:buNone/>
            </a:pPr>
            <a:endParaRPr lang="en-US" sz="4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64</a:t>
            </a:fld>
            <a:endParaRPr lang="en-US"/>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Knowledge</a:t>
            </a:r>
            <a:br>
              <a:rPr lang="en-US" dirty="0"/>
            </a:br>
            <a:endParaRPr lang="en-US" dirty="0"/>
          </a:p>
        </p:txBody>
      </p:sp>
      <p:sp>
        <p:nvSpPr>
          <p:cNvPr id="3" name="Content Placeholder 2"/>
          <p:cNvSpPr>
            <a:spLocks noGrp="1"/>
          </p:cNvSpPr>
          <p:nvPr>
            <p:ph idx="1"/>
          </p:nvPr>
        </p:nvSpPr>
        <p:spPr/>
        <p:txBody>
          <a:bodyPr/>
          <a:lstStyle/>
          <a:p>
            <a:pPr algn="just"/>
            <a:r>
              <a:rPr lang="en-US" sz="3200" dirty="0"/>
              <a:t>Maturity level is the first iteration of a body of knowledge on the subject of organizational project management and a subset of the larger project management body of knowledge. </a:t>
            </a:r>
          </a:p>
          <a:p>
            <a:pPr algn="just"/>
            <a:r>
              <a:rPr lang="en-US" sz="3200" dirty="0"/>
              <a:t>Because this standards will form the basis of an organization’s maturity assessment, familiarity with the contents of the standard is essential.</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65</a:t>
            </a:fld>
            <a:endParaRPr lang="en-US"/>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b="1" dirty="0"/>
              <a:t>Assessment</a:t>
            </a:r>
            <a:br>
              <a:rPr lang="en-US" b="1" dirty="0"/>
            </a:b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In an assessment the organization uses an assessment tool in relation to the body of best practices. </a:t>
            </a:r>
          </a:p>
          <a:p>
            <a:pPr algn="just"/>
            <a:r>
              <a:rPr lang="en-US" dirty="0"/>
              <a:t>This assessment process will help the organization decide which best practice or groups of best practices to investigate further either to </a:t>
            </a:r>
          </a:p>
          <a:p>
            <a:pPr algn="just"/>
            <a:r>
              <a:rPr lang="en-US" dirty="0"/>
              <a:t>Confirm competency in an area or to identify constituent capabilities of one or more best practices that need attention. </a:t>
            </a:r>
          </a:p>
          <a:p>
            <a:pPr algn="just"/>
            <a:r>
              <a:rPr lang="en-US" dirty="0"/>
              <a:t>Project Maturity cycle outlines how to conduct this detailed investigation in the most helpful way for the organization in the most helpful way for the organization, through the use of Directories.</a:t>
            </a:r>
          </a:p>
          <a:p>
            <a:pPr algn="just"/>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66</a:t>
            </a:fld>
            <a:endParaRPr lang="en-US"/>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Improvement</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a:t>The results of the assessment will include a list of capabilities not yet fully developed in the organization.</a:t>
            </a:r>
          </a:p>
          <a:p>
            <a:pPr algn="just"/>
            <a:r>
              <a:rPr lang="en-US" dirty="0"/>
              <a:t> Maturity lifecycle provides guidance in placing these in order of importance, and this sequence forms the basis for any subsequent plans for improvement.</a:t>
            </a:r>
          </a:p>
          <a:p>
            <a:pPr algn="just"/>
            <a:r>
              <a:rPr lang="en-US" dirty="0"/>
              <a:t> The actual process of implementing improvements in an organization, which may involve organizational development, change management, restructuring, retaining, and other initiatives, is beyond the scope of this standard.</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67</a:t>
            </a:fld>
            <a:endParaRPr lang="en-US"/>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a:t>summary </a:t>
            </a:r>
            <a:endParaRPr lang="en-US" dirty="0"/>
          </a:p>
        </p:txBody>
      </p:sp>
      <p:sp>
        <p:nvSpPr>
          <p:cNvPr id="3" name="Content Placeholder 2"/>
          <p:cNvSpPr>
            <a:spLocks noGrp="1"/>
          </p:cNvSpPr>
          <p:nvPr>
            <p:ph idx="1"/>
          </p:nvPr>
        </p:nvSpPr>
        <p:spPr>
          <a:xfrm>
            <a:off x="457200" y="1600200"/>
            <a:ext cx="7924800" cy="4800600"/>
          </a:xfrm>
        </p:spPr>
        <p:txBody>
          <a:bodyPr>
            <a:normAutofit fontScale="77500" lnSpcReduction="20000"/>
          </a:bodyPr>
          <a:lstStyle/>
          <a:p>
            <a:r>
              <a:rPr lang="en-US" dirty="0"/>
              <a:t>Implementation of Project maturity level is excellent for aligning an organization’s strategic goals to its corresponding projects. </a:t>
            </a:r>
          </a:p>
          <a:p>
            <a:r>
              <a:rPr lang="en-US" dirty="0"/>
              <a:t>It enables the organization to run projects more effectively and to realize savings by identifying and eliminating projects that do not fit the organization’s strategic goals. </a:t>
            </a:r>
          </a:p>
          <a:p>
            <a:r>
              <a:rPr lang="en-US" dirty="0"/>
              <a:t>It also raises the disciplines of project management from an administrative role to strategic planning functions, thereby enhancing the prestige of project management in the organization.</a:t>
            </a:r>
          </a:p>
          <a:p>
            <a:r>
              <a:rPr lang="en-US" dirty="0"/>
              <a:t>Furthermore, proactively using Project maturity level to feed the strategic plan and set priorities helps an organization choose methods and tools in a more informed fashion.</a:t>
            </a:r>
          </a:p>
          <a:p>
            <a:r>
              <a:rPr lang="en-US" dirty="0"/>
              <a:t> Tools are therefore more effective, and chances of success and progress are greatly increased.</a:t>
            </a:r>
            <a:br>
              <a:rPr lang="en-US" dirty="0"/>
            </a:b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68</a:t>
            </a:fld>
            <a:endParaRPr lang="en-US"/>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1.5. Continuous Improvement(CI</a:t>
            </a:r>
            <a:r>
              <a:rPr lang="en-US" dirty="0"/>
              <a:t>)</a:t>
            </a: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a:buNone/>
            </a:pPr>
            <a:r>
              <a:rPr lang="en-US" b="1" dirty="0"/>
              <a:t>Definition</a:t>
            </a:r>
            <a:endParaRPr lang="en-US" dirty="0"/>
          </a:p>
          <a:p>
            <a:pPr lvl="0"/>
            <a:r>
              <a:rPr lang="en-US" dirty="0"/>
              <a:t>Continuous improvement, sometimes called continual improvement, is </a:t>
            </a:r>
            <a:r>
              <a:rPr lang="en-US" b="1" dirty="0"/>
              <a:t>the ongoing improvement of products, services or processes through incremental and breakthrough improvements</a:t>
            </a:r>
            <a:r>
              <a:rPr lang="en-US" dirty="0"/>
              <a:t>. </a:t>
            </a:r>
          </a:p>
          <a:p>
            <a:pPr lvl="0"/>
            <a:r>
              <a:rPr lang="en-US" dirty="0"/>
              <a:t>These efforts can seek "incremental" improvement over time or "breakthrough" improvement all at once.</a:t>
            </a:r>
          </a:p>
          <a:p>
            <a:pPr lvl="0"/>
            <a:r>
              <a:rPr lang="en-US" dirty="0"/>
              <a:t>Continuous improvement (CI) is </a:t>
            </a:r>
            <a:r>
              <a:rPr lang="en-US" b="1" dirty="0"/>
              <a:t>an ongoing effort to improve products, processes, or services by reducing waste or increasing quality</a:t>
            </a:r>
            <a:r>
              <a:rPr lang="en-US" dirty="0"/>
              <a:t>. This continuous effort drives a </a:t>
            </a:r>
            <a:r>
              <a:rPr lang="en-US" b="1" dirty="0"/>
              <a:t>competitive advantage </a:t>
            </a:r>
            <a:r>
              <a:rPr lang="en-US" dirty="0"/>
              <a:t>for organizations that get it right but, as with many things in life, consistency is not easy to achieve.</a:t>
            </a:r>
          </a:p>
          <a:p>
            <a:pPr>
              <a:buNone/>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69</a:t>
            </a:fld>
            <a:endParaRPr lang="en-US"/>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l"/>
            <a:r>
              <a:rPr lang="en-GB" sz="3200" b="1" dirty="0"/>
              <a:t>1.1.2.Major Approaches &amp; Contributors to Quality and Quality Management</a:t>
            </a:r>
          </a:p>
        </p:txBody>
      </p:sp>
      <p:sp>
        <p:nvSpPr>
          <p:cNvPr id="9219" name="Rectangle 3"/>
          <p:cNvSpPr>
            <a:spLocks noGrp="1" noChangeArrowheads="1"/>
          </p:cNvSpPr>
          <p:nvPr>
            <p:ph idx="1"/>
          </p:nvPr>
        </p:nvSpPr>
        <p:spPr/>
        <p:txBody>
          <a:bodyPr>
            <a:normAutofit/>
          </a:bodyPr>
          <a:lstStyle/>
          <a:p>
            <a:r>
              <a:rPr lang="en-GB" sz="3600" dirty="0"/>
              <a:t>Deming</a:t>
            </a:r>
          </a:p>
          <a:p>
            <a:r>
              <a:rPr lang="en-GB" sz="3600" dirty="0" err="1"/>
              <a:t>Juran</a:t>
            </a:r>
            <a:endParaRPr lang="en-GB" sz="3600" dirty="0"/>
          </a:p>
          <a:p>
            <a:r>
              <a:rPr lang="en-GB" sz="3600" dirty="0"/>
              <a:t>Crosby</a:t>
            </a:r>
          </a:p>
          <a:p>
            <a:r>
              <a:rPr lang="en-GB" sz="3600" dirty="0"/>
              <a:t>TQM</a:t>
            </a:r>
          </a:p>
          <a:p>
            <a:r>
              <a:rPr lang="en-GB" sz="3600" dirty="0"/>
              <a:t>Six Sigma</a:t>
            </a:r>
          </a:p>
          <a:p>
            <a:r>
              <a:rPr lang="en-GB" sz="3600" dirty="0"/>
              <a:t>ISO 9000</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a:t>
            </a:fld>
            <a:endParaRPr lang="en-US"/>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3600" b="1" dirty="0"/>
            </a:br>
            <a:r>
              <a:rPr lang="en-US" sz="3600" b="1" dirty="0"/>
              <a:t>Goal/Purpose of continuous improvement</a:t>
            </a:r>
            <a:br>
              <a:rPr lang="en-US" sz="3200" dirty="0"/>
            </a:br>
            <a:endParaRPr lang="en-US" sz="3600" dirty="0"/>
          </a:p>
        </p:txBody>
      </p:sp>
      <p:sp>
        <p:nvSpPr>
          <p:cNvPr id="3" name="Content Placeholder 2"/>
          <p:cNvSpPr>
            <a:spLocks noGrp="1"/>
          </p:cNvSpPr>
          <p:nvPr>
            <p:ph idx="1"/>
          </p:nvPr>
        </p:nvSpPr>
        <p:spPr>
          <a:xfrm>
            <a:off x="457200" y="1600200"/>
            <a:ext cx="8229600" cy="4876800"/>
          </a:xfrm>
        </p:spPr>
        <p:txBody>
          <a:bodyPr>
            <a:normAutofit/>
          </a:bodyPr>
          <a:lstStyle/>
          <a:p>
            <a:pPr lvl="0"/>
            <a:r>
              <a:rPr lang="en-US" sz="4000" dirty="0"/>
              <a:t>Continuous improvement strives to accomplish two main goals, namely, </a:t>
            </a:r>
            <a:endParaRPr lang="en-US" sz="3600" dirty="0"/>
          </a:p>
          <a:p>
            <a:pPr lvl="1"/>
            <a:r>
              <a:rPr lang="en-US" sz="3600" b="1" dirty="0"/>
              <a:t>streamline workflows and</a:t>
            </a:r>
            <a:endParaRPr lang="en-US" sz="3200" dirty="0"/>
          </a:p>
          <a:p>
            <a:pPr lvl="1"/>
            <a:r>
              <a:rPr lang="en-US" sz="3600" b="1" dirty="0"/>
              <a:t> reduce waste</a:t>
            </a:r>
            <a:r>
              <a:rPr lang="en-US" sz="3600" dirty="0"/>
              <a:t>.</a:t>
            </a:r>
            <a:endParaRPr lang="en-US" sz="3200" dirty="0"/>
          </a:p>
          <a:p>
            <a:pPr lvl="0"/>
            <a:r>
              <a:rPr lang="en-US" sz="4000" dirty="0"/>
              <a:t> Together, these work to reduce costs and optimize outputs, whether that be the quality of a product or service</a:t>
            </a:r>
            <a:endParaRPr lang="en-US" sz="3600" dirty="0"/>
          </a:p>
          <a:p>
            <a:endParaRPr lang="en-US" sz="40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70</a:t>
            </a:fld>
            <a:endParaRPr lang="en-US"/>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t>Four Principles of Continuous Improvement </a:t>
            </a:r>
            <a:br>
              <a:rPr lang="en-US" dirty="0"/>
            </a:br>
            <a:endParaRPr lang="en-US" dirty="0"/>
          </a:p>
        </p:txBody>
      </p:sp>
      <p:sp>
        <p:nvSpPr>
          <p:cNvPr id="3" name="Content Placeholder 2"/>
          <p:cNvSpPr>
            <a:spLocks noGrp="1"/>
          </p:cNvSpPr>
          <p:nvPr>
            <p:ph idx="1"/>
          </p:nvPr>
        </p:nvSpPr>
        <p:spPr>
          <a:xfrm>
            <a:off x="457200" y="1600200"/>
            <a:ext cx="7772400" cy="4525963"/>
          </a:xfrm>
        </p:spPr>
        <p:txBody>
          <a:bodyPr>
            <a:normAutofit/>
          </a:bodyPr>
          <a:lstStyle/>
          <a:p>
            <a:pPr lvl="0">
              <a:buNone/>
            </a:pPr>
            <a:r>
              <a:rPr lang="en-US" sz="3600" b="1" dirty="0"/>
              <a:t>Principle 1</a:t>
            </a:r>
            <a:r>
              <a:rPr lang="en-US" sz="3600" dirty="0"/>
              <a:t>: Stop fixing and start improving</a:t>
            </a:r>
          </a:p>
          <a:p>
            <a:pPr marL="0" lvl="0" indent="0">
              <a:buNone/>
            </a:pPr>
            <a:r>
              <a:rPr lang="en-US" sz="3600" b="1" dirty="0"/>
              <a:t>Principle 2</a:t>
            </a:r>
            <a:r>
              <a:rPr lang="en-US" sz="3600" dirty="0"/>
              <a:t>: The best practices are the ones you already have</a:t>
            </a:r>
          </a:p>
          <a:p>
            <a:pPr marL="0" lvl="0" indent="0">
              <a:buNone/>
            </a:pPr>
            <a:r>
              <a:rPr lang="en-US" sz="3600" b="1" dirty="0"/>
              <a:t>Principle 3</a:t>
            </a:r>
            <a:r>
              <a:rPr lang="en-US" sz="3600" dirty="0"/>
              <a:t>: Changing behavior is more important than changing processes</a:t>
            </a:r>
          </a:p>
          <a:p>
            <a:pPr lvl="0">
              <a:buNone/>
            </a:pPr>
            <a:r>
              <a:rPr lang="en-US" sz="3600" b="1" dirty="0"/>
              <a:t>Principle 4</a:t>
            </a:r>
            <a:r>
              <a:rPr lang="en-US" sz="3600" dirty="0"/>
              <a:t>: If you aren't failing, you aren't trying</a:t>
            </a:r>
          </a:p>
          <a:p>
            <a:pPr>
              <a:buNone/>
            </a:pPr>
            <a:endParaRPr lang="en-US" sz="36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71</a:t>
            </a:fld>
            <a:endParaRPr lang="en-US"/>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key elements of continuous improvement</a:t>
            </a:r>
            <a:br>
              <a:rPr lang="en-US" dirty="0"/>
            </a:br>
            <a:endParaRPr lang="en-US" dirty="0"/>
          </a:p>
        </p:txBody>
      </p:sp>
      <p:sp>
        <p:nvSpPr>
          <p:cNvPr id="3" name="Content Placeholder 2"/>
          <p:cNvSpPr>
            <a:spLocks noGrp="1"/>
          </p:cNvSpPr>
          <p:nvPr>
            <p:ph idx="1"/>
          </p:nvPr>
        </p:nvSpPr>
        <p:spPr/>
        <p:txBody>
          <a:bodyPr>
            <a:normAutofit/>
          </a:bodyPr>
          <a:lstStyle/>
          <a:p>
            <a:r>
              <a:rPr lang="en-US" b="1" dirty="0"/>
              <a:t>Implementation of the continuous improvement model works best when five essential elements are included.</a:t>
            </a:r>
            <a:endParaRPr lang="en-US" dirty="0"/>
          </a:p>
          <a:p>
            <a:pPr lvl="1"/>
            <a:r>
              <a:rPr lang="en-US" dirty="0"/>
              <a:t>Goal Alignment</a:t>
            </a:r>
          </a:p>
          <a:p>
            <a:pPr lvl="1"/>
            <a:r>
              <a:rPr lang="en-US" dirty="0"/>
              <a:t>Employee Engagement</a:t>
            </a:r>
          </a:p>
          <a:p>
            <a:pPr lvl="1"/>
            <a:r>
              <a:rPr lang="en-US" dirty="0"/>
              <a:t>Control</a:t>
            </a:r>
          </a:p>
          <a:p>
            <a:pPr lvl="1"/>
            <a:r>
              <a:rPr lang="en-US" dirty="0"/>
              <a:t>Transparency</a:t>
            </a:r>
          </a:p>
          <a:p>
            <a:pPr lvl="1"/>
            <a:r>
              <a:rPr lang="en-US" dirty="0"/>
              <a:t>Recognition</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72</a:t>
            </a:fld>
            <a:endParaRPr lang="en-US"/>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Management’s Role in Continual Improvement</a:t>
            </a:r>
          </a:p>
        </p:txBody>
      </p:sp>
      <p:sp>
        <p:nvSpPr>
          <p:cNvPr id="3" name="Content Placeholder 2"/>
          <p:cNvSpPr>
            <a:spLocks noGrp="1"/>
          </p:cNvSpPr>
          <p:nvPr>
            <p:ph idx="1"/>
          </p:nvPr>
        </p:nvSpPr>
        <p:spPr/>
        <p:txBody>
          <a:bodyPr>
            <a:normAutofit/>
          </a:bodyPr>
          <a:lstStyle/>
          <a:p>
            <a:r>
              <a:rPr lang="en-US" dirty="0"/>
              <a:t>Management can play the necessary leadership role by doing the following:</a:t>
            </a:r>
          </a:p>
          <a:p>
            <a:pPr lvl="1"/>
            <a:r>
              <a:rPr lang="en-US" dirty="0"/>
              <a:t>Provide necessary moral and physical support. Physical support comes in the form of resources needed to accomplish the quality improvement objectives.</a:t>
            </a:r>
          </a:p>
          <a:p>
            <a:pPr lvl="1"/>
            <a:r>
              <a:rPr lang="en-US" dirty="0"/>
              <a:t>Schedule periodic progress reviews and give recognition where it is deserved.</a:t>
            </a:r>
          </a:p>
          <a:p>
            <a:pPr lvl="1"/>
            <a:r>
              <a:rPr lang="en-US" dirty="0"/>
              <a:t>Build continual quality improvement in the regular reward system, including promotions and pay increases.</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73</a:t>
            </a:fld>
            <a:endParaRPr lang="en-US"/>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Continuous Improvement Tools and Methodologies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sz="4000" b="1" dirty="0"/>
              <a:t>The PDCA cycle </a:t>
            </a:r>
            <a:endParaRPr lang="en-US" sz="4000" dirty="0"/>
          </a:p>
          <a:p>
            <a:pPr lvl="0"/>
            <a:r>
              <a:rPr lang="en-US" sz="4000" b="1" dirty="0" err="1"/>
              <a:t>Gemba</a:t>
            </a:r>
            <a:r>
              <a:rPr lang="en-US" sz="4000" b="1" dirty="0"/>
              <a:t> Walks</a:t>
            </a:r>
          </a:p>
          <a:p>
            <a:pPr lvl="0"/>
            <a:r>
              <a:rPr lang="en-US" sz="4000" b="1" dirty="0"/>
              <a:t>5 Why's</a:t>
            </a:r>
          </a:p>
          <a:p>
            <a:pPr lvl="0"/>
            <a:r>
              <a:rPr lang="en-US" sz="4000" b="1" dirty="0"/>
              <a:t>Toyota </a:t>
            </a:r>
            <a:r>
              <a:rPr lang="en-US" sz="4000" b="1" dirty="0" err="1"/>
              <a:t>kata</a:t>
            </a:r>
            <a:r>
              <a:rPr lang="en-US" sz="4000" b="1" dirty="0"/>
              <a:t> Coaching </a:t>
            </a:r>
            <a:r>
              <a:rPr lang="en-US" sz="4000" dirty="0"/>
              <a:t>from Managers</a:t>
            </a:r>
          </a:p>
          <a:p>
            <a:pPr lvl="0"/>
            <a:r>
              <a:rPr lang="en-US" sz="4000" b="1" dirty="0"/>
              <a:t>3M's </a:t>
            </a:r>
            <a:r>
              <a:rPr lang="en-US" sz="4000" dirty="0"/>
              <a:t>– </a:t>
            </a:r>
            <a:r>
              <a:rPr lang="en-US" sz="4000" b="1" dirty="0" err="1"/>
              <a:t>Muri</a:t>
            </a:r>
            <a:r>
              <a:rPr lang="en-US" sz="4000" b="1" dirty="0"/>
              <a:t>, Mura, and </a:t>
            </a:r>
            <a:r>
              <a:rPr lang="en-US" sz="4000" b="1" dirty="0" err="1"/>
              <a:t>Muda</a:t>
            </a:r>
            <a:endParaRPr lang="en-US" sz="4000" b="1" dirty="0"/>
          </a:p>
          <a:p>
            <a:pPr lvl="0"/>
            <a:r>
              <a:rPr lang="en-US" sz="4000" b="1" dirty="0"/>
              <a:t>Continuous Improvement Software</a:t>
            </a:r>
            <a:endParaRPr lang="en-US" b="1" dirty="0"/>
          </a:p>
          <a:p>
            <a:endParaRPr lang="en-US"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74</a:t>
            </a:fld>
            <a:endParaRPr lang="en-US"/>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en-US" dirty="0"/>
            </a:br>
            <a:r>
              <a:rPr lang="en-US" b="1" dirty="0"/>
              <a:t>1.The PDCA Cycle</a:t>
            </a:r>
            <a:br>
              <a:rPr lang="en-US" b="1" dirty="0"/>
            </a:br>
            <a:endParaRPr lang="en-US" b="1" dirty="0"/>
          </a:p>
        </p:txBody>
      </p:sp>
      <p:sp>
        <p:nvSpPr>
          <p:cNvPr id="3" name="Content Placeholder 2"/>
          <p:cNvSpPr>
            <a:spLocks noGrp="1"/>
          </p:cNvSpPr>
          <p:nvPr>
            <p:ph idx="1"/>
          </p:nvPr>
        </p:nvSpPr>
        <p:spPr>
          <a:xfrm>
            <a:off x="457200" y="1066800"/>
            <a:ext cx="8229600" cy="5334000"/>
          </a:xfrm>
        </p:spPr>
        <p:txBody>
          <a:bodyPr>
            <a:normAutofit fontScale="92500" lnSpcReduction="20000"/>
          </a:bodyPr>
          <a:lstStyle/>
          <a:p>
            <a:r>
              <a:rPr lang="en-US" dirty="0"/>
              <a:t>PDCA is associated with </a:t>
            </a:r>
            <a:r>
              <a:rPr lang="en-US" b="1" dirty="0"/>
              <a:t>Edwards Deming</a:t>
            </a:r>
          </a:p>
          <a:p>
            <a:pPr lvl="0"/>
            <a:r>
              <a:rPr lang="en-US" dirty="0"/>
              <a:t>The PDCA cycle (short for </a:t>
            </a:r>
            <a:r>
              <a:rPr lang="en-US" b="1" dirty="0"/>
              <a:t>plan, do, check, act</a:t>
            </a:r>
            <a:r>
              <a:rPr lang="en-US" dirty="0"/>
              <a:t>) provides a systematic approach to testing different ideas and hypotheses. </a:t>
            </a:r>
          </a:p>
          <a:p>
            <a:r>
              <a:rPr lang="en-US" dirty="0"/>
              <a:t>The framework gives front line teams a four-step guide for executing incremental improvement practices. It enables them to avoid making the same mistakes repeatedly.</a:t>
            </a:r>
          </a:p>
          <a:p>
            <a:pPr lvl="0"/>
            <a:r>
              <a:rPr lang="en-US" dirty="0"/>
              <a:t>Some companies follow a slightly modified PDSA cycle, where the S stands for ‘study’ instead of check. </a:t>
            </a:r>
          </a:p>
          <a:p>
            <a:pPr lvl="0"/>
            <a:r>
              <a:rPr lang="en-US" dirty="0"/>
              <a:t>It facilitates continuous process improvement and empowers employees to test ideas on a small scale. Over time, this creates a culture of creativity and innovation which is difficult for competitors to replicate</a:t>
            </a:r>
          </a:p>
          <a:p>
            <a:pPr>
              <a:buNone/>
            </a:pPr>
            <a:endParaRPr lang="en-US" dirty="0"/>
          </a:p>
          <a:p>
            <a:pPr lvl="0"/>
            <a:endParaRPr lang="en-US"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75</a:t>
            </a:fld>
            <a:endParaRPr lang="en-US"/>
          </a:p>
        </p:txBody>
      </p: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lvl="0"/>
            <a:br>
              <a:rPr lang="en-US" dirty="0"/>
            </a:br>
            <a:r>
              <a:rPr lang="en-US" dirty="0"/>
              <a:t>PDCA stands for:</a:t>
            </a:r>
            <a:br>
              <a:rPr lang="en-US" dirty="0"/>
            </a:br>
            <a:endParaRPr lang="en-US" dirty="0"/>
          </a:p>
        </p:txBody>
      </p:sp>
      <p:sp>
        <p:nvSpPr>
          <p:cNvPr id="3" name="Content Placeholder 2"/>
          <p:cNvSpPr>
            <a:spLocks noGrp="1"/>
          </p:cNvSpPr>
          <p:nvPr>
            <p:ph idx="1"/>
          </p:nvPr>
        </p:nvSpPr>
        <p:spPr>
          <a:xfrm>
            <a:off x="457200" y="1371600"/>
            <a:ext cx="8229600" cy="4953000"/>
          </a:xfrm>
        </p:spPr>
        <p:txBody>
          <a:bodyPr>
            <a:noAutofit/>
          </a:bodyPr>
          <a:lstStyle/>
          <a:p>
            <a:pPr marL="284163" lvl="1" indent="-284163"/>
            <a:r>
              <a:rPr lang="en-US" sz="3600" b="1" dirty="0"/>
              <a:t>Plan</a:t>
            </a:r>
            <a:r>
              <a:rPr lang="en-US" sz="3600" dirty="0"/>
              <a:t> – define your strategic goals and how you’ll achieve them.</a:t>
            </a:r>
          </a:p>
          <a:p>
            <a:pPr marL="284163" lvl="1" indent="-284163"/>
            <a:r>
              <a:rPr lang="en-US" sz="3600" b="1" dirty="0"/>
              <a:t>Do </a:t>
            </a:r>
            <a:r>
              <a:rPr lang="en-US" sz="3600" dirty="0"/>
              <a:t>– implement the plan and make any changes required to ensure it works.</a:t>
            </a:r>
          </a:p>
          <a:p>
            <a:pPr marL="284163" lvl="1" indent="-284163"/>
            <a:r>
              <a:rPr lang="en-US" sz="3600" b="1" dirty="0"/>
              <a:t>Check/Study</a:t>
            </a:r>
            <a:r>
              <a:rPr lang="en-US" sz="3600" dirty="0"/>
              <a:t> – evaluate the results and identify opportunities for improvement.</a:t>
            </a:r>
          </a:p>
          <a:p>
            <a:pPr marL="284163" lvl="1" indent="-284163"/>
            <a:r>
              <a:rPr lang="en-US" sz="3600" b="1" dirty="0"/>
              <a:t>Act </a:t>
            </a:r>
            <a:r>
              <a:rPr lang="en-US" sz="3600" dirty="0"/>
              <a:t>– make adjustments based on what’s found in the previous step.</a:t>
            </a:r>
          </a:p>
          <a:p>
            <a:endParaRPr lang="en-US" sz="40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76</a:t>
            </a:fld>
            <a:endParaRPr lang="en-US"/>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What is Plan-Do-Check-Act (PDCA) Cycle? | Kanbaniz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The PDCA Cycle: What is it and Why You Should Use it - Kanban Zo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PDCA Cycle Dia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https://upload.wikimedia.org/wikipedia/commons/thumb/7/7a/PDCA_Cycle.svg/350px-PDCA_Cycle.svg.png"/>
          <p:cNvPicPr>
            <a:picLocks noChangeAspect="1" noChangeArrowheads="1"/>
          </p:cNvPicPr>
          <p:nvPr/>
        </p:nvPicPr>
        <p:blipFill>
          <a:blip r:embed="rId2"/>
          <a:srcRect/>
          <a:stretch>
            <a:fillRect/>
          </a:stretch>
        </p:blipFill>
        <p:spPr bwMode="auto">
          <a:xfrm>
            <a:off x="1371600" y="609600"/>
            <a:ext cx="5562600" cy="2286000"/>
          </a:xfrm>
          <a:prstGeom prst="rect">
            <a:avLst/>
          </a:prstGeom>
          <a:noFill/>
        </p:spPr>
      </p:pic>
      <p:pic>
        <p:nvPicPr>
          <p:cNvPr id="1034" name="Picture 10" descr="https://upload.wikimedia.org/wikipedia/commons/thumb/a/a8/PDCA_Process.png/350px-PDCA_Process.png"/>
          <p:cNvPicPr>
            <a:picLocks noChangeAspect="1" noChangeArrowheads="1"/>
          </p:cNvPicPr>
          <p:nvPr/>
        </p:nvPicPr>
        <p:blipFill>
          <a:blip r:embed="rId3"/>
          <a:srcRect/>
          <a:stretch>
            <a:fillRect/>
          </a:stretch>
        </p:blipFill>
        <p:spPr bwMode="auto">
          <a:xfrm>
            <a:off x="228600" y="3200400"/>
            <a:ext cx="8534400" cy="3352800"/>
          </a:xfrm>
          <a:prstGeom prst="rect">
            <a:avLst/>
          </a:prstGeom>
          <a:noFill/>
        </p:spPr>
      </p:pic>
      <p:sp>
        <p:nvSpPr>
          <p:cNvPr id="7" name="Date Placeholder 6"/>
          <p:cNvSpPr>
            <a:spLocks noGrp="1"/>
          </p:cNvSpPr>
          <p:nvPr>
            <p:ph type="dt" sz="half" idx="10"/>
          </p:nvPr>
        </p:nvSpPr>
        <p:spPr/>
        <p:txBody>
          <a:bodyPr/>
          <a:lstStyle/>
          <a:p>
            <a:r>
              <a:rPr lang="en-US"/>
              <a:t>10/29/2021</a:t>
            </a:r>
          </a:p>
        </p:txBody>
      </p:sp>
      <p:sp>
        <p:nvSpPr>
          <p:cNvPr id="8" name="Slide Number Placeholder 7"/>
          <p:cNvSpPr>
            <a:spLocks noGrp="1"/>
          </p:cNvSpPr>
          <p:nvPr>
            <p:ph type="sldNum" sz="quarter" idx="12"/>
          </p:nvPr>
        </p:nvSpPr>
        <p:spPr/>
        <p:txBody>
          <a:bodyPr/>
          <a:lstStyle/>
          <a:p>
            <a:fld id="{59FCE972-DD03-423C-853F-D83CF3A15175}" type="slidenum">
              <a:rPr lang="en-US" smtClean="0"/>
              <a:pPr/>
              <a:t>77</a:t>
            </a:fld>
            <a:endParaRPr lang="en-US"/>
          </a:p>
        </p:txBody>
      </p:sp>
    </p:spTree>
  </p:cSld>
  <p:clrMapOvr>
    <a:masterClrMapping/>
  </p:clrMapOvr>
  <p:transition>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PDCA Cycle: </a:t>
            </a:r>
          </a:p>
        </p:txBody>
      </p:sp>
      <p:sp>
        <p:nvSpPr>
          <p:cNvPr id="3" name="Content Placeholder 2"/>
          <p:cNvSpPr>
            <a:spLocks noGrp="1"/>
          </p:cNvSpPr>
          <p:nvPr>
            <p:ph idx="1"/>
          </p:nvPr>
        </p:nvSpPr>
        <p:spPr/>
        <p:txBody>
          <a:bodyPr>
            <a:normAutofit fontScale="92500" lnSpcReduction="20000"/>
          </a:bodyPr>
          <a:lstStyle/>
          <a:p>
            <a:r>
              <a:rPr lang="en-US" dirty="0"/>
              <a:t>Encourages the methodical way of problem solving and implementing solutions. </a:t>
            </a:r>
          </a:p>
          <a:p>
            <a:r>
              <a:rPr lang="en-US" dirty="0"/>
              <a:t> Ensures that you plan, test and incorporate feedback before you start full-scale implementation. This brings you closer to your goals as knowledge is increased: </a:t>
            </a:r>
          </a:p>
          <a:p>
            <a:pPr lvl="1"/>
            <a:r>
              <a:rPr lang="en-US" dirty="0"/>
              <a:t>From solving problems. </a:t>
            </a:r>
          </a:p>
          <a:p>
            <a:pPr lvl="1"/>
            <a:r>
              <a:rPr lang="en-US" dirty="0"/>
              <a:t>From failures.</a:t>
            </a:r>
          </a:p>
          <a:p>
            <a:pPr lvl="1"/>
            <a:r>
              <a:rPr lang="en-US" dirty="0"/>
              <a:t>From the feedback received. </a:t>
            </a:r>
          </a:p>
          <a:p>
            <a:r>
              <a:rPr lang="en-US" dirty="0"/>
              <a:t>Improves the critical thinking skills of your team.</a:t>
            </a:r>
          </a:p>
          <a:p>
            <a:r>
              <a:rPr lang="en-US" dirty="0"/>
              <a:t>Helps to reach towards a more integrated system.</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78</a:t>
            </a:fld>
            <a:endParaRPr lang="en-US"/>
          </a:p>
        </p:txBody>
      </p:sp>
    </p:spTree>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2.Gemba Walks</a:t>
            </a:r>
          </a:p>
        </p:txBody>
      </p:sp>
      <p:sp>
        <p:nvSpPr>
          <p:cNvPr id="3" name="Content Placeholder 2"/>
          <p:cNvSpPr>
            <a:spLocks noGrp="1"/>
          </p:cNvSpPr>
          <p:nvPr>
            <p:ph idx="1"/>
          </p:nvPr>
        </p:nvSpPr>
        <p:spPr/>
        <p:txBody>
          <a:bodyPr>
            <a:normAutofit lnSpcReduction="10000"/>
          </a:bodyPr>
          <a:lstStyle/>
          <a:p>
            <a:pPr lvl="0" algn="just"/>
            <a:r>
              <a:rPr lang="en-US" dirty="0"/>
              <a:t>In business, </a:t>
            </a:r>
            <a:r>
              <a:rPr lang="en-US" dirty="0" err="1"/>
              <a:t>Gemba</a:t>
            </a:r>
            <a:r>
              <a:rPr lang="en-US" dirty="0"/>
              <a:t> refers to the place where value is created and the general notion is that the best improvement ideas will come simply from going to the </a:t>
            </a:r>
            <a:r>
              <a:rPr lang="en-US" dirty="0" err="1"/>
              <a:t>Gemba</a:t>
            </a:r>
            <a:r>
              <a:rPr lang="en-US" dirty="0"/>
              <a:t> (’bottom-up’ vs. ‘top-down’) </a:t>
            </a:r>
          </a:p>
          <a:p>
            <a:pPr lvl="0" algn="just"/>
            <a:r>
              <a:rPr lang="en-US" dirty="0"/>
              <a:t>The ‘</a:t>
            </a:r>
            <a:r>
              <a:rPr lang="en-US" dirty="0" err="1"/>
              <a:t>Gemba</a:t>
            </a:r>
            <a:r>
              <a:rPr lang="en-US" dirty="0"/>
              <a:t> Walk’ is an activity that takes management to the front lines to look for waste and opportunities a.k.a. to practice </a:t>
            </a:r>
            <a:r>
              <a:rPr lang="en-US" dirty="0" err="1"/>
              <a:t>Gemba</a:t>
            </a:r>
            <a:r>
              <a:rPr lang="en-US" dirty="0"/>
              <a:t> Kaizen which is similar to the “western” concept of </a:t>
            </a:r>
            <a:r>
              <a:rPr lang="en-US" b="1" dirty="0"/>
              <a:t>MBWA (Management by Walking Around</a:t>
            </a:r>
            <a:r>
              <a:rPr lang="en-US" dirty="0"/>
              <a:t>)</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79</a:t>
            </a:fld>
            <a:endParaRPr lang="en-US"/>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IE" sz="4000" b="1" dirty="0"/>
              <a:t>Edwards </a:t>
            </a:r>
            <a:r>
              <a:rPr lang="en-IE" sz="4000" b="1" dirty="0" err="1"/>
              <a:t>Demming</a:t>
            </a:r>
            <a:r>
              <a:rPr lang="en-IE" sz="4000" b="1" dirty="0"/>
              <a:t> on Quality</a:t>
            </a:r>
            <a:endParaRPr lang="en-GB" sz="4000" b="1" dirty="0"/>
          </a:p>
        </p:txBody>
      </p:sp>
      <p:sp>
        <p:nvSpPr>
          <p:cNvPr id="7171" name="Rectangle 3"/>
          <p:cNvSpPr>
            <a:spLocks noGrp="1" noChangeArrowheads="1"/>
          </p:cNvSpPr>
          <p:nvPr>
            <p:ph idx="1"/>
          </p:nvPr>
        </p:nvSpPr>
        <p:spPr/>
        <p:txBody>
          <a:bodyPr>
            <a:normAutofit/>
          </a:bodyPr>
          <a:lstStyle/>
          <a:p>
            <a:pPr algn="just">
              <a:lnSpc>
                <a:spcPct val="80000"/>
              </a:lnSpc>
            </a:pPr>
            <a:r>
              <a:rPr lang="en-GB" sz="2800" dirty="0"/>
              <a:t>Quality is an attribute of a product or service that can only be defined by the customer.</a:t>
            </a:r>
          </a:p>
          <a:p>
            <a:pPr algn="just">
              <a:lnSpc>
                <a:spcPct val="80000"/>
              </a:lnSpc>
            </a:pPr>
            <a:r>
              <a:rPr lang="en-GB" sz="2800" dirty="0"/>
              <a:t>Because of this its meaning is </a:t>
            </a:r>
            <a:r>
              <a:rPr lang="en-GB" sz="2800" b="1" dirty="0"/>
              <a:t>relative</a:t>
            </a:r>
          </a:p>
          <a:p>
            <a:pPr algn="just">
              <a:lnSpc>
                <a:spcPct val="80000"/>
              </a:lnSpc>
            </a:pPr>
            <a:r>
              <a:rPr lang="en-GB" sz="2800" dirty="0"/>
              <a:t>Quality or lack of it is one of the outcomes of the specific business process that produces a product or service</a:t>
            </a:r>
          </a:p>
          <a:p>
            <a:pPr algn="just">
              <a:lnSpc>
                <a:spcPct val="80000"/>
              </a:lnSpc>
            </a:pPr>
            <a:r>
              <a:rPr lang="en-GB" sz="2800" dirty="0"/>
              <a:t>Quality is produced by proper execution of such a process</a:t>
            </a:r>
          </a:p>
          <a:p>
            <a:pPr algn="just">
              <a:lnSpc>
                <a:spcPct val="80000"/>
              </a:lnSpc>
            </a:pPr>
            <a:r>
              <a:rPr lang="en-GB" sz="2800" dirty="0"/>
              <a:t>The job of quality management is to provide the system and the leadership to facilitate such proper execution</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a:t>
            </a:fld>
            <a:endParaRPr lang="en-US"/>
          </a:p>
        </p:txBody>
      </p:sp>
    </p:spTree>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t>
            </a:r>
            <a:r>
              <a:rPr lang="en-US" dirty="0" err="1"/>
              <a:t>Gemba</a:t>
            </a:r>
            <a:r>
              <a:rPr lang="en-US" dirty="0"/>
              <a:t> Is NOT </a:t>
            </a:r>
          </a:p>
        </p:txBody>
      </p:sp>
      <p:sp>
        <p:nvSpPr>
          <p:cNvPr id="3" name="Content Placeholder 2"/>
          <p:cNvSpPr>
            <a:spLocks noGrp="1"/>
          </p:cNvSpPr>
          <p:nvPr>
            <p:ph idx="1"/>
          </p:nvPr>
        </p:nvSpPr>
        <p:spPr/>
        <p:txBody>
          <a:bodyPr>
            <a:normAutofit/>
          </a:bodyPr>
          <a:lstStyle/>
          <a:p>
            <a:pPr lvl="0"/>
            <a:r>
              <a:rPr lang="en-US" dirty="0"/>
              <a:t>Walking around without a purpose </a:t>
            </a:r>
          </a:p>
          <a:p>
            <a:pPr lvl="0"/>
            <a:r>
              <a:rPr lang="en-US" dirty="0"/>
              <a:t> An opportunity to find fault in others </a:t>
            </a:r>
          </a:p>
          <a:p>
            <a:pPr lvl="0"/>
            <a:r>
              <a:rPr lang="en-US" dirty="0"/>
              <a:t>A time for solving problems and making changes </a:t>
            </a:r>
          </a:p>
          <a:p>
            <a:pPr lvl="0"/>
            <a:r>
              <a:rPr lang="en-US" dirty="0"/>
              <a:t>By-passing middle management</a:t>
            </a:r>
          </a:p>
          <a:p>
            <a:pPr lvl="0"/>
            <a:r>
              <a:rPr lang="en-US" dirty="0"/>
              <a:t>Participating or observing a daily or tier management meeting </a:t>
            </a:r>
          </a:p>
          <a:p>
            <a:pPr lvl="0"/>
            <a:r>
              <a:rPr lang="en-US" dirty="0"/>
              <a:t>One place that is not “</a:t>
            </a:r>
            <a:r>
              <a:rPr lang="en-US" dirty="0" err="1"/>
              <a:t>Gemba</a:t>
            </a:r>
            <a:r>
              <a:rPr lang="en-US" dirty="0"/>
              <a:t>” is a manager’s desk</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80</a:t>
            </a:fld>
            <a:endParaRPr lang="en-US"/>
          </a:p>
        </p:txBody>
      </p:sp>
    </p:spTree>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the </a:t>
            </a:r>
            <a:r>
              <a:rPr lang="en-US" dirty="0" err="1"/>
              <a:t>Gemba</a:t>
            </a:r>
            <a:r>
              <a:rPr lang="en-US" dirty="0"/>
              <a:t> Walk? </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lvl="0"/>
            <a:r>
              <a:rPr lang="en-US" dirty="0"/>
              <a:t>It helps to:</a:t>
            </a:r>
          </a:p>
          <a:p>
            <a:pPr lvl="1"/>
            <a:r>
              <a:rPr lang="en-US" dirty="0"/>
              <a:t>See what is happening </a:t>
            </a:r>
          </a:p>
          <a:p>
            <a:pPr lvl="1"/>
            <a:r>
              <a:rPr lang="en-US" dirty="0"/>
              <a:t>Instill discipline (e.g. standard work practices) </a:t>
            </a:r>
          </a:p>
          <a:p>
            <a:pPr lvl="1"/>
            <a:r>
              <a:rPr lang="en-US" dirty="0"/>
              <a:t>A chance to talk with employees, to hear what problems are not getting solved</a:t>
            </a:r>
          </a:p>
          <a:p>
            <a:pPr lvl="1"/>
            <a:r>
              <a:rPr lang="en-US" dirty="0"/>
              <a:t>A chance to emphasize quality and safety</a:t>
            </a:r>
          </a:p>
          <a:p>
            <a:pPr lvl="1"/>
            <a:r>
              <a:rPr lang="en-US" dirty="0"/>
              <a:t>Connect team goals with the organization’s strategy</a:t>
            </a:r>
          </a:p>
          <a:p>
            <a:pPr lvl="0"/>
            <a:r>
              <a:rPr lang="en-US" dirty="0"/>
              <a:t>It is to </a:t>
            </a:r>
            <a:r>
              <a:rPr lang="en-US" b="1" dirty="0"/>
              <a:t>grasp the situation by involving everyone touching the process to understand purpose</a:t>
            </a:r>
            <a:r>
              <a:rPr lang="en-US" dirty="0"/>
              <a:t>, </a:t>
            </a:r>
            <a:r>
              <a:rPr lang="en-US" b="1" dirty="0"/>
              <a:t>process, and people </a:t>
            </a:r>
            <a:r>
              <a:rPr lang="en-US" dirty="0"/>
              <a:t>.Once the situation is understood, improvement is possible and more likely to succeed</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81</a:t>
            </a:fld>
            <a:endParaRPr lang="en-US"/>
          </a:p>
        </p:txBody>
      </p:sp>
    </p:spTree>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Four Steps to </a:t>
            </a:r>
            <a:r>
              <a:rPr lang="en-US" b="1" dirty="0" err="1"/>
              <a:t>Gemba</a:t>
            </a:r>
            <a:r>
              <a:rPr lang="en-US" b="1" dirty="0"/>
              <a:t> Walk Success </a:t>
            </a:r>
          </a:p>
        </p:txBody>
      </p:sp>
      <p:sp>
        <p:nvSpPr>
          <p:cNvPr id="3" name="Content Placeholder 2"/>
          <p:cNvSpPr>
            <a:spLocks noGrp="1"/>
          </p:cNvSpPr>
          <p:nvPr>
            <p:ph idx="1"/>
          </p:nvPr>
        </p:nvSpPr>
        <p:spPr/>
        <p:txBody>
          <a:bodyPr>
            <a:normAutofit lnSpcReduction="10000"/>
          </a:bodyPr>
          <a:lstStyle/>
          <a:p>
            <a:pPr>
              <a:buNone/>
            </a:pPr>
            <a:r>
              <a:rPr lang="en-US" sz="4800" dirty="0"/>
              <a:t>1. Know Your Purpose </a:t>
            </a:r>
          </a:p>
          <a:p>
            <a:pPr>
              <a:buNone/>
            </a:pPr>
            <a:r>
              <a:rPr lang="en-US" sz="4800" dirty="0"/>
              <a:t>2. Know Your </a:t>
            </a:r>
            <a:r>
              <a:rPr lang="en-US" sz="4800" dirty="0" err="1"/>
              <a:t>Gemba</a:t>
            </a:r>
            <a:r>
              <a:rPr lang="en-US" sz="4800" dirty="0"/>
              <a:t> </a:t>
            </a:r>
          </a:p>
          <a:p>
            <a:pPr>
              <a:buNone/>
            </a:pPr>
            <a:r>
              <a:rPr lang="en-US" sz="4800" dirty="0"/>
              <a:t>3. Observe the Framework- Observe the environment and the 5M’s</a:t>
            </a:r>
          </a:p>
          <a:p>
            <a:pPr>
              <a:buNone/>
            </a:pPr>
            <a:r>
              <a:rPr lang="en-US" sz="4800" dirty="0"/>
              <a:t>4. Validate</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82</a:t>
            </a:fld>
            <a:endParaRPr lang="en-US"/>
          </a:p>
        </p:txBody>
      </p:sp>
    </p:spTree>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br>
              <a:rPr lang="en-US" dirty="0"/>
            </a:br>
            <a:r>
              <a:rPr lang="en-US" dirty="0"/>
              <a:t>3. </a:t>
            </a:r>
            <a:r>
              <a:rPr lang="en-US" b="1" dirty="0"/>
              <a:t>5 Why’s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The 5 why’s is one of the best continuous improvement tools for root cause analysis. </a:t>
            </a:r>
          </a:p>
          <a:p>
            <a:pPr algn="just"/>
            <a:r>
              <a:rPr lang="en-US" dirty="0"/>
              <a:t>It can help you to identify the source of a problem and see beyond the superficial issue. </a:t>
            </a:r>
          </a:p>
          <a:p>
            <a:pPr algn="just"/>
            <a:r>
              <a:rPr lang="en-US" dirty="0"/>
              <a:t>By asking ‘why’ several times in a row, you can dive deeper into the heart of a problem. </a:t>
            </a:r>
          </a:p>
          <a:p>
            <a:pPr algn="just"/>
            <a:r>
              <a:rPr lang="en-US" dirty="0"/>
              <a:t>This enables you to them come up with potential solutions that accurately address it instead of just treating the symptoms. </a:t>
            </a:r>
          </a:p>
          <a:p>
            <a:pPr algn="just"/>
            <a:r>
              <a:rPr lang="en-US" dirty="0"/>
              <a:t>It also helps teams to move past apportioning blame or finger pointing to find the real issue.</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83</a:t>
            </a:fld>
            <a:endParaRPr lang="en-US"/>
          </a:p>
        </p:txBody>
      </p:sp>
    </p:spTree>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br>
              <a:rPr lang="en-US" dirty="0"/>
            </a:br>
            <a:r>
              <a:rPr lang="en-US" sz="3600" dirty="0"/>
              <a:t>4. Toyota </a:t>
            </a:r>
            <a:r>
              <a:rPr lang="en-US" sz="3600" dirty="0" err="1"/>
              <a:t>kata</a:t>
            </a:r>
            <a:r>
              <a:rPr lang="en-US" sz="3600" dirty="0"/>
              <a:t> Coaching </a:t>
            </a:r>
            <a:br>
              <a:rPr lang="en-US" sz="3600" dirty="0"/>
            </a:br>
            <a:br>
              <a:rPr lang="en-US" dirty="0"/>
            </a:br>
            <a:endParaRPr lang="en-US" dirty="0"/>
          </a:p>
        </p:txBody>
      </p:sp>
      <p:sp>
        <p:nvSpPr>
          <p:cNvPr id="3" name="Content Placeholder 2"/>
          <p:cNvSpPr>
            <a:spLocks noGrp="1"/>
          </p:cNvSpPr>
          <p:nvPr>
            <p:ph idx="1"/>
          </p:nvPr>
        </p:nvSpPr>
        <p:spPr/>
        <p:txBody>
          <a:bodyPr>
            <a:normAutofit/>
          </a:bodyPr>
          <a:lstStyle/>
          <a:p>
            <a:r>
              <a:rPr lang="en-US" dirty="0"/>
              <a:t>The Toyota </a:t>
            </a:r>
            <a:r>
              <a:rPr lang="en-US" dirty="0" err="1"/>
              <a:t>Kata</a:t>
            </a:r>
            <a:r>
              <a:rPr lang="en-US" dirty="0"/>
              <a:t> concept was observed by Mike </a:t>
            </a:r>
            <a:r>
              <a:rPr lang="en-US" dirty="0" err="1"/>
              <a:t>Rother</a:t>
            </a:r>
            <a:r>
              <a:rPr lang="en-US" dirty="0"/>
              <a:t> as part of his research into the car company. </a:t>
            </a:r>
          </a:p>
          <a:p>
            <a:r>
              <a:rPr lang="en-US" b="1" dirty="0" err="1"/>
              <a:t>Kata</a:t>
            </a:r>
            <a:r>
              <a:rPr lang="en-US" dirty="0"/>
              <a:t>-means </a:t>
            </a:r>
            <a:r>
              <a:rPr lang="en-US" b="1" dirty="0"/>
              <a:t>behavior patterns </a:t>
            </a:r>
            <a:r>
              <a:rPr lang="en-US" dirty="0"/>
              <a:t>or ‘</a:t>
            </a:r>
            <a:r>
              <a:rPr lang="en-US" b="1" dirty="0" err="1"/>
              <a:t>katas</a:t>
            </a:r>
            <a:r>
              <a:rPr lang="en-US" dirty="0"/>
              <a:t>’ that were contributing to continuous improvement</a:t>
            </a:r>
          </a:p>
          <a:p>
            <a:r>
              <a:rPr lang="en-US" dirty="0"/>
              <a:t>One of these </a:t>
            </a:r>
            <a:r>
              <a:rPr lang="en-US" dirty="0" err="1"/>
              <a:t>katas</a:t>
            </a:r>
            <a:r>
              <a:rPr lang="en-US" dirty="0"/>
              <a:t> related to the </a:t>
            </a:r>
            <a:r>
              <a:rPr lang="en-US" b="1" dirty="0"/>
              <a:t>coaching of employees </a:t>
            </a:r>
            <a:r>
              <a:rPr lang="en-US" dirty="0"/>
              <a:t>so that they learn, improve and focus their efforts in the right direction.</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84</a:t>
            </a:fld>
            <a:endParaRPr lang="en-US"/>
          </a:p>
        </p:txBody>
      </p:sp>
    </p:spTree>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a:t>It is practically used for a team that is unmotivated or no longer developing, by manager through implementation of:</a:t>
            </a:r>
          </a:p>
          <a:p>
            <a:pPr lvl="1"/>
            <a:r>
              <a:rPr lang="en-US" dirty="0"/>
              <a:t>Setting regular challenges for them to achieve so that they’re always striving for continuous improvement. </a:t>
            </a:r>
          </a:p>
          <a:p>
            <a:pPr lvl="1"/>
            <a:r>
              <a:rPr lang="en-US" dirty="0"/>
              <a:t>They are encouraged to develop daily improvement routines or habits that eventually become second nature.</a:t>
            </a:r>
          </a:p>
          <a:p>
            <a:pPr lvl="1"/>
            <a:r>
              <a:rPr lang="en-US" dirty="0"/>
              <a:t>This approach provides a structure for continuous learning and development. </a:t>
            </a:r>
          </a:p>
          <a:p>
            <a:pPr lvl="1"/>
            <a:r>
              <a:rPr lang="en-US" dirty="0"/>
              <a:t>This helps to reengage employees who feel stuck or those that have hit a plateau in their professional growth.</a:t>
            </a:r>
          </a:p>
          <a:p>
            <a:pPr lvl="1"/>
            <a:r>
              <a:rPr lang="en-US" dirty="0"/>
              <a:t> Over time, this contributes to quality improvement and boosts productivity, so that your employees, customers, and bottom line all benefit.</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85</a:t>
            </a:fld>
            <a:endParaRPr lang="en-US"/>
          </a:p>
        </p:txBody>
      </p:sp>
    </p:spTree>
  </p:cSld>
  <p:clrMapOvr>
    <a:masterClrMapping/>
  </p:clrMapOvr>
  <p:transition>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 3M’s – </a:t>
            </a:r>
            <a:r>
              <a:rPr lang="en-US" b="1" dirty="0" err="1"/>
              <a:t>Muri</a:t>
            </a:r>
            <a:r>
              <a:rPr lang="en-US" b="1" dirty="0"/>
              <a:t>, Mura, and </a:t>
            </a:r>
            <a:r>
              <a:rPr lang="en-US" b="1" dirty="0" err="1"/>
              <a:t>Muda</a:t>
            </a:r>
            <a:endParaRPr lang="en-US" b="1" dirty="0"/>
          </a:p>
        </p:txBody>
      </p:sp>
      <p:sp>
        <p:nvSpPr>
          <p:cNvPr id="3" name="Content Placeholder 2"/>
          <p:cNvSpPr>
            <a:spLocks noGrp="1"/>
          </p:cNvSpPr>
          <p:nvPr>
            <p:ph idx="1"/>
          </p:nvPr>
        </p:nvSpPr>
        <p:spPr/>
        <p:txBody>
          <a:bodyPr>
            <a:normAutofit/>
          </a:bodyPr>
          <a:lstStyle/>
          <a:p>
            <a:r>
              <a:rPr lang="en-US" dirty="0"/>
              <a:t>The 3M’s were identified as part of the Toyota lean production system.</a:t>
            </a:r>
          </a:p>
          <a:p>
            <a:r>
              <a:rPr lang="en-US" dirty="0"/>
              <a:t> They refer to three different categories of deviation that cause problems for companies. </a:t>
            </a:r>
          </a:p>
          <a:p>
            <a:pPr lvl="0"/>
            <a:r>
              <a:rPr lang="en-US" dirty="0"/>
              <a:t>By focusing improvement activities on eliminating the non-value-added activities throughout the production process, and on establishing production flow, balance is naturally achieved between capacity and load. </a:t>
            </a:r>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86</a:t>
            </a:fld>
            <a:endParaRPr lang="en-US"/>
          </a:p>
        </p:txBody>
      </p:sp>
    </p:spTree>
  </p:cSld>
  <p:clrMapOvr>
    <a:masterClrMapping/>
  </p:clrMapOvr>
  <p:transition>
    <p:wipe dir="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6096000"/>
          </a:xfrm>
        </p:spPr>
        <p:txBody>
          <a:bodyPr>
            <a:noAutofit/>
          </a:bodyPr>
          <a:lstStyle/>
          <a:p>
            <a:r>
              <a:rPr lang="en-US" sz="3400" dirty="0"/>
              <a:t>The 3M’s refer to Japanese words that are usually translated as:</a:t>
            </a:r>
          </a:p>
          <a:p>
            <a:pPr lvl="1"/>
            <a:r>
              <a:rPr lang="en-US" sz="3400" b="1" dirty="0" err="1"/>
              <a:t>Muri</a:t>
            </a:r>
            <a:r>
              <a:rPr lang="en-US" sz="3400" b="1" dirty="0"/>
              <a:t> </a:t>
            </a:r>
            <a:r>
              <a:rPr lang="en-US" sz="3400" dirty="0"/>
              <a:t>– overburden caused by lack of resources, poor planning, or too much waste removal.</a:t>
            </a:r>
          </a:p>
          <a:p>
            <a:pPr lvl="1"/>
            <a:r>
              <a:rPr lang="en-US" sz="3400" b="1" dirty="0"/>
              <a:t>Mura </a:t>
            </a:r>
            <a:r>
              <a:rPr lang="en-US" sz="3400" dirty="0"/>
              <a:t>– unevenness or irregularities which tend to be the source of ‘</a:t>
            </a:r>
            <a:r>
              <a:rPr lang="en-US" sz="3400" dirty="0" err="1"/>
              <a:t>muda</a:t>
            </a:r>
            <a:r>
              <a:rPr lang="en-US" sz="3400" dirty="0"/>
              <a:t>’ waste issues.</a:t>
            </a:r>
          </a:p>
          <a:p>
            <a:pPr lvl="1"/>
            <a:r>
              <a:rPr lang="en-US" sz="3400" b="1" dirty="0" err="1"/>
              <a:t>Muda</a:t>
            </a:r>
            <a:r>
              <a:rPr lang="en-US" sz="3400" dirty="0"/>
              <a:t> – waste such as excessive transport, inventory, waiting, overproduction, or defects.</a:t>
            </a:r>
          </a:p>
          <a:p>
            <a:endParaRPr lang="en-US" sz="3400"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87</a:t>
            </a:fld>
            <a:endParaRPr lang="en-US"/>
          </a:p>
        </p:txBody>
      </p:sp>
    </p:spTree>
  </p:cSld>
  <p:clrMapOvr>
    <a:masterClrMapping/>
  </p:clrMapOvr>
  <p:transition>
    <p:wipe dir="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Eight Types of </a:t>
            </a:r>
            <a:r>
              <a:rPr lang="en-US" dirty="0" err="1"/>
              <a:t>Muda</a:t>
            </a:r>
            <a:r>
              <a:rPr lang="en-US" dirty="0"/>
              <a:t> (Waste) </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lvl="0"/>
            <a:r>
              <a:rPr lang="en-US" dirty="0"/>
              <a:t>Over-production- Producing more than what the customer needs</a:t>
            </a:r>
          </a:p>
          <a:p>
            <a:pPr lvl="0"/>
            <a:r>
              <a:rPr lang="en-US" dirty="0"/>
              <a:t>Inventory Building and storing extra services/products the customer has not ordered </a:t>
            </a:r>
          </a:p>
          <a:p>
            <a:pPr lvl="0"/>
            <a:r>
              <a:rPr lang="en-US" dirty="0"/>
              <a:t>Transportation </a:t>
            </a:r>
          </a:p>
          <a:p>
            <a:pPr lvl="0"/>
            <a:r>
              <a:rPr lang="en-US" dirty="0"/>
              <a:t>Moving product from one place to another </a:t>
            </a:r>
          </a:p>
          <a:p>
            <a:pPr lvl="0"/>
            <a:r>
              <a:rPr lang="en-US" dirty="0"/>
              <a:t>Rework Reprocessing, or correcting work </a:t>
            </a:r>
          </a:p>
          <a:p>
            <a:pPr lvl="0"/>
            <a:r>
              <a:rPr lang="en-US" dirty="0"/>
              <a:t>Over-processing </a:t>
            </a:r>
          </a:p>
          <a:p>
            <a:pPr lvl="0"/>
            <a:r>
              <a:rPr lang="en-US" dirty="0"/>
              <a:t>Adding excess value when the customer does not require it </a:t>
            </a:r>
          </a:p>
          <a:p>
            <a:pPr lvl="0"/>
            <a:r>
              <a:rPr lang="en-US" dirty="0"/>
              <a:t>Motion Extra physical/mental motion that doesn’t add value </a:t>
            </a:r>
          </a:p>
          <a:p>
            <a:pPr>
              <a:buNone/>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88</a:t>
            </a:fld>
            <a:endParaRPr lang="en-US"/>
          </a:p>
        </p:txBody>
      </p:sp>
    </p:spTree>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br>
              <a:rPr lang="en-US" dirty="0"/>
            </a:br>
            <a:r>
              <a:rPr lang="en-US" dirty="0"/>
              <a:t>6</a:t>
            </a:r>
            <a:r>
              <a:rPr lang="en-US" b="1" dirty="0"/>
              <a:t>. Continuous Improvement Software</a:t>
            </a:r>
            <a:br>
              <a:rPr lang="en-US" b="1" dirty="0"/>
            </a:br>
            <a:endParaRPr lang="en-US" b="1"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a:t>There are now many digital continuous improvement tools that offer powerful business benefits. </a:t>
            </a:r>
          </a:p>
          <a:p>
            <a:r>
              <a:rPr lang="en-US" dirty="0"/>
              <a:t>They tend to leverage the best aspects of other improvement tools and combine them into one easy-to-use solution. </a:t>
            </a:r>
          </a:p>
          <a:p>
            <a:r>
              <a:rPr lang="en-US" dirty="0"/>
              <a:t>Online platforms enable companies to easily capture ideas and feedback from employees.</a:t>
            </a:r>
          </a:p>
          <a:p>
            <a:r>
              <a:rPr lang="en-US" dirty="0"/>
              <a:t>Some have built-in guides that walk people through continuous improvement processes (such as the PDCA cycle), empowering them to take action</a:t>
            </a:r>
          </a:p>
          <a:p>
            <a:pPr>
              <a:buNone/>
            </a:pPr>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89</a:t>
            </a:fld>
            <a:endParaRPr 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b="1" dirty="0"/>
              <a:t>Joseph M. </a:t>
            </a:r>
            <a:r>
              <a:rPr lang="en-GB" b="1" dirty="0" err="1"/>
              <a:t>Juran</a:t>
            </a:r>
            <a:r>
              <a:rPr lang="en-GB" b="1" dirty="0"/>
              <a:t>: Quality</a:t>
            </a:r>
          </a:p>
        </p:txBody>
      </p:sp>
      <p:sp>
        <p:nvSpPr>
          <p:cNvPr id="8195" name="Rectangle 3"/>
          <p:cNvSpPr>
            <a:spLocks noGrp="1" noChangeArrowheads="1"/>
          </p:cNvSpPr>
          <p:nvPr>
            <p:ph idx="1"/>
          </p:nvPr>
        </p:nvSpPr>
        <p:spPr/>
        <p:txBody>
          <a:bodyPr>
            <a:normAutofit/>
          </a:bodyPr>
          <a:lstStyle/>
          <a:p>
            <a:r>
              <a:rPr lang="en-GB" sz="2800" dirty="0"/>
              <a:t>Quality is “</a:t>
            </a:r>
            <a:r>
              <a:rPr lang="en-GB" sz="2800" b="1" dirty="0"/>
              <a:t>fitness for use</a:t>
            </a:r>
            <a:r>
              <a:rPr lang="en-GB" sz="2800" dirty="0"/>
              <a:t>”</a:t>
            </a:r>
          </a:p>
          <a:p>
            <a:r>
              <a:rPr lang="en-GB" sz="2800" dirty="0"/>
              <a:t>Balance between product features and products free from deficiencies</a:t>
            </a:r>
          </a:p>
          <a:p>
            <a:r>
              <a:rPr lang="en-GB" sz="2800" dirty="0"/>
              <a:t>Features must meet customer expectations</a:t>
            </a:r>
          </a:p>
          <a:p>
            <a:r>
              <a:rPr lang="en-GB" sz="2800" dirty="0"/>
              <a:t>Absence of deficiency is as essential as desired features in producing customer satisfaction</a:t>
            </a:r>
          </a:p>
          <a:p>
            <a:r>
              <a:rPr lang="en-GB" sz="2800" dirty="0"/>
              <a:t>So the ultimate test of quality is fitness for use by customers as reflected by customer satisfaction</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9</a:t>
            </a:fld>
            <a:endParaRPr lang="en-US"/>
          </a:p>
        </p:txBody>
      </p:sp>
    </p:spTree>
  </p:cSld>
  <p:clrMapOvr>
    <a:masterClrMapping/>
  </p:clrMapOvr>
  <p:transition>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a:t>Continuous improvement software also makes analysis and reporting a easier.</a:t>
            </a:r>
          </a:p>
          <a:p>
            <a:r>
              <a:rPr lang="en-US" dirty="0"/>
              <a:t>Instead of spending time creating complex spreadsheets or gathering key performance indicators from different departments, reports can be generated instantly.</a:t>
            </a:r>
          </a:p>
          <a:p>
            <a:r>
              <a:rPr lang="en-US" dirty="0"/>
              <a:t> This enables you to see how your company is progressing towards its continuous improvement goals and how productivity, profitability, or quality are being impacted.</a:t>
            </a:r>
          </a:p>
          <a:p>
            <a:endParaRPr lang="en-US" dirty="0"/>
          </a:p>
          <a:p>
            <a:endParaRPr lang="en-US" dirty="0"/>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90</a:t>
            </a:fld>
            <a:endParaRPr lang="en-US"/>
          </a:p>
        </p:txBody>
      </p:sp>
    </p:spTree>
  </p:cSld>
  <p:clrMapOvr>
    <a:masterClrMapping/>
  </p:clrMapOvr>
  <p:transition>
    <p:wipe dir="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2057400"/>
            <a:ext cx="6553200" cy="2286000"/>
          </a:xfrm>
        </p:spPr>
        <p:style>
          <a:lnRef idx="0">
            <a:schemeClr val="accent6"/>
          </a:lnRef>
          <a:fillRef idx="3">
            <a:schemeClr val="accent6"/>
          </a:fillRef>
          <a:effectRef idx="3">
            <a:schemeClr val="accent6"/>
          </a:effectRef>
          <a:fontRef idx="minor">
            <a:schemeClr val="lt1"/>
          </a:fontRef>
        </p:style>
        <p:txBody>
          <a:bodyPr>
            <a:normAutofit/>
          </a:bodyPr>
          <a:lstStyle/>
          <a:p>
            <a:pPr>
              <a:buNone/>
            </a:pPr>
            <a:endParaRPr lang="en-US" sz="4800" b="1" dirty="0"/>
          </a:p>
          <a:p>
            <a:pPr algn="ctr">
              <a:buNone/>
            </a:pPr>
            <a:r>
              <a:rPr lang="en-US" sz="4800" b="1" dirty="0">
                <a:solidFill>
                  <a:srgbClr val="C00000"/>
                </a:solidFill>
              </a:rPr>
              <a:t>END OF CHAPTER ONE</a:t>
            </a:r>
          </a:p>
        </p:txBody>
      </p:sp>
      <p:sp>
        <p:nvSpPr>
          <p:cNvPr id="4" name="Date Placeholder 3"/>
          <p:cNvSpPr>
            <a:spLocks noGrp="1"/>
          </p:cNvSpPr>
          <p:nvPr>
            <p:ph type="dt" sz="half" idx="10"/>
          </p:nvPr>
        </p:nvSpPr>
        <p:spPr/>
        <p:txBody>
          <a:bodyPr/>
          <a:lstStyle/>
          <a:p>
            <a:r>
              <a:rPr lang="en-US"/>
              <a:t>10/29/2021</a:t>
            </a:r>
          </a:p>
        </p:txBody>
      </p:sp>
      <p:sp>
        <p:nvSpPr>
          <p:cNvPr id="5" name="Slide Number Placeholder 4"/>
          <p:cNvSpPr>
            <a:spLocks noGrp="1"/>
          </p:cNvSpPr>
          <p:nvPr>
            <p:ph type="sldNum" sz="quarter" idx="12"/>
          </p:nvPr>
        </p:nvSpPr>
        <p:spPr/>
        <p:txBody>
          <a:bodyPr/>
          <a:lstStyle/>
          <a:p>
            <a:fld id="{59FCE972-DD03-423C-853F-D83CF3A15175}" type="slidenum">
              <a:rPr lang="en-US" smtClean="0"/>
              <a:pPr/>
              <a:t>91</a:t>
            </a:fld>
            <a:endParaRPr lang="en-US"/>
          </a:p>
        </p:txBody>
      </p:sp>
    </p:spTree>
  </p:cSld>
  <p:clrMapOvr>
    <a:masterClrMapping/>
  </p:clrMapOvr>
  <p:transition>
    <p:wipe dir="r"/>
  </p:transition>
</p:sld>
</file>

<file path=ppt/theme/theme1.xml><?xml version="1.0" encoding="utf-8"?>
<a:theme xmlns:a="http://schemas.openxmlformats.org/drawingml/2006/main" name="Techn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TotalTime>
  <Words>6797</Words>
  <Application>Microsoft Office PowerPoint</Application>
  <PresentationFormat>On-screen Show (4:3)</PresentationFormat>
  <Paragraphs>653</Paragraphs>
  <Slides>91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91</vt:i4>
      </vt:variant>
    </vt:vector>
  </HeadingPairs>
  <TitlesOfParts>
    <vt:vector size="100" baseType="lpstr">
      <vt:lpstr>Addis98</vt:lpstr>
      <vt:lpstr>Agency FB</vt:lpstr>
      <vt:lpstr>Arial</vt:lpstr>
      <vt:lpstr>Calibri</vt:lpstr>
      <vt:lpstr>Franklin Gothic Book</vt:lpstr>
      <vt:lpstr>Perpetua</vt:lpstr>
      <vt:lpstr>Wingdings</vt:lpstr>
      <vt:lpstr>Wingdings 2</vt:lpstr>
      <vt:lpstr>Technic</vt:lpstr>
      <vt:lpstr>CHAPTER ONE</vt:lpstr>
      <vt:lpstr>1.1.Quality concepts &amp; Myths </vt:lpstr>
      <vt:lpstr>Quality Management Processes</vt:lpstr>
      <vt:lpstr>Quality Planning</vt:lpstr>
      <vt:lpstr>Quality Assurance</vt:lpstr>
      <vt:lpstr>Quality Control</vt:lpstr>
      <vt:lpstr>1.1.2.Major Approaches &amp; Contributors to Quality and Quality Management</vt:lpstr>
      <vt:lpstr>Edwards Demming on Quality</vt:lpstr>
      <vt:lpstr>Joseph M. Juran: Quality</vt:lpstr>
      <vt:lpstr>Juran: The Trilogy of Quality Management</vt:lpstr>
      <vt:lpstr>Philip B. Crosby: on Quality</vt:lpstr>
      <vt:lpstr>Crosby: Four Absolutes of Quality</vt:lpstr>
      <vt:lpstr>Total Quality Management: Quality</vt:lpstr>
      <vt:lpstr>Total Quality Management</vt:lpstr>
      <vt:lpstr>Six Sigma: Quality</vt:lpstr>
      <vt:lpstr>Six Sigma: Key Elements</vt:lpstr>
      <vt:lpstr>Six Sigma: Implementation approach</vt:lpstr>
      <vt:lpstr>ISO 8402 and 9000: Quality and QM</vt:lpstr>
      <vt:lpstr>ISO 9000: Eight Principles</vt:lpstr>
      <vt:lpstr> 1.1.3.Quality Concepts  </vt:lpstr>
      <vt:lpstr>Quality Concepts  </vt:lpstr>
      <vt:lpstr>Cont’d</vt:lpstr>
      <vt:lpstr>1.1.4. Myths on Quality Management</vt:lpstr>
      <vt:lpstr> 1. Quality management systems require excessive documentation and paperwork </vt:lpstr>
      <vt:lpstr>PowerPoint Presentation</vt:lpstr>
      <vt:lpstr>  2. QMS don’t add value but  it is only for customers want to have one  </vt:lpstr>
      <vt:lpstr> 3. Management systems are a net cost to my organization </vt:lpstr>
      <vt:lpstr> 4. Management system standards do not allow my organization to be flexible and innovative </vt:lpstr>
      <vt:lpstr> 5. Management systems don’t help my business; in fact, they distract my organization from its core activities </vt:lpstr>
      <vt:lpstr> 6. Management system standards do not guarantee product quality </vt:lpstr>
      <vt:lpstr>1.2. What is Project Quality Management?</vt:lpstr>
      <vt:lpstr>1.2.1. Identifying quality standards </vt:lpstr>
      <vt:lpstr> 1.2.2. Sources of Quality Definition in Projects </vt:lpstr>
      <vt:lpstr>PowerPoint Presentation</vt:lpstr>
      <vt:lpstr>PowerPoint Presentation</vt:lpstr>
      <vt:lpstr>PowerPoint Presentation</vt:lpstr>
      <vt:lpstr> 1.2.3. Definition of Quality in projects </vt:lpstr>
      <vt:lpstr>Project Quality definition</vt:lpstr>
      <vt:lpstr>PowerPoint Presentation</vt:lpstr>
      <vt:lpstr>PowerPoint Presentation</vt:lpstr>
      <vt:lpstr> 1.3. Project Characteristics/Attributes that bear on quality  </vt:lpstr>
      <vt:lpstr>Cont’d</vt:lpstr>
      <vt:lpstr>Cont’d</vt:lpstr>
      <vt:lpstr>Cont’d</vt:lpstr>
      <vt:lpstr>1.3.2. Service Attributes of Quality</vt:lpstr>
      <vt:lpstr>Cont’d</vt:lpstr>
      <vt:lpstr>PowerPoint Presentation</vt:lpstr>
      <vt:lpstr>1.4.Quality and People in Project Management </vt:lpstr>
      <vt:lpstr>Cont’d</vt:lpstr>
      <vt:lpstr>1.5. Project Management Maturity Model</vt:lpstr>
      <vt:lpstr>PowerPoint Presentation</vt:lpstr>
      <vt:lpstr>PowerPoint Presentation</vt:lpstr>
      <vt:lpstr>PowerPoint Presentation</vt:lpstr>
      <vt:lpstr>Meaning of Project Maturity Level</vt:lpstr>
      <vt:lpstr> Level 1: Initial Process </vt:lpstr>
      <vt:lpstr>Level 2: Structured Process and Standards</vt:lpstr>
      <vt:lpstr>PowerPoint Presentation</vt:lpstr>
      <vt:lpstr>Level 3: Organizational Standards and Institutionalized Process</vt:lpstr>
      <vt:lpstr> Level 4: Managed Process  </vt:lpstr>
      <vt:lpstr>Cont’d</vt:lpstr>
      <vt:lpstr>Level 5: Optimizing Process </vt:lpstr>
      <vt:lpstr>PowerPoint Presentation</vt:lpstr>
      <vt:lpstr>PowerPoint Presentation</vt:lpstr>
      <vt:lpstr>Project maturity Level implementation phases</vt:lpstr>
      <vt:lpstr> Knowledge </vt:lpstr>
      <vt:lpstr> Assessment </vt:lpstr>
      <vt:lpstr> Improvement </vt:lpstr>
      <vt:lpstr>summary </vt:lpstr>
      <vt:lpstr>1.5. Continuous Improvement(CI)</vt:lpstr>
      <vt:lpstr> Goal/Purpose of continuous improvement </vt:lpstr>
      <vt:lpstr> Four Principles of Continuous Improvement  </vt:lpstr>
      <vt:lpstr> key elements of continuous improvement </vt:lpstr>
      <vt:lpstr>Management’s Role in Continual Improvement</vt:lpstr>
      <vt:lpstr> Continuous Improvement Tools and Methodologies </vt:lpstr>
      <vt:lpstr> 1.The PDCA Cycle </vt:lpstr>
      <vt:lpstr> PDCA stands for: </vt:lpstr>
      <vt:lpstr>PowerPoint Presentation</vt:lpstr>
      <vt:lpstr>Benefits of PDCA Cycle: </vt:lpstr>
      <vt:lpstr>2.Gemba Walks</vt:lpstr>
      <vt:lpstr>What Gemba Is NOT </vt:lpstr>
      <vt:lpstr>Why the Gemba Walk? </vt:lpstr>
      <vt:lpstr>Four Steps to Gemba Walk Success </vt:lpstr>
      <vt:lpstr> 3. 5 Why’s </vt:lpstr>
      <vt:lpstr>  4. Toyota kata Coaching   </vt:lpstr>
      <vt:lpstr>PowerPoint Presentation</vt:lpstr>
      <vt:lpstr>5. 3M’s – Muri, Mura, and Muda</vt:lpstr>
      <vt:lpstr>PowerPoint Presentation</vt:lpstr>
      <vt:lpstr>Eight Types of Muda (Waste) </vt:lpstr>
      <vt:lpstr> 6. Continuous Improvement Software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QUALITY MANAGEMENT</dc:title>
  <dc:creator>Digital Library</dc:creator>
  <cp:lastModifiedBy>Tsegaye Agede</cp:lastModifiedBy>
  <cp:revision>81</cp:revision>
  <dcterms:created xsi:type="dcterms:W3CDTF">2021-10-07T11:40:48Z</dcterms:created>
  <dcterms:modified xsi:type="dcterms:W3CDTF">2023-04-27T20:54:26Z</dcterms:modified>
</cp:coreProperties>
</file>